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8955E"/>
    <a:srgbClr val="B8AF8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3654" y="15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10/7/2025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9707880"/>
            <a:ext cx="7772400" cy="27432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200" dirty="0">
                <a:solidFill>
                  <a:schemeClr val="bg1"/>
                </a:solidFill>
                <a:latin typeface="Aptos Narrow" panose="020B0004020202020204" pitchFamily="34" charset="0"/>
              </a:rPr>
              <a:t>Carolina Elite Real Estate | 706 N </a:t>
            </a:r>
            <a:r>
              <a:rPr lang="en-US" sz="1200">
                <a:solidFill>
                  <a:schemeClr val="bg1"/>
                </a:solidFill>
                <a:latin typeface="Aptos Narrow" panose="020B0004020202020204" pitchFamily="34" charset="0"/>
              </a:rPr>
              <a:t>Cedar St | Summerville</a:t>
            </a:r>
            <a:r>
              <a:rPr lang="en-US" sz="1200" dirty="0">
                <a:solidFill>
                  <a:schemeClr val="bg1"/>
                </a:solidFill>
                <a:latin typeface="Aptos Narrow" panose="020B0004020202020204" pitchFamily="34" charset="0"/>
              </a:rPr>
              <a:t>, SC 29483</a:t>
            </a:r>
          </a:p>
        </p:txBody>
      </p:sp>
      <p:sp>
        <p:nvSpPr>
          <p:cNvPr id="5" name="Rectangle 4"/>
          <p:cNvSpPr/>
          <p:nvPr/>
        </p:nvSpPr>
        <p:spPr>
          <a:xfrm>
            <a:off x="3505200" y="141603"/>
            <a:ext cx="4267200" cy="815608"/>
          </a:xfrm>
          <a:prstGeom prst="rect">
            <a:avLst/>
          </a:prstGeom>
        </p:spPr>
        <p:txBody>
          <a:bodyPr wrap="square">
            <a:spAutoFit/>
          </a:bodyPr>
          <a:lstStyle/>
          <a:p>
            <a:pPr algn="r"/>
            <a:r>
              <a:rPr lang="en-US" sz="1400" b="1" dirty="0">
                <a:latin typeface="Aptos Narrow" panose="020B0004020202020204" pitchFamily="34" charset="0"/>
              </a:rPr>
              <a:t>Michael Moseley</a:t>
            </a:r>
          </a:p>
          <a:p>
            <a:pPr algn="r"/>
            <a:r>
              <a:rPr lang="en-US" sz="1100" dirty="0">
                <a:latin typeface="Aptos Narrow" panose="020B0004020202020204" pitchFamily="34" charset="0"/>
              </a:rPr>
              <a:t>843-442-0959</a:t>
            </a:r>
          </a:p>
          <a:p>
            <a:pPr algn="r"/>
            <a:r>
              <a:rPr lang="en-US" sz="1100" dirty="0">
                <a:latin typeface="Aptos Narrow" panose="020B0004020202020204" pitchFamily="34" charset="0"/>
              </a:rPr>
              <a:t>michaelsmoseley@gmail.com</a:t>
            </a:r>
          </a:p>
          <a:p>
            <a:pPr algn="r"/>
            <a:r>
              <a:rPr lang="en-US" sz="1100" dirty="0">
                <a:latin typeface="Aptos Narrow" panose="020B0004020202020204" pitchFamily="34" charset="0"/>
              </a:rPr>
              <a:t>charlestonrealestateandgolf.com</a:t>
            </a:r>
          </a:p>
        </p:txBody>
      </p:sp>
      <p:sp>
        <p:nvSpPr>
          <p:cNvPr id="3" name="Subtitle 2"/>
          <p:cNvSpPr>
            <a:spLocks noGrp="1"/>
          </p:cNvSpPr>
          <p:nvPr>
            <p:ph type="subTitle" idx="1"/>
          </p:nvPr>
        </p:nvSpPr>
        <p:spPr>
          <a:xfrm>
            <a:off x="0" y="5382752"/>
            <a:ext cx="7772400" cy="3631634"/>
          </a:xfrm>
        </p:spPr>
        <p:txBody>
          <a:bodyPr anchor="ctr">
            <a:noAutofit/>
          </a:bodyPr>
          <a:lstStyle/>
          <a:p>
            <a:r>
              <a:rPr lang="en-US" sz="1800" b="1" dirty="0">
                <a:solidFill>
                  <a:schemeClr val="tx2"/>
                </a:solidFill>
                <a:latin typeface="Aptos Narrow" panose="020B0004020202020204" pitchFamily="34" charset="0"/>
              </a:rPr>
              <a:t>Summers Corner | Summerville, SC 29485 | MLS# 25015427 | $375,000</a:t>
            </a:r>
          </a:p>
          <a:p>
            <a:endParaRPr lang="en-US" sz="1400" dirty="0">
              <a:solidFill>
                <a:schemeClr val="tx2"/>
              </a:solidFill>
              <a:latin typeface="Aptos Narrow" panose="020B0004020202020204" pitchFamily="34" charset="0"/>
            </a:endParaRPr>
          </a:p>
          <a:p>
            <a:r>
              <a:rPr lang="en-US" sz="1200" dirty="0">
                <a:solidFill>
                  <a:schemeClr val="tx2"/>
                </a:solidFill>
                <a:latin typeface="Aptos Narrow" panose="020B0004020202020204" pitchFamily="34" charset="0"/>
              </a:rPr>
              <a:t>THE ONLY 1 STORY AVAILABLE in the sought-after Azalea Ridge subsection of Summers Corner. This beautifully designed Litchfield II floor plan offers a serene pond view and a layout perfect for modern living. Inside, you'll find gorgeous flooring, high ceilings, and a cozy gas fireplace that enhance the open and inviting atmosphere. A versatile flex room provides the perfect space for a home office, craft room, or reading nook. The gourmet kitchen is a chef's dream, featuring a large island, ample counter space, abundant cabinetry, a gas range, and a pantry—everything you need to create culinary masterpieces. Step outside to the covered patio, ideal for enjoying your morning coffee or winding down with an afternoon cocktail while taking in peaceful pond views. The primary suite boasts a tray ceiling, walk-in closet, and a spa-like bathroom with dual sinks and a stand-up shower. Located in the vibrant Summers Corner community, you'll enjoy access to walking trails, parks, a pool, and much more. </a:t>
            </a:r>
          </a:p>
          <a:p>
            <a:endParaRPr lang="en-US" sz="1200" dirty="0">
              <a:solidFill>
                <a:schemeClr val="tx2"/>
              </a:solidFill>
              <a:latin typeface="Aptos Narrow" panose="020B0004020202020204" pitchFamily="34" charset="0"/>
            </a:endParaRPr>
          </a:p>
          <a:p>
            <a:r>
              <a:rPr lang="en-US" sz="1200" dirty="0">
                <a:solidFill>
                  <a:schemeClr val="tx2"/>
                </a:solidFill>
                <a:latin typeface="Aptos Narrow" panose="020B0004020202020204" pitchFamily="34" charset="0"/>
              </a:rPr>
              <a:t>Coming soon, The Club at Summers Corner, which is set to become a premier recreational destination, offering residents a true resort-style experience. Enjoy multiple pools designed to resemble a beach-entry lagoon, plus a dedicated splash park, thrilling water slides, and an adults-only pool with a walk-up bar. Relax and unwind at the open-air Oyster Barn, complete with shaded seating, cozy fire pits, and an on-site restaurant and bar. It's the perfect blend of leisure and community, ideal for gathering with neighbors, family, and friends. Come see this stunning home in person - the only thing missing is YOU!</a:t>
            </a:r>
          </a:p>
          <a:p>
            <a:endParaRPr lang="en-US" sz="1200" dirty="0">
              <a:solidFill>
                <a:schemeClr val="tx2"/>
              </a:solidFill>
              <a:latin typeface="Aptos Narrow" panose="020B0004020202020204" pitchFamily="34" charset="0"/>
            </a:endParaRPr>
          </a:p>
        </p:txBody>
      </p:sp>
      <p:sp>
        <p:nvSpPr>
          <p:cNvPr id="13" name="Rectangle 12"/>
          <p:cNvSpPr/>
          <p:nvPr/>
        </p:nvSpPr>
        <p:spPr>
          <a:xfrm>
            <a:off x="74107" y="141603"/>
            <a:ext cx="5259893" cy="830997"/>
          </a:xfrm>
          <a:prstGeom prst="rect">
            <a:avLst/>
          </a:prstGeom>
        </p:spPr>
        <p:txBody>
          <a:bodyPr wrap="square">
            <a:spAutoFit/>
          </a:bodyPr>
          <a:lstStyle/>
          <a:p>
            <a:r>
              <a:rPr lang="en-US" sz="2400" b="1" dirty="0">
                <a:solidFill>
                  <a:schemeClr val="tx2"/>
                </a:solidFill>
                <a:latin typeface="Ink Free" panose="03080402000500000000" pitchFamily="66" charset="0"/>
              </a:rPr>
              <a:t>Quick </a:t>
            </a:r>
            <a:r>
              <a:rPr lang="en-US" sz="2400" b="1">
                <a:solidFill>
                  <a:schemeClr val="tx2"/>
                </a:solidFill>
                <a:latin typeface="Ink Free" panose="03080402000500000000" pitchFamily="66" charset="0"/>
              </a:rPr>
              <a:t>Move-In Opportunity</a:t>
            </a:r>
            <a:br>
              <a:rPr lang="en-US" sz="2400" b="1">
                <a:solidFill>
                  <a:schemeClr val="tx2"/>
                </a:solidFill>
                <a:latin typeface="Ink Free" panose="03080402000500000000" pitchFamily="66" charset="0"/>
              </a:rPr>
            </a:br>
            <a:r>
              <a:rPr lang="en-US" sz="2400" b="1">
                <a:solidFill>
                  <a:schemeClr val="tx2"/>
                </a:solidFill>
                <a:latin typeface="Ink Free" panose="03080402000500000000" pitchFamily="66" charset="0"/>
              </a:rPr>
              <a:t>on </a:t>
            </a:r>
            <a:r>
              <a:rPr lang="en-US" sz="2400" b="1" dirty="0">
                <a:solidFill>
                  <a:schemeClr val="tx2"/>
                </a:solidFill>
                <a:latin typeface="Ink Free" panose="03080402000500000000" pitchFamily="66" charset="0"/>
              </a:rPr>
              <a:t>This Stunning 1-Story!</a:t>
            </a:r>
          </a:p>
        </p:txBody>
      </p:sp>
      <p:sp>
        <p:nvSpPr>
          <p:cNvPr id="6" name="Rectangle 5"/>
          <p:cNvSpPr/>
          <p:nvPr/>
        </p:nvSpPr>
        <p:spPr>
          <a:xfrm>
            <a:off x="0" y="990600"/>
            <a:ext cx="7772400" cy="587752"/>
          </a:xfrm>
          <a:prstGeom prst="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053645"/>
            <a:ext cx="7772400" cy="461665"/>
          </a:xfrm>
          <a:prstGeom prst="rect">
            <a:avLst/>
          </a:prstGeom>
        </p:spPr>
        <p:txBody>
          <a:bodyPr wrap="square" anchor="ctr">
            <a:spAutoFit/>
          </a:bodyPr>
          <a:lstStyle/>
          <a:p>
            <a:pPr algn="ctr"/>
            <a:r>
              <a:rPr lang="en-US" sz="2400" b="1" dirty="0">
                <a:solidFill>
                  <a:schemeClr val="bg1"/>
                </a:solidFill>
                <a:effectLst>
                  <a:outerShdw blurRad="38100" dist="38100" dir="2700000" algn="tl">
                    <a:srgbClr val="000000">
                      <a:alpha val="43137"/>
                    </a:srgbClr>
                  </a:outerShdw>
                </a:effectLst>
                <a:latin typeface="Aptos Narrow" panose="020B0004020202020204" pitchFamily="34" charset="0"/>
              </a:rPr>
              <a:t>117 Oyster Tide Avenue</a:t>
            </a: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rcRect t="19226" b="31738"/>
          <a:stretch>
            <a:fillRect/>
          </a:stretch>
        </p:blipFill>
        <p:spPr>
          <a:xfrm>
            <a:off x="73643" y="1698312"/>
            <a:ext cx="7625114" cy="2492688"/>
          </a:xfrm>
          <a:prstGeom prst="rect">
            <a:avLst/>
          </a:prstGeom>
          <a:ln>
            <a:noFill/>
          </a:ln>
          <a:effectLst/>
        </p:spPr>
      </p:pic>
      <p:pic>
        <p:nvPicPr>
          <p:cNvPr id="22" name="Picture 21"/>
          <p:cNvPicPr>
            <a:picLocks/>
          </p:cNvPicPr>
          <p:nvPr/>
        </p:nvPicPr>
        <p:blipFill>
          <a:blip r:embed="rId3" cstate="print">
            <a:extLst>
              <a:ext uri="{28A0092B-C50C-407E-A947-70E740481C1C}">
                <a14:useLocalDpi xmlns:a14="http://schemas.microsoft.com/office/drawing/2010/main" val="0"/>
              </a:ext>
            </a:extLst>
          </a:blip>
          <a:srcRect/>
          <a:stretch/>
        </p:blipFill>
        <p:spPr>
          <a:xfrm>
            <a:off x="3181994" y="4343400"/>
            <a:ext cx="1408409" cy="938939"/>
          </a:xfrm>
          <a:prstGeom prst="rect">
            <a:avLst/>
          </a:prstGeom>
          <a:ln>
            <a:noFill/>
          </a:ln>
          <a:effectLst/>
        </p:spPr>
      </p:pic>
      <p:pic>
        <p:nvPicPr>
          <p:cNvPr id="24" name="Picture 23"/>
          <p:cNvPicPr>
            <a:picLocks/>
          </p:cNvPicPr>
          <p:nvPr/>
        </p:nvPicPr>
        <p:blipFill>
          <a:blip r:embed="rId4" cstate="print">
            <a:extLst>
              <a:ext uri="{28A0092B-C50C-407E-A947-70E740481C1C}">
                <a14:useLocalDpi xmlns:a14="http://schemas.microsoft.com/office/drawing/2010/main" val="0"/>
              </a:ext>
            </a:extLst>
          </a:blip>
          <a:srcRect/>
          <a:stretch/>
        </p:blipFill>
        <p:spPr>
          <a:xfrm>
            <a:off x="4736170" y="4343400"/>
            <a:ext cx="1408409" cy="937962"/>
          </a:xfrm>
          <a:prstGeom prst="rect">
            <a:avLst/>
          </a:prstGeom>
          <a:ln>
            <a:noFill/>
          </a:ln>
          <a:effectLst/>
        </p:spPr>
      </p:pic>
      <p:pic>
        <p:nvPicPr>
          <p:cNvPr id="25" name="Picture 24"/>
          <p:cNvPicPr>
            <a:picLocks/>
          </p:cNvPicPr>
          <p:nvPr/>
        </p:nvPicPr>
        <p:blipFill>
          <a:blip r:embed="rId5" cstate="print">
            <a:extLst>
              <a:ext uri="{28A0092B-C50C-407E-A947-70E740481C1C}">
                <a14:useLocalDpi xmlns:a14="http://schemas.microsoft.com/office/drawing/2010/main" val="0"/>
              </a:ext>
            </a:extLst>
          </a:blip>
          <a:srcRect/>
          <a:stretch/>
        </p:blipFill>
        <p:spPr>
          <a:xfrm>
            <a:off x="1627818" y="4343400"/>
            <a:ext cx="1408409" cy="938939"/>
          </a:xfrm>
          <a:prstGeom prst="rect">
            <a:avLst/>
          </a:prstGeom>
          <a:ln>
            <a:noFill/>
          </a:ln>
          <a:effectLst/>
        </p:spPr>
      </p:pic>
      <p:pic>
        <p:nvPicPr>
          <p:cNvPr id="18" name="Picture 17"/>
          <p:cNvPicPr>
            <a:picLocks/>
          </p:cNvPicPr>
          <p:nvPr/>
        </p:nvPicPr>
        <p:blipFill>
          <a:blip r:embed="rId6" cstate="print">
            <a:extLst>
              <a:ext uri="{28A0092B-C50C-407E-A947-70E740481C1C}">
                <a14:useLocalDpi xmlns:a14="http://schemas.microsoft.com/office/drawing/2010/main" val="0"/>
              </a:ext>
            </a:extLst>
          </a:blip>
          <a:srcRect/>
          <a:stretch/>
        </p:blipFill>
        <p:spPr>
          <a:xfrm>
            <a:off x="73642" y="4343400"/>
            <a:ext cx="1408409" cy="938939"/>
          </a:xfrm>
          <a:prstGeom prst="rect">
            <a:avLst/>
          </a:prstGeom>
          <a:ln>
            <a:noFill/>
          </a:ln>
          <a:effectLst/>
        </p:spPr>
      </p:pic>
      <p:pic>
        <p:nvPicPr>
          <p:cNvPr id="27" name="Picture 26"/>
          <p:cNvPicPr>
            <a:picLocks/>
          </p:cNvPicPr>
          <p:nvPr/>
        </p:nvPicPr>
        <p:blipFill>
          <a:blip r:embed="rId7" cstate="print">
            <a:extLst>
              <a:ext uri="{28A0092B-C50C-407E-A947-70E740481C1C}">
                <a14:useLocalDpi xmlns:a14="http://schemas.microsoft.com/office/drawing/2010/main" val="0"/>
              </a:ext>
            </a:extLst>
          </a:blip>
          <a:srcRect/>
          <a:stretch/>
        </p:blipFill>
        <p:spPr>
          <a:xfrm>
            <a:off x="6290348" y="4343400"/>
            <a:ext cx="1408409" cy="938939"/>
          </a:xfrm>
          <a:prstGeom prst="rect">
            <a:avLst/>
          </a:prstGeom>
          <a:ln>
            <a:noFill/>
          </a:ln>
          <a:effectLst/>
        </p:spPr>
      </p:pic>
      <p:pic>
        <p:nvPicPr>
          <p:cNvPr id="11" name="Picture 10">
            <a:extLst>
              <a:ext uri="{FF2B5EF4-FFF2-40B4-BE49-F238E27FC236}">
                <a16:creationId xmlns:a16="http://schemas.microsoft.com/office/drawing/2014/main" id="{CD0EC0C8-FB5B-40F2-984D-7A6634FEDE65}"/>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3444072" y="9121487"/>
            <a:ext cx="884254" cy="570344"/>
          </a:xfrm>
          <a:prstGeom prst="rect">
            <a:avLst/>
          </a:prstGeom>
        </p:spPr>
      </p:pic>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228</TotalTime>
  <Words>355</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 Narrow</vt:lpstr>
      <vt:lpstr>Arial</vt:lpstr>
      <vt:lpstr>Calibri</vt:lpstr>
      <vt:lpstr>Ink Free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55</cp:revision>
  <dcterms:created xsi:type="dcterms:W3CDTF">2006-08-16T00:00:00Z</dcterms:created>
  <dcterms:modified xsi:type="dcterms:W3CDTF">2025-10-07T15:46:02Z</dcterms:modified>
</cp:coreProperties>
</file>