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560" y="12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6/25/2018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18" Type="http://schemas.openxmlformats.org/officeDocument/2006/relationships/image" Target="../media/image15.jpeg"/><Relationship Id="rId3" Type="http://schemas.microsoft.com/office/2007/relationships/hdphoto" Target="../media/hdphoto1.wdp"/><Relationship Id="rId21" Type="http://schemas.openxmlformats.org/officeDocument/2006/relationships/image" Target="../media/image18.jpeg"/><Relationship Id="rId7" Type="http://schemas.openxmlformats.org/officeDocument/2006/relationships/image" Target="../media/image4.gif"/><Relationship Id="rId12" Type="http://schemas.openxmlformats.org/officeDocument/2006/relationships/image" Target="../media/image9.jpeg"/><Relationship Id="rId17" Type="http://schemas.openxmlformats.org/officeDocument/2006/relationships/image" Target="../media/image14.jpeg"/><Relationship Id="rId2" Type="http://schemas.openxmlformats.org/officeDocument/2006/relationships/image" Target="../media/image2.png"/><Relationship Id="rId16" Type="http://schemas.openxmlformats.org/officeDocument/2006/relationships/image" Target="../media/image13.jpeg"/><Relationship Id="rId20" Type="http://schemas.openxmlformats.org/officeDocument/2006/relationships/image" Target="../media/image17.jp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hyperlink" Target="http://www.yourcharlestonhousesearch.com/" TargetMode="External"/><Relationship Id="rId15" Type="http://schemas.openxmlformats.org/officeDocument/2006/relationships/image" Target="../media/image12.jpeg"/><Relationship Id="rId10" Type="http://schemas.openxmlformats.org/officeDocument/2006/relationships/image" Target="../media/image7.jpeg"/><Relationship Id="rId19" Type="http://schemas.openxmlformats.org/officeDocument/2006/relationships/image" Target="../media/image16.jpeg"/><Relationship Id="rId4" Type="http://schemas.openxmlformats.org/officeDocument/2006/relationships/hyperlink" Target="mailto:desiree.maurer1@gmail.com" TargetMode="External"/><Relationship Id="rId9" Type="http://schemas.openxmlformats.org/officeDocument/2006/relationships/image" Target="../media/image6.jpeg"/><Relationship Id="rId14" Type="http://schemas.openxmlformats.org/officeDocument/2006/relationships/image" Target="../media/image11.jpeg"/><Relationship Id="rId22"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extLst>
              <a:ext uri="{BEBA8EAE-BF5A-486C-A8C5-ECC9F3942E4B}">
                <a14:imgProps xmlns:a14="http://schemas.microsoft.com/office/drawing/2010/main">
                  <a14:imgLayer r:embed="rId3">
                    <a14:imgEffect>
                      <a14:artisticBlur/>
                    </a14:imgEffect>
                  </a14:imgLayer>
                </a14:imgProps>
              </a:ext>
            </a:extLst>
          </a:blip>
          <a:srcRect/>
          <a:stretch>
            <a:fillRect l="-66000" r="-6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160" y="-5081"/>
            <a:ext cx="7752080" cy="845414"/>
          </a:xfrm>
        </p:spPr>
        <p:txBody>
          <a:bodyPr>
            <a:noAutofit/>
          </a:bodyPr>
          <a:lstStyle/>
          <a:p>
            <a:r>
              <a:rPr lang="en-US" sz="3200" i="1" dirty="0">
                <a:solidFill>
                  <a:schemeClr val="bg2">
                    <a:lumMod val="50000"/>
                  </a:schemeClr>
                </a:solidFill>
                <a:effectLst>
                  <a:outerShdw blurRad="38100" dist="38100" dir="2700000" algn="tl">
                    <a:srgbClr val="000000">
                      <a:alpha val="43137"/>
                    </a:srgbClr>
                  </a:outerShdw>
                </a:effectLst>
                <a:latin typeface="Goudy Old Style" panose="02020502050305020303" pitchFamily="18" charset="0"/>
              </a:rPr>
              <a:t>Join Us Saturday from 11a-3p</a:t>
            </a:r>
            <a:br>
              <a:rPr lang="en-US" sz="3200" i="1" dirty="0">
                <a:solidFill>
                  <a:schemeClr val="bg2">
                    <a:lumMod val="50000"/>
                  </a:schemeClr>
                </a:solidFill>
                <a:effectLst>
                  <a:outerShdw blurRad="38100" dist="38100" dir="2700000" algn="tl">
                    <a:srgbClr val="000000">
                      <a:alpha val="43137"/>
                    </a:srgbClr>
                  </a:outerShdw>
                </a:effectLst>
                <a:latin typeface="Goudy Old Style" panose="02020502050305020303" pitchFamily="18" charset="0"/>
              </a:rPr>
            </a:br>
            <a:r>
              <a:rPr lang="en-US" sz="2400" i="1" dirty="0">
                <a:solidFill>
                  <a:schemeClr val="bg2">
                    <a:lumMod val="50000"/>
                  </a:schemeClr>
                </a:solidFill>
                <a:effectLst>
                  <a:outerShdw blurRad="38100" dist="38100" dir="2700000" algn="tl">
                    <a:srgbClr val="000000">
                      <a:alpha val="43137"/>
                    </a:srgbClr>
                  </a:outerShdw>
                </a:effectLst>
                <a:latin typeface="Goudy Old Style" panose="02020502050305020303" pitchFamily="18" charset="0"/>
              </a:rPr>
              <a:t>View this Spectacular Waterfront Home! </a:t>
            </a:r>
            <a:endParaRPr lang="en-US" sz="2800" i="1" dirty="0">
              <a:solidFill>
                <a:schemeClr val="bg2">
                  <a:lumMod val="50000"/>
                </a:schemeClr>
              </a:solidFill>
              <a:effectLst>
                <a:outerShdw blurRad="38100" dist="38100" dir="2700000" algn="tl">
                  <a:srgbClr val="000000">
                    <a:alpha val="43137"/>
                  </a:srgbClr>
                </a:outerShdw>
              </a:effectLst>
              <a:latin typeface="Goudy Old Style" panose="02020502050305020303" pitchFamily="18" charset="0"/>
            </a:endParaRPr>
          </a:p>
        </p:txBody>
      </p:sp>
      <p:sp>
        <p:nvSpPr>
          <p:cNvPr id="3" name="Subtitle 2"/>
          <p:cNvSpPr>
            <a:spLocks noGrp="1"/>
          </p:cNvSpPr>
          <p:nvPr>
            <p:ph type="subTitle" idx="1"/>
          </p:nvPr>
        </p:nvSpPr>
        <p:spPr>
          <a:xfrm>
            <a:off x="0" y="4711937"/>
            <a:ext cx="7772400" cy="3550503"/>
          </a:xfrm>
        </p:spPr>
        <p:txBody>
          <a:bodyPr anchor="ctr">
            <a:noAutofit/>
          </a:bodyPr>
          <a:lstStyle/>
          <a:p>
            <a:r>
              <a:rPr lang="en-US" sz="1400" dirty="0">
                <a:solidFill>
                  <a:schemeClr val="bg1"/>
                </a:solidFill>
                <a:latin typeface="Goudy Old Style" panose="02020502050305020303" pitchFamily="18" charset="0"/>
              </a:rPr>
              <a:t>Wow! Why wait for new construction?! This elegant, spacious, no longer built Greyson floorplan, situated on one of the largest lots with gorgeous lakefront views, has over $38,000 in upgrades! Upon entry of the home, you are greeted by beautiful new quality flooring throughout with formal dining room on one side and office on the other, both with custom moldings. Transitioning into the living area, your amazing gourmet kitchen comes complete with massive island, granite counters, plenty of counter and storage space, large pantry and upgraded S/S appliances - a cook's dream and perfect area for entertaining! The large rec room in the rear of the home is perfect for your in-home gym, playroom or pool room/man cave! And you have a fantastic sunroom looking out to a beautiful bass-filled lake!</a:t>
            </a:r>
          </a:p>
          <a:p>
            <a:r>
              <a:rPr lang="en-US" sz="1400" dirty="0">
                <a:solidFill>
                  <a:schemeClr val="bg1"/>
                </a:solidFill>
                <a:latin typeface="Goudy Old Style" panose="02020502050305020303" pitchFamily="18" charset="0"/>
              </a:rPr>
              <a:t>Upstairs you will find the huge Owner's Suite which has a sitting area, perfect for newborn nursery or relaxing retreat as well as a Spa-like bathroom with dual vanities, huge walk-in closet, shower and garden tub. There are also 3 additional bedrooms with 2 bathrooms, as well as a HUGE Bonus Room over the garage, to complete the second floor.</a:t>
            </a:r>
          </a:p>
          <a:p>
            <a:r>
              <a:rPr lang="en-US" sz="1400" dirty="0">
                <a:solidFill>
                  <a:schemeClr val="bg1"/>
                </a:solidFill>
                <a:latin typeface="Goudy Old Style" panose="02020502050305020303" pitchFamily="18" charset="0"/>
              </a:rPr>
              <a:t>Owner-added upgrades include irrigation system, rec room with separate HVAC zone, sunroom, French doors to office, custom moldings, gourmet kitchen, 5" gutters, window blinds, additional outlets in master bath, 7 tv wall outlets, additional attic insulation, ceiling fans in all rooms, enlarged patio slab, stair railings - over $38K in upgrades! Appraisal in hand!</a:t>
            </a:r>
            <a:endParaRPr lang="en-US" sz="1200" dirty="0">
              <a:solidFill>
                <a:schemeClr val="bg1"/>
              </a:solidFill>
              <a:latin typeface="Goudy Old Style" panose="02020502050305020303" pitchFamily="18" charset="0"/>
            </a:endParaRPr>
          </a:p>
        </p:txBody>
      </p:sp>
      <p:sp>
        <p:nvSpPr>
          <p:cNvPr id="17" name="Rectangle 16"/>
          <p:cNvSpPr/>
          <p:nvPr/>
        </p:nvSpPr>
        <p:spPr>
          <a:xfrm>
            <a:off x="0" y="8991600"/>
            <a:ext cx="7772400" cy="1015663"/>
          </a:xfrm>
          <a:prstGeom prst="rect">
            <a:avLst/>
          </a:prstGeom>
        </p:spPr>
        <p:txBody>
          <a:bodyPr wrap="square">
            <a:spAutoFit/>
          </a:bodyPr>
          <a:lstStyle/>
          <a:p>
            <a:pPr algn="ctr"/>
            <a:r>
              <a:rPr lang="en-US" sz="1200" b="1" dirty="0">
                <a:solidFill>
                  <a:schemeClr val="tx2">
                    <a:lumMod val="10000"/>
                  </a:schemeClr>
                </a:solidFill>
                <a:latin typeface="Baskerville Old Face" panose="02020602080505020303" pitchFamily="18" charset="0"/>
              </a:rPr>
              <a:t>Desiree Maurer</a:t>
            </a:r>
            <a:br>
              <a:rPr lang="en-US" sz="1200" b="1" dirty="0">
                <a:solidFill>
                  <a:schemeClr val="tx2">
                    <a:lumMod val="10000"/>
                  </a:schemeClr>
                </a:solidFill>
                <a:latin typeface="Baskerville Old Face" panose="02020602080505020303" pitchFamily="18" charset="0"/>
              </a:rPr>
            </a:br>
            <a:r>
              <a:rPr lang="en-US" sz="1200" dirty="0">
                <a:solidFill>
                  <a:schemeClr val="tx2">
                    <a:lumMod val="10000"/>
                  </a:schemeClr>
                </a:solidFill>
                <a:latin typeface="Baskerville Old Face" panose="02020602080505020303" pitchFamily="18" charset="0"/>
              </a:rPr>
              <a:t>Office - (843) 416-2000</a:t>
            </a:r>
          </a:p>
          <a:p>
            <a:pPr algn="ctr"/>
            <a:r>
              <a:rPr lang="en-US" sz="1200" dirty="0">
                <a:solidFill>
                  <a:schemeClr val="tx2">
                    <a:lumMod val="10000"/>
                  </a:schemeClr>
                </a:solidFill>
                <a:latin typeface="Baskerville Old Face" panose="02020602080505020303" pitchFamily="18" charset="0"/>
              </a:rPr>
              <a:t>Mobile - (843) 327-9010</a:t>
            </a:r>
            <a:br>
              <a:rPr lang="en-US" sz="1200" dirty="0">
                <a:solidFill>
                  <a:schemeClr val="tx2">
                    <a:lumMod val="10000"/>
                  </a:schemeClr>
                </a:solidFill>
                <a:latin typeface="Baskerville Old Face" panose="02020602080505020303" pitchFamily="18" charset="0"/>
              </a:rPr>
            </a:br>
            <a:r>
              <a:rPr lang="en-US" sz="1200" dirty="0">
                <a:solidFill>
                  <a:schemeClr val="tx2">
                    <a:lumMod val="10000"/>
                  </a:schemeClr>
                </a:solidFill>
                <a:latin typeface="Baskerville Old Face" panose="02020602080505020303" pitchFamily="18" charset="0"/>
                <a:hlinkClick r:id="rId4"/>
              </a:rPr>
              <a:t>desiree.maurer1@gmail.com</a:t>
            </a:r>
            <a:endParaRPr lang="en-US" sz="1200" dirty="0">
              <a:solidFill>
                <a:schemeClr val="tx2">
                  <a:lumMod val="10000"/>
                </a:schemeClr>
              </a:solidFill>
              <a:latin typeface="Baskerville Old Face" panose="02020602080505020303" pitchFamily="18" charset="0"/>
            </a:endParaRPr>
          </a:p>
          <a:p>
            <a:pPr algn="ctr"/>
            <a:r>
              <a:rPr lang="en-US" sz="1200" dirty="0">
                <a:solidFill>
                  <a:schemeClr val="tx2">
                    <a:lumMod val="10000"/>
                  </a:schemeClr>
                </a:solidFill>
                <a:latin typeface="Baskerville Old Face" panose="02020602080505020303" pitchFamily="18" charset="0"/>
                <a:hlinkClick r:id="rId5"/>
              </a:rPr>
              <a:t>www.yourcharlestonhousesearch.com</a:t>
            </a:r>
            <a:r>
              <a:rPr lang="en-US" sz="1200" dirty="0">
                <a:solidFill>
                  <a:schemeClr val="tx2">
                    <a:lumMod val="10000"/>
                  </a:schemeClr>
                </a:solidFill>
                <a:latin typeface="Baskerville Old Face" panose="02020602080505020303" pitchFamily="18" charset="0"/>
              </a:rPr>
              <a:t> </a:t>
            </a:r>
            <a:endParaRPr lang="en-US" sz="1000" dirty="0">
              <a:solidFill>
                <a:schemeClr val="tx2">
                  <a:lumMod val="10000"/>
                </a:schemeClr>
              </a:solidFill>
              <a:latin typeface="Baskerville Old Face" panose="02020602080505020303" pitchFamily="18" charset="0"/>
            </a:endParaRP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400800" y="9110304"/>
            <a:ext cx="1234339" cy="82289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54794" y="8898925"/>
            <a:ext cx="785812" cy="7143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 y="9550569"/>
            <a:ext cx="1295399" cy="507831"/>
          </a:xfrm>
          <a:prstGeom prst="rect">
            <a:avLst/>
          </a:prstGeom>
        </p:spPr>
        <p:txBody>
          <a:bodyPr wrap="square">
            <a:spAutoFit/>
          </a:bodyPr>
          <a:lstStyle/>
          <a:p>
            <a:pPr algn="ctr"/>
            <a:r>
              <a:rPr lang="en-US" sz="900" dirty="0">
                <a:solidFill>
                  <a:schemeClr val="tx2">
                    <a:lumMod val="10000"/>
                  </a:schemeClr>
                </a:solidFill>
                <a:latin typeface="Baskerville Old Face" panose="02020602080505020303" pitchFamily="18" charset="0"/>
              </a:rPr>
              <a:t>Keller Williams Realty</a:t>
            </a:r>
            <a:br>
              <a:rPr lang="en-US" sz="900" dirty="0">
                <a:solidFill>
                  <a:schemeClr val="tx2">
                    <a:lumMod val="10000"/>
                  </a:schemeClr>
                </a:solidFill>
                <a:latin typeface="Baskerville Old Face" panose="02020602080505020303" pitchFamily="18" charset="0"/>
              </a:rPr>
            </a:br>
            <a:r>
              <a:rPr lang="en-US" sz="900" dirty="0">
                <a:solidFill>
                  <a:schemeClr val="tx2">
                    <a:lumMod val="10000"/>
                  </a:schemeClr>
                </a:solidFill>
                <a:latin typeface="Baskerville Old Face" panose="02020602080505020303" pitchFamily="18" charset="0"/>
              </a:rPr>
              <a:t>496 </a:t>
            </a:r>
            <a:r>
              <a:rPr lang="en-US" sz="900" dirty="0" err="1">
                <a:solidFill>
                  <a:schemeClr val="tx2">
                    <a:lumMod val="10000"/>
                  </a:schemeClr>
                </a:solidFill>
                <a:latin typeface="Baskerville Old Face" panose="02020602080505020303" pitchFamily="18" charset="0"/>
              </a:rPr>
              <a:t>Bramson</a:t>
            </a:r>
            <a:r>
              <a:rPr lang="en-US" sz="900" dirty="0">
                <a:solidFill>
                  <a:schemeClr val="tx2">
                    <a:lumMod val="10000"/>
                  </a:schemeClr>
                </a:solidFill>
                <a:latin typeface="Baskerville Old Face" panose="02020602080505020303" pitchFamily="18" charset="0"/>
              </a:rPr>
              <a:t> Ct </a:t>
            </a:r>
            <a:r>
              <a:rPr lang="en-US" sz="900" dirty="0" err="1">
                <a:solidFill>
                  <a:schemeClr val="tx2">
                    <a:lumMod val="10000"/>
                  </a:schemeClr>
                </a:solidFill>
                <a:latin typeface="Baskerville Old Face" panose="02020602080505020303" pitchFamily="18" charset="0"/>
              </a:rPr>
              <a:t>Ste</a:t>
            </a:r>
            <a:r>
              <a:rPr lang="en-US" sz="900" dirty="0">
                <a:solidFill>
                  <a:schemeClr val="tx2">
                    <a:lumMod val="10000"/>
                  </a:schemeClr>
                </a:solidFill>
                <a:latin typeface="Baskerville Old Face" panose="02020602080505020303" pitchFamily="18" charset="0"/>
              </a:rPr>
              <a:t> 200</a:t>
            </a:r>
            <a:br>
              <a:rPr lang="en-US" sz="900" dirty="0">
                <a:solidFill>
                  <a:schemeClr val="tx2">
                    <a:lumMod val="10000"/>
                  </a:schemeClr>
                </a:solidFill>
                <a:latin typeface="Baskerville Old Face" panose="02020602080505020303" pitchFamily="18" charset="0"/>
              </a:rPr>
            </a:br>
            <a:r>
              <a:rPr lang="en-US" sz="900" dirty="0">
                <a:solidFill>
                  <a:schemeClr val="tx2">
                    <a:lumMod val="10000"/>
                  </a:schemeClr>
                </a:solidFill>
                <a:latin typeface="Baskerville Old Face" panose="02020602080505020303" pitchFamily="18" charset="0"/>
              </a:rPr>
              <a:t>Mt. Pleasant, SC 29464</a:t>
            </a: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69475" y="3962400"/>
            <a:ext cx="1066957" cy="711305"/>
          </a:xfrm>
          <a:prstGeom prst="rect">
            <a:avLst/>
          </a:prstGeom>
          <a:ln>
            <a:noFill/>
          </a:ln>
          <a:effectLst>
            <a:outerShdw blurRad="63500" sx="102000" sy="102000" algn="ctr" rotWithShape="0">
              <a:prstClr val="black">
                <a:alpha val="40000"/>
              </a:prstClr>
            </a:outerShdw>
          </a:effec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64933" y="3962400"/>
            <a:ext cx="1066957" cy="711305"/>
          </a:xfrm>
          <a:prstGeom prst="rect">
            <a:avLst/>
          </a:prstGeom>
          <a:ln>
            <a:noFill/>
          </a:ln>
          <a:effectLst>
            <a:outerShdw blurRad="63500" sx="102000" sy="102000" algn="ctr" rotWithShape="0">
              <a:prstClr val="black">
                <a:alpha val="40000"/>
              </a:prstClr>
            </a:outerShdw>
          </a:effectLst>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78557" y="8262441"/>
            <a:ext cx="1066958" cy="710810"/>
          </a:xfrm>
          <a:prstGeom prst="rect">
            <a:avLst/>
          </a:prstGeom>
          <a:ln>
            <a:noFill/>
          </a:ln>
          <a:effectLst>
            <a:outerShdw blurRad="63500" sx="102000" sy="102000" algn="ctr" rotWithShape="0">
              <a:prstClr val="black">
                <a:alpha val="40000"/>
              </a:prstClr>
            </a:outerShdw>
          </a:effectLst>
        </p:spPr>
      </p:pic>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69474" y="8262441"/>
            <a:ext cx="1066957" cy="711305"/>
          </a:xfrm>
          <a:prstGeom prst="rect">
            <a:avLst/>
          </a:prstGeom>
          <a:ln>
            <a:noFill/>
          </a:ln>
          <a:effectLst>
            <a:outerShdw blurRad="63500" sx="102000" sy="102000" algn="ctr" rotWithShape="0">
              <a:prstClr val="black">
                <a:alpha val="40000"/>
              </a:prstClr>
            </a:outerShdw>
          </a:effectLst>
        </p:spPr>
      </p:pic>
      <p:pic>
        <p:nvPicPr>
          <p:cNvPr id="21" name="Picture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83099" y="8262441"/>
            <a:ext cx="1066957" cy="711305"/>
          </a:xfrm>
          <a:prstGeom prst="rect">
            <a:avLst/>
          </a:prstGeom>
          <a:ln>
            <a:noFill/>
          </a:ln>
          <a:effectLst>
            <a:outerShdw blurRad="63500" sx="102000" sy="102000" algn="ctr" rotWithShape="0">
              <a:prstClr val="black">
                <a:alpha val="40000"/>
              </a:prstClr>
            </a:outerShdw>
          </a:effectLst>
        </p:spPr>
      </p:pic>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974016" y="8262441"/>
            <a:ext cx="1066957" cy="711305"/>
          </a:xfrm>
          <a:prstGeom prst="rect">
            <a:avLst/>
          </a:prstGeom>
          <a:ln>
            <a:noFill/>
          </a:ln>
          <a:effectLst>
            <a:outerShdw blurRad="63500" sx="102000" sy="102000" algn="ctr" rotWithShape="0">
              <a:prstClr val="black">
                <a:alpha val="40000"/>
              </a:prstClr>
            </a:outerShdw>
          </a:effectLst>
        </p:spPr>
      </p:pic>
      <p:pic>
        <p:nvPicPr>
          <p:cNvPr id="19" name="Picture 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7641" y="3962895"/>
            <a:ext cx="1066958" cy="710810"/>
          </a:xfrm>
          <a:prstGeom prst="rect">
            <a:avLst/>
          </a:prstGeom>
          <a:ln>
            <a:noFill/>
          </a:ln>
          <a:effectLst>
            <a:outerShdw blurRad="63500" sx="102000" sy="102000" algn="ctr" rotWithShape="0">
              <a:prstClr val="black">
                <a:alpha val="40000"/>
              </a:prstClr>
            </a:outerShdw>
          </a:effectLst>
        </p:spPr>
      </p:pic>
      <p:pic>
        <p:nvPicPr>
          <p:cNvPr id="12" name="Picture 1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383100" y="3962400"/>
            <a:ext cx="1066957" cy="711305"/>
          </a:xfrm>
          <a:prstGeom prst="rect">
            <a:avLst/>
          </a:prstGeom>
          <a:ln>
            <a:noFill/>
          </a:ln>
          <a:effectLst>
            <a:outerShdw blurRad="63500" sx="102000" sy="102000" algn="ctr" rotWithShape="0">
              <a:prstClr val="black">
                <a:alpha val="40000"/>
              </a:prstClr>
            </a:outerShdw>
          </a:effectLst>
        </p:spPr>
      </p:pic>
      <p:pic>
        <p:nvPicPr>
          <p:cNvPr id="14" name="Picture 1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678558" y="3962895"/>
            <a:ext cx="1066958" cy="710810"/>
          </a:xfrm>
          <a:prstGeom prst="rect">
            <a:avLst/>
          </a:prstGeom>
          <a:ln>
            <a:noFill/>
          </a:ln>
          <a:effectLst>
            <a:outerShdw blurRad="63500" sx="102000" sy="102000" algn="ctr" rotWithShape="0">
              <a:prstClr val="black">
                <a:alpha val="40000"/>
              </a:prstClr>
            </a:outerShdw>
          </a:effectLst>
        </p:spPr>
      </p:pic>
      <p:pic>
        <p:nvPicPr>
          <p:cNvPr id="18" name="Picture 1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974017" y="3962400"/>
            <a:ext cx="1066957" cy="711305"/>
          </a:xfrm>
          <a:prstGeom prst="rect">
            <a:avLst/>
          </a:prstGeom>
          <a:ln>
            <a:noFill/>
          </a:ln>
          <a:effectLst>
            <a:outerShdw blurRad="63500" sx="102000" sy="102000" algn="ctr" rotWithShape="0">
              <a:prstClr val="black">
                <a:alpha val="40000"/>
              </a:prstClr>
            </a:outerShdw>
          </a:effectLst>
        </p:spPr>
      </p:pic>
      <p:pic>
        <p:nvPicPr>
          <p:cNvPr id="23" name="Picture 2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564932" y="8262441"/>
            <a:ext cx="1066958" cy="710810"/>
          </a:xfrm>
          <a:prstGeom prst="rect">
            <a:avLst/>
          </a:prstGeom>
          <a:ln>
            <a:noFill/>
          </a:ln>
          <a:effectLst>
            <a:outerShdw blurRad="63500" sx="102000" sy="102000" algn="ctr" rotWithShape="0">
              <a:prstClr val="black">
                <a:alpha val="40000"/>
              </a:prstClr>
            </a:outerShdw>
          </a:effectLst>
        </p:spPr>
      </p:pic>
      <p:pic>
        <p:nvPicPr>
          <p:cNvPr id="24" name="Picture 2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7641" y="8262441"/>
            <a:ext cx="1066957" cy="711305"/>
          </a:xfrm>
          <a:prstGeom prst="rect">
            <a:avLst/>
          </a:prstGeom>
          <a:ln>
            <a:noFill/>
          </a:ln>
          <a:effectLst>
            <a:outerShdw blurRad="63500" sx="102000" sy="102000" algn="ctr" rotWithShape="0">
              <a:prstClr val="black">
                <a:alpha val="40000"/>
              </a:prstClr>
            </a:outerShdw>
          </a:effectLst>
        </p:spPr>
      </p:pic>
      <p:pic>
        <p:nvPicPr>
          <p:cNvPr id="5" name="Picture 4"/>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26946" y="915955"/>
            <a:ext cx="4222750" cy="2365134"/>
          </a:xfrm>
          <a:prstGeom prst="rect">
            <a:avLst/>
          </a:prstGeom>
          <a:ln>
            <a:solidFill>
              <a:schemeClr val="tx1"/>
            </a:solidFill>
          </a:ln>
          <a:effectLst>
            <a:outerShdw blurRad="63500" sx="102000" sy="102000" algn="ctr" rotWithShape="0">
              <a:prstClr val="black">
                <a:alpha val="40000"/>
              </a:prstClr>
            </a:outerShdw>
          </a:effectLst>
        </p:spPr>
      </p:pic>
      <p:pic>
        <p:nvPicPr>
          <p:cNvPr id="25" name="Picture 2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871383" y="2398307"/>
            <a:ext cx="2374072" cy="1329703"/>
          </a:xfrm>
          <a:prstGeom prst="rect">
            <a:avLst/>
          </a:prstGeom>
          <a:ln>
            <a:solidFill>
              <a:schemeClr val="tx1"/>
            </a:solidFill>
          </a:ln>
          <a:effectLst>
            <a:outerShdw blurRad="63500" sx="102000" sy="102000" algn="ctr" rotWithShape="0">
              <a:prstClr val="black">
                <a:alpha val="40000"/>
              </a:prstClr>
            </a:outerShdw>
          </a:effectLst>
        </p:spPr>
      </p:pic>
      <p:pic>
        <p:nvPicPr>
          <p:cNvPr id="27" name="Picture 2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871382" y="915955"/>
            <a:ext cx="2374073" cy="1329702"/>
          </a:xfrm>
          <a:prstGeom prst="rect">
            <a:avLst/>
          </a:prstGeom>
          <a:ln>
            <a:solidFill>
              <a:schemeClr val="tx1"/>
            </a:solidFill>
          </a:ln>
          <a:effectLst>
            <a:outerShdw blurRad="63500" sx="102000" sy="102000" algn="ctr" rotWithShape="0">
              <a:prstClr val="black">
                <a:alpha val="40000"/>
              </a:prstClr>
            </a:outerShdw>
          </a:effectLst>
        </p:spPr>
      </p:pic>
      <p:sp>
        <p:nvSpPr>
          <p:cNvPr id="16" name="Rectangle 15"/>
          <p:cNvSpPr/>
          <p:nvPr/>
        </p:nvSpPr>
        <p:spPr>
          <a:xfrm>
            <a:off x="526945" y="2808982"/>
            <a:ext cx="4222751" cy="1077218"/>
          </a:xfrm>
          <a:prstGeom prst="rect">
            <a:avLst/>
          </a:prstGeom>
          <a:noFill/>
        </p:spPr>
        <p:txBody>
          <a:bodyPr wrap="square" anchor="b">
            <a:spAutoFit/>
          </a:bodyPr>
          <a:lstStyle/>
          <a:p>
            <a:pPr algn="ctr"/>
            <a:r>
              <a:rPr lang="en-US" sz="2800" b="1" dirty="0">
                <a:effectLst>
                  <a:outerShdw blurRad="38100" dist="38100" dir="2700000" algn="tl">
                    <a:srgbClr val="000000">
                      <a:alpha val="43137"/>
                    </a:srgbClr>
                  </a:outerShdw>
                </a:effectLst>
                <a:latin typeface="Goudy Old Style" panose="02020502050305020303" pitchFamily="18" charset="0"/>
              </a:rPr>
              <a:t>1180 Moss Grove Drive</a:t>
            </a:r>
          </a:p>
          <a:p>
            <a:pPr algn="ctr"/>
            <a:r>
              <a:rPr lang="en-US" sz="1800" dirty="0">
                <a:effectLst>
                  <a:outerShdw blurRad="38100" dist="38100" dir="2700000" algn="tl">
                    <a:srgbClr val="000000">
                      <a:alpha val="43137"/>
                    </a:srgbClr>
                  </a:outerShdw>
                </a:effectLst>
                <a:latin typeface="Goudy Old Style" panose="02020502050305020303" pitchFamily="18" charset="0"/>
              </a:rPr>
              <a:t>Moss Grove Plantation | Moncks Corner</a:t>
            </a:r>
          </a:p>
          <a:p>
            <a:pPr algn="ctr"/>
            <a:r>
              <a:rPr lang="en-US" sz="1800" dirty="0">
                <a:effectLst>
                  <a:outerShdw blurRad="38100" dist="38100" dir="2700000" algn="tl">
                    <a:srgbClr val="000000">
                      <a:alpha val="43137"/>
                    </a:srgbClr>
                  </a:outerShdw>
                </a:effectLst>
                <a:latin typeface="Goudy Old Style" panose="02020502050305020303" pitchFamily="18" charset="0"/>
              </a:rPr>
              <a:t>MLS# 18000700 | $331,750</a:t>
            </a:r>
          </a:p>
        </p:txBody>
      </p:sp>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318</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Baskerville Old Face</vt:lpstr>
      <vt:lpstr>Calibri</vt:lpstr>
      <vt:lpstr>Goudy Old Style</vt:lpstr>
      <vt:lpstr>Office Theme</vt:lpstr>
      <vt:lpstr>Join Us Saturday from 11a-3p View this Spectacular Waterfront Home!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22</cp:revision>
  <dcterms:created xsi:type="dcterms:W3CDTF">2006-08-16T00:00:00Z</dcterms:created>
  <dcterms:modified xsi:type="dcterms:W3CDTF">2018-06-25T15:19:57Z</dcterms:modified>
</cp:coreProperties>
</file>