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15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56" autoAdjust="0"/>
    <p:restoredTop sz="94660"/>
  </p:normalViewPr>
  <p:slideViewPr>
    <p:cSldViewPr>
      <p:cViewPr varScale="1">
        <p:scale>
          <a:sx n="47" d="100"/>
          <a:sy n="47" d="100"/>
        </p:scale>
        <p:origin x="2538"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7/29/2016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74" y="5039282"/>
            <a:ext cx="7772400" cy="3121064"/>
          </a:xfrm>
        </p:spPr>
        <p:txBody>
          <a:bodyPr numCol="1" anchor="ctr">
            <a:normAutofit fontScale="62500" lnSpcReduction="20000"/>
          </a:bodyPr>
          <a:lstStyle/>
          <a:p>
            <a:r>
              <a:rPr lang="en-US" sz="2000" dirty="0">
                <a:solidFill>
                  <a:srgbClr val="21155D"/>
                </a:solidFill>
              </a:rPr>
              <a:t>This units has hardwood upgrades that the others do not. Best unit in community! Largest floor plan at 2449 square </a:t>
            </a:r>
            <a:r>
              <a:rPr lang="en-US" sz="2000" dirty="0" err="1">
                <a:solidFill>
                  <a:srgbClr val="21155D"/>
                </a:solidFill>
              </a:rPr>
              <a:t>feet.The</a:t>
            </a:r>
            <a:r>
              <a:rPr lang="en-US" sz="2000" dirty="0">
                <a:solidFill>
                  <a:srgbClr val="21155D"/>
                </a:solidFill>
              </a:rPr>
              <a:t> garage is 45 feet deep and can fit 3 cars. On the first floor in the back is an office/study area (that also could be used as a 4th bedroom), a bathroom, a walk in closet/coat room, and a backyard patio. Up to the next level you enter the living room area, with a gas fireplace. The dining area combines for an entertaining area, with access by double </a:t>
            </a:r>
            <a:r>
              <a:rPr lang="en-US" sz="2000" dirty="0" err="1">
                <a:solidFill>
                  <a:srgbClr val="21155D"/>
                </a:solidFill>
              </a:rPr>
              <a:t>french</a:t>
            </a:r>
            <a:r>
              <a:rPr lang="en-US" sz="2000" dirty="0">
                <a:solidFill>
                  <a:srgbClr val="21155D"/>
                </a:solidFill>
              </a:rPr>
              <a:t> doors to the screened in porch area. There are 9 foot ceilings on all three floors! The open kitchen has granite counters. The appliances are stainless steel, and 42 inch upgraded cabinets have crown molding on top for that extra touch of class and recessed lighting in the kitchen throughout.</a:t>
            </a:r>
          </a:p>
          <a:p>
            <a:endParaRPr lang="en-US" sz="2000" dirty="0">
              <a:solidFill>
                <a:srgbClr val="21155D"/>
              </a:solidFill>
            </a:endParaRPr>
          </a:p>
          <a:p>
            <a:r>
              <a:rPr lang="en-US" sz="2000" dirty="0">
                <a:solidFill>
                  <a:srgbClr val="21155D"/>
                </a:solidFill>
              </a:rPr>
              <a:t>The second floor features the master bedroom with large walk-in closet. Master has dual vanities, bathroom shower is tiled from floor to ceiling and also has a relaxing soaking tub. There are upgraded satin nickel finishes on the hardware. Moving up to the third floor there are two more large bedrooms and a shared full bathroom, plus an extra room for storage or that could be used as another walk-in closet. There are 2 inch blinds on the windows, with 5 inch crown molding in foyer, living and dining area complete the quality of these homes. Seller installed a gutter system 2 </a:t>
            </a:r>
            <a:r>
              <a:rPr lang="en-US" sz="2000" dirty="0" err="1">
                <a:solidFill>
                  <a:srgbClr val="21155D"/>
                </a:solidFill>
              </a:rPr>
              <a:t>yrs</a:t>
            </a:r>
            <a:r>
              <a:rPr lang="en-US" sz="2000" dirty="0">
                <a:solidFill>
                  <a:srgbClr val="21155D"/>
                </a:solidFill>
              </a:rPr>
              <a:t> ago. ONSITE BOAT STORAGE IS AVAILABLE. This is a secluded and quaint pocket community that is central to nearby shopping and entertainment. HOA is $155 a month and includes roof maintenance, landscaping, termite bonds, power-washing, exterior painting, irrigation, exterior pest control, property management, street maintenance and reserves.</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4841" y="126844"/>
            <a:ext cx="2930716" cy="38355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015558" y="1077219"/>
            <a:ext cx="4759516" cy="2885181"/>
          </a:xfrm>
          <a:noFill/>
        </p:spPr>
        <p:txBody>
          <a:bodyPr anchor="ctr">
            <a:noAutofit/>
          </a:bodyPr>
          <a:lstStyle/>
          <a:p>
            <a:r>
              <a:rPr lang="en-US" sz="2800" dirty="0">
                <a:solidFill>
                  <a:srgbClr val="21155D"/>
                </a:solidFill>
                <a:cs typeface="Times New Roman" panose="02020603050405020304" pitchFamily="18" charset="0"/>
              </a:rPr>
              <a:t>1181 Dingle Road</a:t>
            </a:r>
            <a:br>
              <a:rPr lang="en-US" sz="2000" dirty="0">
                <a:solidFill>
                  <a:srgbClr val="21155D"/>
                </a:solidFill>
                <a:cs typeface="Times New Roman" panose="02020603050405020304" pitchFamily="18" charset="0"/>
              </a:rPr>
            </a:br>
            <a:br>
              <a:rPr lang="en-US" sz="2000" dirty="0">
                <a:solidFill>
                  <a:srgbClr val="21155D"/>
                </a:solidFill>
                <a:cs typeface="Times New Roman" panose="02020603050405020304" pitchFamily="18" charset="0"/>
              </a:rPr>
            </a:br>
            <a:r>
              <a:rPr lang="en-US" sz="1800" dirty="0">
                <a:solidFill>
                  <a:srgbClr val="21155D"/>
                </a:solidFill>
                <a:cs typeface="Times New Roman" panose="02020603050405020304" pitchFamily="18" charset="0"/>
              </a:rPr>
              <a:t>Royal Palms</a:t>
            </a:r>
            <a:br>
              <a:rPr lang="en-US" sz="1800" dirty="0">
                <a:solidFill>
                  <a:srgbClr val="21155D"/>
                </a:solidFill>
                <a:cs typeface="Times New Roman" panose="02020603050405020304" pitchFamily="18" charset="0"/>
              </a:rPr>
            </a:br>
            <a:r>
              <a:rPr lang="en-US" sz="1800" dirty="0">
                <a:solidFill>
                  <a:srgbClr val="21155D"/>
                </a:solidFill>
                <a:cs typeface="Times New Roman" panose="02020603050405020304" pitchFamily="18" charset="0"/>
              </a:rPr>
              <a:t>Mount Pleasant, SC 29466</a:t>
            </a:r>
            <a:br>
              <a:rPr lang="en-US" sz="1800" dirty="0">
                <a:solidFill>
                  <a:srgbClr val="21155D"/>
                </a:solidFill>
                <a:cs typeface="Times New Roman" panose="02020603050405020304" pitchFamily="18" charset="0"/>
              </a:rPr>
            </a:br>
            <a:br>
              <a:rPr lang="en-US" sz="1800" dirty="0">
                <a:solidFill>
                  <a:srgbClr val="21155D"/>
                </a:solidFill>
                <a:cs typeface="Times New Roman" panose="02020603050405020304" pitchFamily="18" charset="0"/>
              </a:rPr>
            </a:br>
            <a:r>
              <a:rPr lang="en-US" sz="1800" dirty="0">
                <a:solidFill>
                  <a:srgbClr val="21155D"/>
                </a:solidFill>
                <a:cs typeface="Times New Roman" panose="02020603050405020304" pitchFamily="18" charset="0"/>
              </a:rPr>
              <a:t>MLS# 16016587 </a:t>
            </a:r>
            <a:r>
              <a:rPr lang="en-US" sz="1800" dirty="0">
                <a:solidFill>
                  <a:srgbClr val="21155D"/>
                </a:solidFill>
                <a:latin typeface="Trebuchet MS" panose="020B0603020202020204" pitchFamily="34" charset="0"/>
                <a:cs typeface="Times New Roman" panose="02020603050405020304" pitchFamily="18" charset="0"/>
              </a:rPr>
              <a:t>· </a:t>
            </a:r>
            <a:r>
              <a:rPr lang="en-US" sz="1800" dirty="0">
                <a:solidFill>
                  <a:srgbClr val="21155D"/>
                </a:solidFill>
                <a:cs typeface="Times New Roman" panose="02020603050405020304" pitchFamily="18" charset="0"/>
              </a:rPr>
              <a:t>$319,999</a:t>
            </a:r>
            <a:br>
              <a:rPr lang="en-US" sz="1800" dirty="0">
                <a:solidFill>
                  <a:srgbClr val="21155D"/>
                </a:solidFill>
                <a:cs typeface="Times New Roman" panose="02020603050405020304" pitchFamily="18" charset="0"/>
              </a:rPr>
            </a:br>
            <a:br>
              <a:rPr lang="en-US" sz="1800" dirty="0">
                <a:solidFill>
                  <a:srgbClr val="21155D"/>
                </a:solidFill>
                <a:cs typeface="Times New Roman" panose="02020603050405020304" pitchFamily="18" charset="0"/>
              </a:rPr>
            </a:br>
            <a:r>
              <a:rPr lang="en-US" sz="1800" dirty="0">
                <a:solidFill>
                  <a:srgbClr val="21155D"/>
                </a:solidFill>
                <a:cs typeface="Times New Roman" panose="02020603050405020304" pitchFamily="18" charset="0"/>
              </a:rPr>
              <a:t>4 Bedrooms</a:t>
            </a:r>
            <a:br>
              <a:rPr lang="en-US" sz="1800" dirty="0">
                <a:solidFill>
                  <a:srgbClr val="21155D"/>
                </a:solidFill>
                <a:cs typeface="Times New Roman" panose="02020603050405020304" pitchFamily="18" charset="0"/>
              </a:rPr>
            </a:br>
            <a:r>
              <a:rPr lang="en-US" sz="1800" dirty="0">
                <a:solidFill>
                  <a:srgbClr val="21155D"/>
                </a:solidFill>
                <a:cs typeface="Times New Roman" panose="02020603050405020304" pitchFamily="18" charset="0"/>
              </a:rPr>
              <a:t>2 Full Baths | 2 Half Baths</a:t>
            </a:r>
            <a:endParaRPr lang="en-US" sz="1100" dirty="0">
              <a:solidFill>
                <a:srgbClr val="21155D"/>
              </a:solidFill>
              <a:cs typeface="Times New Roman" panose="02020603050405020304" pitchFamily="18" charset="0"/>
            </a:endParaRPr>
          </a:p>
        </p:txBody>
      </p:sp>
      <p:sp>
        <p:nvSpPr>
          <p:cNvPr id="4" name="Rectangle 3"/>
          <p:cNvSpPr/>
          <p:nvPr/>
        </p:nvSpPr>
        <p:spPr>
          <a:xfrm>
            <a:off x="2901288" y="1"/>
            <a:ext cx="4873786" cy="954107"/>
          </a:xfrm>
          <a:prstGeom prst="rect">
            <a:avLst/>
          </a:prstGeom>
          <a:noFill/>
        </p:spPr>
        <p:txBody>
          <a:bodyPr wrap="square">
            <a:spAutoFit/>
          </a:bodyPr>
          <a:lstStyle/>
          <a:p>
            <a:pPr algn="ctr"/>
            <a:r>
              <a:rPr lang="en-US" sz="2800" i="1" dirty="0">
                <a:solidFill>
                  <a:srgbClr val="21155D"/>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A Must See!</a:t>
            </a:r>
            <a:br>
              <a:rPr lang="en-US" sz="2800" i="1" dirty="0">
                <a:solidFill>
                  <a:srgbClr val="21155D"/>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br>
            <a:r>
              <a:rPr lang="en-US" sz="2800" i="1" dirty="0">
                <a:solidFill>
                  <a:srgbClr val="21155D"/>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Loaded with Upgrades!</a:t>
            </a:r>
          </a:p>
        </p:txBody>
      </p:sp>
      <p:graphicFrame>
        <p:nvGraphicFramePr>
          <p:cNvPr id="8" name="Table 7"/>
          <p:cNvGraphicFramePr>
            <a:graphicFrameLocks noGrp="1"/>
          </p:cNvGraphicFramePr>
          <p:nvPr>
            <p:extLst>
              <p:ext uri="{D42A27DB-BD31-4B8C-83A1-F6EECF244321}">
                <p14:modId xmlns:p14="http://schemas.microsoft.com/office/powerpoint/2010/main" val="568226658"/>
              </p:ext>
            </p:extLst>
          </p:nvPr>
        </p:nvGraphicFramePr>
        <p:xfrm>
          <a:off x="1643958" y="9316720"/>
          <a:ext cx="4489832" cy="741680"/>
        </p:xfrm>
        <a:graphic>
          <a:graphicData uri="http://schemas.openxmlformats.org/drawingml/2006/table">
            <a:tbl>
              <a:tblPr firstRow="1" bandRow="1">
                <a:tableStyleId>{5C22544A-7EE6-4342-B048-85BDC9FD1C3A}</a:tableStyleId>
              </a:tblPr>
              <a:tblGrid>
                <a:gridCol w="1056431">
                  <a:extLst>
                    <a:ext uri="{9D8B030D-6E8A-4147-A177-3AD203B41FA5}">
                      <a16:colId xmlns:a16="http://schemas.microsoft.com/office/drawing/2014/main" val="20000"/>
                    </a:ext>
                  </a:extLst>
                </a:gridCol>
                <a:gridCol w="2252611">
                  <a:extLst>
                    <a:ext uri="{9D8B030D-6E8A-4147-A177-3AD203B41FA5}">
                      <a16:colId xmlns:a16="http://schemas.microsoft.com/office/drawing/2014/main" val="20001"/>
                    </a:ext>
                  </a:extLst>
                </a:gridCol>
                <a:gridCol w="1180790">
                  <a:extLst>
                    <a:ext uri="{9D8B030D-6E8A-4147-A177-3AD203B41FA5}">
                      <a16:colId xmlns:a16="http://schemas.microsoft.com/office/drawing/2014/main" val="20002"/>
                    </a:ext>
                  </a:extLst>
                </a:gridCol>
              </a:tblGrid>
              <a:tr h="370840">
                <a:tc>
                  <a:txBody>
                    <a:bodyPr/>
                    <a:lstStyle/>
                    <a:p>
                      <a:pPr algn="l"/>
                      <a:r>
                        <a:rPr lang="en-US" sz="1200" b="1" dirty="0">
                          <a:solidFill>
                            <a:schemeClr val="tx1"/>
                          </a:solidFill>
                          <a:latin typeface="+mj-lt"/>
                        </a:rPr>
                        <a:t>Nikki Jones</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algn="ctr"/>
                      <a:r>
                        <a:rPr lang="en-US" sz="1200" b="1" dirty="0">
                          <a:solidFill>
                            <a:schemeClr val="tx1"/>
                          </a:solidFill>
                          <a:latin typeface="+mj-lt"/>
                        </a:rPr>
                        <a:t>nikki@petigruproperties.com</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marL="0" marR="0" indent="0" algn="r" defTabSz="1018824" rtl="0" eaLnBrk="1" fontAlgn="auto" latinLnBrk="0" hangingPunct="1">
                        <a:lnSpc>
                          <a:spcPct val="100000"/>
                        </a:lnSpc>
                        <a:spcBef>
                          <a:spcPts val="0"/>
                        </a:spcBef>
                        <a:spcAft>
                          <a:spcPts val="0"/>
                        </a:spcAft>
                        <a:buClrTx/>
                        <a:buSzTx/>
                        <a:buFontTx/>
                        <a:buNone/>
                        <a:tabLst/>
                        <a:defRPr/>
                      </a:pPr>
                      <a:r>
                        <a:rPr lang="en-US" sz="1200" b="1" dirty="0">
                          <a:solidFill>
                            <a:schemeClr val="tx1"/>
                          </a:solidFill>
                          <a:latin typeface="+mj-lt"/>
                        </a:rPr>
                        <a:t>(843) 442-5880</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370840">
                <a:tc gridSpan="3">
                  <a:txBody>
                    <a:bodyPr/>
                    <a:lstStyle/>
                    <a:p>
                      <a:pPr marL="0" marR="0" indent="0" algn="ctr" defTabSz="1018824" rtl="0" eaLnBrk="1" fontAlgn="auto" latinLnBrk="0" hangingPunct="1">
                        <a:lnSpc>
                          <a:spcPct val="100000"/>
                        </a:lnSpc>
                        <a:spcBef>
                          <a:spcPts val="0"/>
                        </a:spcBef>
                        <a:spcAft>
                          <a:spcPts val="0"/>
                        </a:spcAft>
                        <a:buClrTx/>
                        <a:buSzTx/>
                        <a:buFontTx/>
                        <a:buNone/>
                        <a:tabLst/>
                        <a:defRPr/>
                      </a:pPr>
                      <a:r>
                        <a:rPr lang="en-US" sz="1000" b="0" i="1" dirty="0" err="1">
                          <a:solidFill>
                            <a:schemeClr val="tx1"/>
                          </a:solidFill>
                          <a:latin typeface="+mj-lt"/>
                        </a:rPr>
                        <a:t>Petigru</a:t>
                      </a:r>
                      <a:r>
                        <a:rPr lang="en-US" sz="1000" b="0" i="1" dirty="0">
                          <a:solidFill>
                            <a:schemeClr val="tx1"/>
                          </a:solidFill>
                          <a:latin typeface="+mj-lt"/>
                        </a:rPr>
                        <a:t> Properties, Inc · 792 Folly Road Suite 5 · Charleston, SC 29412</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hMerge="1">
                  <a:txBody>
                    <a:bodyPr/>
                    <a:lstStyle/>
                    <a:p>
                      <a:endParaRPr lang="en-US" sz="1200" dirty="0"/>
                    </a:p>
                  </a:txBody>
                  <a:tcPr/>
                </a:tc>
                <a:tc hMerge="1">
                  <a:txBody>
                    <a:bodyPr/>
                    <a:lstStyle/>
                    <a:p>
                      <a:endParaRPr lang="en-US" sz="1200" dirty="0"/>
                    </a:p>
                  </a:txBody>
                  <a:tcPr/>
                </a:tc>
                <a:extLst>
                  <a:ext uri="{0D108BD9-81ED-4DB2-BD59-A6C34878D82A}">
                    <a16:rowId xmlns:a16="http://schemas.microsoft.com/office/drawing/2014/main" val="10001"/>
                  </a:ext>
                </a:extLst>
              </a:tr>
            </a:tbl>
          </a:graphicData>
        </a:graphic>
      </p:graphicFrame>
      <p:pic>
        <p:nvPicPr>
          <p:cNvPr id="17" name="Picture 11"/>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473540" y="9536952"/>
            <a:ext cx="1116568" cy="3266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8416" y="9409959"/>
            <a:ext cx="387068" cy="580602"/>
          </a:xfrm>
          <a:prstGeom prst="rect">
            <a:avLst/>
          </a:prstGeom>
        </p:spPr>
      </p:pic>
      <p:sp>
        <p:nvSpPr>
          <p:cNvPr id="6" name="Rectangle 5"/>
          <p:cNvSpPr/>
          <p:nvPr/>
        </p:nvSpPr>
        <p:spPr>
          <a:xfrm rot="20795675">
            <a:off x="387059" y="3176646"/>
            <a:ext cx="2326278" cy="523220"/>
          </a:xfrm>
          <a:prstGeom prst="rect">
            <a:avLst/>
          </a:prstGeom>
        </p:spPr>
        <p:txBody>
          <a:bodyPr wrap="none">
            <a:spAutoFit/>
          </a:bodyPr>
          <a:lstStyle/>
          <a:p>
            <a:pPr algn="ctr"/>
            <a:r>
              <a:rPr lang="en-US" sz="2800" dirty="0">
                <a:solidFill>
                  <a:srgbClr val="FFFF00"/>
                </a:solidFill>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Just Reduced!</a:t>
            </a:r>
            <a:endParaRPr lang="en-US" dirty="0">
              <a:solidFill>
                <a:srgbClr val="FFFF00"/>
              </a:solidFill>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endParaRPr>
          </a:p>
        </p:txBody>
      </p:sp>
      <p:pic>
        <p:nvPicPr>
          <p:cNvPr id="1027"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4762189" y="4129315"/>
            <a:ext cx="1371600"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321307" y="4129314"/>
            <a:ext cx="1371600"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84841" y="4129315"/>
            <a:ext cx="1371600"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203073" y="4129315"/>
            <a:ext cx="1371600"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643957" y="4129315"/>
            <a:ext cx="1371600"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643957" y="8145086"/>
            <a:ext cx="1371600"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321307" y="8145086"/>
            <a:ext cx="1371600" cy="909968"/>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84841" y="8145087"/>
            <a:ext cx="1371600"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3"/>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203073" y="8145087"/>
            <a:ext cx="1371600" cy="90996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5"/>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4762189" y="8145086"/>
            <a:ext cx="1371600" cy="909968"/>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608692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TotalTime>
  <Words>360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Imprint MT Shadow</vt:lpstr>
      <vt:lpstr>Times New Roman</vt:lpstr>
      <vt:lpstr>Trebuchet MS</vt:lpstr>
      <vt:lpstr>Office Theme</vt:lpstr>
      <vt:lpstr>1181 Dingle Road  Royal Palms Mount Pleasant, SC 29466  MLS# 16016587 · $319,999  4 Bedrooms 2 Full Baths | 2 Half Baths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$7,500 Buyer’s Agent Bonus with an accepted contract by June 30, 2014.</dc:title>
  <dc:creator>CVH360</dc:creator>
  <cp:lastModifiedBy>A. Thomas Price</cp:lastModifiedBy>
  <cp:revision>29</cp:revision>
  <dcterms:created xsi:type="dcterms:W3CDTF">2006-08-16T00:00:00Z</dcterms:created>
  <dcterms:modified xsi:type="dcterms:W3CDTF">2016-07-29T18:15:26Z</dcterms:modified>
</cp:coreProperties>
</file>