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26A"/>
    <a:srgbClr val="F5831F"/>
    <a:srgbClr val="19469D"/>
    <a:srgbClr val="19479E"/>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5/5/2025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hyperlink" Target="https://vimeo.com/1036057328?share=copy" TargetMode="External"/><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image" Target="../media/image1.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svg"/><Relationship Id="rId10" Type="http://schemas.openxmlformats.org/officeDocument/2006/relationships/image" Target="../media/image8.jpe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t="1774" b="1774"/>
          <a:stretch/>
        </p:blipFill>
        <p:spPr>
          <a:xfrm>
            <a:off x="372" y="1"/>
            <a:ext cx="8229600" cy="5294312"/>
          </a:xfrm>
          <a:prstGeom prst="rect">
            <a:avLst/>
          </a:prstGeom>
        </p:spPr>
      </p:pic>
      <p:sp>
        <p:nvSpPr>
          <p:cNvPr id="2" name="Title 1"/>
          <p:cNvSpPr>
            <a:spLocks noGrp="1"/>
          </p:cNvSpPr>
          <p:nvPr>
            <p:ph type="ctrTitle"/>
          </p:nvPr>
        </p:nvSpPr>
        <p:spPr>
          <a:xfrm>
            <a:off x="-1" y="1"/>
            <a:ext cx="8229600" cy="739140"/>
          </a:xfrm>
        </p:spPr>
        <p:txBody>
          <a:bodyPr anchor="ctr">
            <a:noAutofit/>
          </a:bodyPr>
          <a:lstStyle/>
          <a:p>
            <a:r>
              <a:rPr lang="en-US" sz="2100" b="1" dirty="0">
                <a:solidFill>
                  <a:schemeClr val="bg1"/>
                </a:solidFill>
                <a:latin typeface="Franklin Gothic ATF" panose="020B0503060602040204" pitchFamily="34" charset="0"/>
              </a:rPr>
              <a:t>Broker Open House</a:t>
            </a:r>
            <a:br>
              <a:rPr lang="en-US" sz="2100" b="1" dirty="0">
                <a:solidFill>
                  <a:schemeClr val="bg1"/>
                </a:solidFill>
                <a:latin typeface="Franklin Gothic ATF" panose="020B0503060602040204" pitchFamily="34" charset="0"/>
              </a:rPr>
            </a:br>
            <a:r>
              <a:rPr lang="en-US" sz="1800" dirty="0">
                <a:solidFill>
                  <a:schemeClr val="bg1"/>
                </a:solidFill>
                <a:latin typeface="Franklin Gothic ATF" panose="020B0503060602040204" pitchFamily="34" charset="0"/>
              </a:rPr>
              <a:t>Thursday May 8, 2025 </a:t>
            </a:r>
            <a:r>
              <a:rPr lang="en-US" sz="1800" dirty="0">
                <a:solidFill>
                  <a:schemeClr val="bg1"/>
                </a:solidFill>
                <a:latin typeface="Montserrat ExtraLight" panose="00000300000000000000" pitchFamily="50" charset="0"/>
              </a:rPr>
              <a:t>■</a:t>
            </a:r>
            <a:r>
              <a:rPr lang="en-US" sz="1800" dirty="0">
                <a:solidFill>
                  <a:schemeClr val="bg1"/>
                </a:solidFill>
                <a:latin typeface="Franklin Gothic ATF" panose="020B0503060602040204" pitchFamily="34" charset="0"/>
              </a:rPr>
              <a:t> 12-3 PM</a:t>
            </a:r>
            <a:endParaRPr lang="en-US" sz="2100" dirty="0">
              <a:solidFill>
                <a:schemeClr val="bg1"/>
              </a:solidFill>
              <a:latin typeface="Franklin Gothic ATF" panose="020B0503060602040204" pitchFamily="34" charset="0"/>
            </a:endParaRPr>
          </a:p>
        </p:txBody>
      </p:sp>
      <p:sp>
        <p:nvSpPr>
          <p:cNvPr id="3" name="Subtitle 2"/>
          <p:cNvSpPr>
            <a:spLocks noGrp="1"/>
          </p:cNvSpPr>
          <p:nvPr>
            <p:ph type="subTitle" idx="1"/>
          </p:nvPr>
        </p:nvSpPr>
        <p:spPr>
          <a:xfrm>
            <a:off x="1" y="6624490"/>
            <a:ext cx="8229598" cy="2311755"/>
          </a:xfrm>
        </p:spPr>
        <p:txBody>
          <a:bodyPr anchor="ctr">
            <a:noAutofit/>
          </a:bodyPr>
          <a:lstStyle/>
          <a:p>
            <a:pPr>
              <a:lnSpc>
                <a:spcPct val="100000"/>
              </a:lnSpc>
              <a:spcBef>
                <a:spcPts val="0"/>
              </a:spcBef>
              <a:spcAft>
                <a:spcPts val="600"/>
              </a:spcAft>
            </a:pPr>
            <a:r>
              <a:rPr lang="en-US" sz="1400" dirty="0">
                <a:solidFill>
                  <a:srgbClr val="19469D"/>
                </a:solidFill>
                <a:latin typeface="Franklin Gothic ATF" panose="020B0503060602040204" pitchFamily="34" charset="0"/>
              </a:rPr>
              <a:t>Please join me for wine and charcuterie at my incredible new listing on the golf course at Snee Farm. This is truly a one-of-a-kind home!   If you are working with a buyer who has been searching for a luxury home with fine finishes throughout, you do not want to miss this opportunity. We have a 6-bedroom 5 bath home where a down to the studs renovation meets new construction. The Great Room offers tremendous versatility in its design and with so many bedrooms, this plan can easily accommodate the various needs of any owner.  Snee Farm residents enjoy proximity to the beaches at Isle of Palms and Sullivans Island, shopping, the airport, excellent schools, and of course Historic Downtown Charleston. This is a home designed for the truly discerning buyer. I would love to share it with you Thursday afternoon. </a:t>
            </a:r>
            <a:r>
              <a:rPr lang="en-US" sz="1400" dirty="0">
                <a:solidFill>
                  <a:srgbClr val="1E326A"/>
                </a:solidFill>
                <a:latin typeface="Franklin Gothic ATF" panose="020B0503060602040204" pitchFamily="34" charset="0"/>
                <a:hlinkClick r:id="rId3"/>
              </a:rPr>
              <a:t>Video Tour</a:t>
            </a:r>
            <a:r>
              <a:rPr lang="en-US" sz="1400" dirty="0">
                <a:solidFill>
                  <a:srgbClr val="1E326A"/>
                </a:solidFill>
                <a:latin typeface="Franklin Gothic ATF" panose="020B0503060602040204" pitchFamily="34" charset="0"/>
              </a:rPr>
              <a:t> </a:t>
            </a: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2" name="Picture 11">
            <a:extLst>
              <a:ext uri="{FF2B5EF4-FFF2-40B4-BE49-F238E27FC236}">
                <a16:creationId xmlns:a16="http://schemas.microsoft.com/office/drawing/2014/main" id="{4747DAF0-BD60-4503-B8E6-9C16CD335B9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83305" y="5344330"/>
            <a:ext cx="1883454" cy="1280160"/>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 y="5344330"/>
            <a:ext cx="1933457" cy="1280160"/>
          </a:xfrm>
          <a:prstGeom prst="rect">
            <a:avLst/>
          </a:prstGeom>
          <a:ln>
            <a:noFill/>
          </a:ln>
          <a:effectLst/>
        </p:spPr>
      </p:pic>
      <p:pic>
        <p:nvPicPr>
          <p:cNvPr id="1026" name="Picture 2">
            <a:extLst>
              <a:ext uri="{FF2B5EF4-FFF2-40B4-BE49-F238E27FC236}">
                <a16:creationId xmlns:a16="http://schemas.microsoft.com/office/drawing/2014/main" id="{26CF06C8-84EC-DAA5-7913-EE361CEB8B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290438" y="9170203"/>
            <a:ext cx="1406527"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A35077D-D136-00FE-DA97-DA4139A8F1AE}"/>
              </a:ext>
            </a:extLst>
          </p:cNvPr>
          <p:cNvGrpSpPr/>
          <p:nvPr/>
        </p:nvGrpSpPr>
        <p:grpSpPr>
          <a:xfrm>
            <a:off x="9024820" y="1737033"/>
            <a:ext cx="779433" cy="1108426"/>
            <a:chOff x="6704477" y="3470276"/>
            <a:chExt cx="779433" cy="1108426"/>
          </a:xfrm>
        </p:grpSpPr>
        <p:sp>
          <p:nvSpPr>
            <p:cNvPr id="5" name="Rectangle 4">
              <a:extLst>
                <a:ext uri="{FF2B5EF4-FFF2-40B4-BE49-F238E27FC236}">
                  <a16:creationId xmlns:a16="http://schemas.microsoft.com/office/drawing/2014/main" id="{E7454892-5DFC-CD4D-F677-6F96DD608AA6}"/>
                </a:ext>
              </a:extLst>
            </p:cNvPr>
            <p:cNvSpPr/>
            <p:nvPr/>
          </p:nvSpPr>
          <p:spPr>
            <a:xfrm>
              <a:off x="6704477" y="3470276"/>
              <a:ext cx="779433" cy="415498"/>
            </a:xfrm>
            <a:prstGeom prst="rect">
              <a:avLst/>
            </a:prstGeom>
          </p:spPr>
          <p:txBody>
            <a:bodyPr wrap="square">
              <a:spAutoFit/>
            </a:bodyPr>
            <a:lstStyle/>
            <a:p>
              <a:pPr algn="ctr"/>
              <a:r>
                <a:rPr lang="en-US" sz="1050" i="1" dirty="0">
                  <a:latin typeface="Franklin Gothic ATF" panose="020B0503060602040204" pitchFamily="34" charset="0"/>
                </a:rPr>
                <a:t>Video Tour</a:t>
              </a:r>
            </a:p>
          </p:txBody>
        </p:sp>
        <p:pic>
          <p:nvPicPr>
            <p:cNvPr id="7" name="Picture 2">
              <a:extLst>
                <a:ext uri="{FF2B5EF4-FFF2-40B4-BE49-F238E27FC236}">
                  <a16:creationId xmlns:a16="http://schemas.microsoft.com/office/drawing/2014/main" id="{81FAB4B6-02CB-ADE0-494B-5BA4535436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6710145" y="3810606"/>
              <a:ext cx="768096" cy="7680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20145662-CB6B-69E3-A212-130E9C70E7C2}"/>
              </a:ext>
            </a:extLst>
          </p:cNvPr>
          <p:cNvGrpSpPr/>
          <p:nvPr/>
        </p:nvGrpSpPr>
        <p:grpSpPr>
          <a:xfrm>
            <a:off x="9024820" y="3414509"/>
            <a:ext cx="772002" cy="1108426"/>
            <a:chOff x="763012" y="3470276"/>
            <a:chExt cx="772002" cy="1108426"/>
          </a:xfrm>
        </p:grpSpPr>
        <p:sp>
          <p:nvSpPr>
            <p:cNvPr id="10" name="Rectangle 9">
              <a:extLst>
                <a:ext uri="{FF2B5EF4-FFF2-40B4-BE49-F238E27FC236}">
                  <a16:creationId xmlns:a16="http://schemas.microsoft.com/office/drawing/2014/main" id="{624BEC40-6AB2-6ACD-796A-D1BB692F85AA}"/>
                </a:ext>
              </a:extLst>
            </p:cNvPr>
            <p:cNvSpPr/>
            <p:nvPr/>
          </p:nvSpPr>
          <p:spPr>
            <a:xfrm>
              <a:off x="763012" y="3470276"/>
              <a:ext cx="772002" cy="415498"/>
            </a:xfrm>
            <a:prstGeom prst="rect">
              <a:avLst/>
            </a:prstGeom>
          </p:spPr>
          <p:txBody>
            <a:bodyPr wrap="square">
              <a:spAutoFit/>
            </a:bodyPr>
            <a:lstStyle/>
            <a:p>
              <a:pPr algn="ctr"/>
              <a:r>
                <a:rPr lang="en-US" sz="1050" i="1" dirty="0">
                  <a:latin typeface="Franklin Gothic ATF" panose="020B0503060602040204" pitchFamily="34" charset="0"/>
                </a:rPr>
                <a:t>Virtual</a:t>
              </a:r>
              <a:br>
                <a:rPr lang="en-US" sz="1050" i="1" dirty="0">
                  <a:latin typeface="Franklin Gothic ATF" panose="020B0503060602040204" pitchFamily="34" charset="0"/>
                </a:rPr>
              </a:br>
              <a:r>
                <a:rPr lang="en-US" sz="1050" i="1" dirty="0">
                  <a:latin typeface="Franklin Gothic ATF" panose="020B0503060602040204" pitchFamily="34" charset="0"/>
                </a:rPr>
                <a:t>Tour</a:t>
              </a:r>
            </a:p>
          </p:txBody>
        </p:sp>
        <p:pic>
          <p:nvPicPr>
            <p:cNvPr id="8" name="Picture 2" descr="QR Code Image">
              <a:extLst>
                <a:ext uri="{FF2B5EF4-FFF2-40B4-BE49-F238E27FC236}">
                  <a16:creationId xmlns:a16="http://schemas.microsoft.com/office/drawing/2014/main" id="{779CC203-32E0-AA5C-F1EF-876E5BF52A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965" y="3810606"/>
              <a:ext cx="768096" cy="76809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290EB890-3D61-6602-B7A1-B75D3062D6E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916608" y="5344330"/>
            <a:ext cx="1013831" cy="1280160"/>
          </a:xfrm>
          <a:prstGeom prst="rect">
            <a:avLst/>
          </a:prstGeom>
          <a:ln>
            <a:noFill/>
          </a:ln>
          <a:effectLst/>
        </p:spPr>
      </p:pic>
      <p:pic>
        <p:nvPicPr>
          <p:cNvPr id="16" name="Picture 15">
            <a:extLst>
              <a:ext uri="{FF2B5EF4-FFF2-40B4-BE49-F238E27FC236}">
                <a16:creationId xmlns:a16="http://schemas.microsoft.com/office/drawing/2014/main" id="{77CC29B6-D3C7-944D-0D68-7960E40C821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949440" y="5344330"/>
            <a:ext cx="1280160" cy="1280160"/>
          </a:xfrm>
          <a:prstGeom prst="rect">
            <a:avLst/>
          </a:prstGeom>
          <a:ln>
            <a:noFill/>
          </a:ln>
          <a:effectLst/>
        </p:spPr>
      </p:pic>
      <p:sp>
        <p:nvSpPr>
          <p:cNvPr id="15" name="Rectangle 14"/>
          <p:cNvSpPr/>
          <p:nvPr/>
        </p:nvSpPr>
        <p:spPr>
          <a:xfrm>
            <a:off x="0" y="4683236"/>
            <a:ext cx="8229600" cy="584775"/>
          </a:xfrm>
          <a:prstGeom prst="rect">
            <a:avLst/>
          </a:prstGeom>
        </p:spPr>
        <p:txBody>
          <a:bodyPr wrap="square">
            <a:spAutoFit/>
          </a:bodyPr>
          <a:lstStyle/>
          <a:p>
            <a:pPr algn="ctr"/>
            <a:r>
              <a:rPr lang="pl-PL" b="1" dirty="0">
                <a:ln w="3175">
                  <a:noFill/>
                </a:ln>
                <a:solidFill>
                  <a:schemeClr val="bg1"/>
                </a:solidFill>
                <a:effectLst>
                  <a:outerShdw blurRad="38100" dist="38100" dir="2700000" algn="tl">
                    <a:srgbClr val="000000">
                      <a:alpha val="43137"/>
                    </a:srgbClr>
                  </a:outerShdw>
                </a:effectLst>
                <a:latin typeface="Franklin Gothic ATF" panose="020B0503060602040204" pitchFamily="34" charset="0"/>
              </a:rPr>
              <a:t>1183 Farm Quarter Road</a:t>
            </a:r>
          </a:p>
          <a:p>
            <a:pPr algn="ctr"/>
            <a:r>
              <a:rPr lang="en-US" sz="1400" dirty="0">
                <a:ln w="3175">
                  <a:noFill/>
                </a:ln>
                <a:solidFill>
                  <a:schemeClr val="bg1"/>
                </a:solidFill>
                <a:effectLst>
                  <a:outerShdw blurRad="38100" dist="38100" dir="2700000" algn="tl">
                    <a:srgbClr val="000000">
                      <a:alpha val="43137"/>
                    </a:srgbClr>
                  </a:outerShdw>
                </a:effectLst>
                <a:latin typeface="Franklin Gothic ATF" panose="020B0503060602040204" pitchFamily="34" charset="0"/>
              </a:rPr>
              <a:t>Snee Farm | Mount Pleasant, SC 29464 | MLS# 25010704 | $2,850,000</a:t>
            </a:r>
          </a:p>
        </p:txBody>
      </p:sp>
      <p:pic>
        <p:nvPicPr>
          <p:cNvPr id="17" name="Graphic 16" descr="Arrow: Counter-clockwise curve outline">
            <a:extLst>
              <a:ext uri="{FF2B5EF4-FFF2-40B4-BE49-F238E27FC236}">
                <a16:creationId xmlns:a16="http://schemas.microsoft.com/office/drawing/2014/main" id="{45D5CB98-55B7-EA7A-B266-6B0183AA008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3487421">
            <a:off x="-3207026" y="1702531"/>
            <a:ext cx="914400" cy="914400"/>
          </a:xfrm>
          <a:prstGeom prst="rect">
            <a:avLst/>
          </a:prstGeom>
        </p:spPr>
      </p:pic>
      <p:pic>
        <p:nvPicPr>
          <p:cNvPr id="20" name="Graphic 19" descr="Arrow: Rotate left outline">
            <a:extLst>
              <a:ext uri="{FF2B5EF4-FFF2-40B4-BE49-F238E27FC236}">
                <a16:creationId xmlns:a16="http://schemas.microsoft.com/office/drawing/2014/main" id="{8A13BCE3-301C-7C4C-C068-124ED8F30A8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57026" y="2869416"/>
            <a:ext cx="914400" cy="914400"/>
          </a:xfrm>
          <a:prstGeom prst="rect">
            <a:avLst/>
          </a:prstGeom>
        </p:spPr>
      </p:pic>
      <p:pic>
        <p:nvPicPr>
          <p:cNvPr id="22" name="Graphic 21" descr="Arrow: Slight curve with solid fill">
            <a:extLst>
              <a:ext uri="{FF2B5EF4-FFF2-40B4-BE49-F238E27FC236}">
                <a16:creationId xmlns:a16="http://schemas.microsoft.com/office/drawing/2014/main" id="{BB850EB1-8106-71F4-87C5-D4832A0344A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5400000">
            <a:off x="-2907026" y="4036301"/>
            <a:ext cx="914400" cy="914400"/>
          </a:xfrm>
          <a:prstGeom prst="rect">
            <a:avLst/>
          </a:prstGeom>
        </p:spPr>
      </p:pic>
      <p:pic>
        <p:nvPicPr>
          <p:cNvPr id="25" name="Graphic 24" descr="Arrow: Rotate left with solid fill">
            <a:extLst>
              <a:ext uri="{FF2B5EF4-FFF2-40B4-BE49-F238E27FC236}">
                <a16:creationId xmlns:a16="http://schemas.microsoft.com/office/drawing/2014/main" id="{DA3FE246-C4A0-2199-BC23-29C5B59AE60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757026" y="5203186"/>
            <a:ext cx="914400" cy="914400"/>
          </a:xfrm>
          <a:prstGeom prst="rect">
            <a:avLst/>
          </a:prstGeom>
        </p:spPr>
      </p:pic>
      <p:pic>
        <p:nvPicPr>
          <p:cNvPr id="28" name="Graphic 27" descr="Back with solid fill">
            <a:extLst>
              <a:ext uri="{FF2B5EF4-FFF2-40B4-BE49-F238E27FC236}">
                <a16:creationId xmlns:a16="http://schemas.microsoft.com/office/drawing/2014/main" id="{2CCFAF0A-80AD-0FDC-240F-21EA83F75C4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7976735">
            <a:off x="-1528513" y="1386626"/>
            <a:ext cx="914400" cy="914400"/>
          </a:xfrm>
          <a:prstGeom prst="rect">
            <a:avLst/>
          </a:prstGeom>
        </p:spPr>
      </p:pic>
      <p:pic>
        <p:nvPicPr>
          <p:cNvPr id="6" name="Picture 5">
            <a:extLst>
              <a:ext uri="{FF2B5EF4-FFF2-40B4-BE49-F238E27FC236}">
                <a16:creationId xmlns:a16="http://schemas.microsoft.com/office/drawing/2014/main" id="{D37338E4-3D7D-271C-A606-6A49155635C1}"/>
              </a:ext>
            </a:extLst>
          </p:cNvPr>
          <p:cNvPicPr>
            <a:picLocks noChangeAspect="1"/>
          </p:cNvPicPr>
          <p:nvPr/>
        </p:nvPicPr>
        <p:blipFill>
          <a:blip r:embed="rId22">
            <a:extLst>
              <a:ext uri="{28A0092B-C50C-407E-A947-70E740481C1C}">
                <a14:useLocalDpi xmlns:a14="http://schemas.microsoft.com/office/drawing/2010/main" val="0"/>
              </a:ext>
            </a:extLst>
          </a:blip>
          <a:srcRect b="2999"/>
          <a:stretch/>
        </p:blipFill>
        <p:spPr>
          <a:xfrm>
            <a:off x="4980288" y="5344330"/>
            <a:ext cx="1989911" cy="1280160"/>
          </a:xfrm>
          <a:prstGeom prst="rect">
            <a:avLst/>
          </a:prstGeom>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2026</TotalTime>
  <Words>213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Franklin Gothic ATF</vt:lpstr>
      <vt:lpstr>Montserrat ExtraLight</vt:lpstr>
      <vt:lpstr>Office Theme</vt:lpstr>
      <vt:lpstr>Broker Open House Thursday May 8, 2025 ■ 12-3 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122</cp:revision>
  <dcterms:created xsi:type="dcterms:W3CDTF">2016-07-16T19:46:25Z</dcterms:created>
  <dcterms:modified xsi:type="dcterms:W3CDTF">2025-05-05T16:18:42Z</dcterms:modified>
</cp:coreProperties>
</file>