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469D"/>
    <a:srgbClr val="F58220"/>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654" y="1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7/8/2025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icture 43">
            <a:extLst>
              <a:ext uri="{FF2B5EF4-FFF2-40B4-BE49-F238E27FC236}">
                <a16:creationId xmlns:a16="http://schemas.microsoft.com/office/drawing/2014/main" id="{07D5A5BF-D466-4938-95E7-B6A8D9775946}"/>
              </a:ext>
            </a:extLst>
          </p:cNvPr>
          <p:cNvPicPr>
            <a:picLocks noChangeAspect="1"/>
          </p:cNvPicPr>
          <p:nvPr/>
        </p:nvPicPr>
        <p:blipFill>
          <a:blip r:embed="rId2" cstate="print">
            <a:extLst>
              <a:ext uri="{28A0092B-C50C-407E-A947-70E740481C1C}">
                <a14:useLocalDpi xmlns:a14="http://schemas.microsoft.com/office/drawing/2010/main" val="0"/>
              </a:ext>
            </a:extLst>
          </a:blip>
          <a:srcRect l="16683"/>
          <a:stretch>
            <a:fillRect/>
          </a:stretch>
        </p:blipFill>
        <p:spPr>
          <a:xfrm>
            <a:off x="2802827" y="2020346"/>
            <a:ext cx="2166747" cy="1737360"/>
          </a:xfrm>
          <a:prstGeom prst="rect">
            <a:avLst/>
          </a:prstGeom>
        </p:spPr>
      </p:pic>
      <p:sp>
        <p:nvSpPr>
          <p:cNvPr id="4" name="Rectangle 3"/>
          <p:cNvSpPr/>
          <p:nvPr/>
        </p:nvSpPr>
        <p:spPr>
          <a:xfrm>
            <a:off x="0" y="9669780"/>
            <a:ext cx="7772400" cy="274320"/>
          </a:xfrm>
          <a:prstGeom prst="rect">
            <a:avLst/>
          </a:prstGeom>
          <a:solidFill>
            <a:srgbClr val="1946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err="1">
                <a:solidFill>
                  <a:srgbClr val="F58220"/>
                </a:solidFill>
                <a:latin typeface="Century Gothic" panose="020B0502020202020204" pitchFamily="34" charset="0"/>
              </a:rPr>
              <a:t>eXp</a:t>
            </a:r>
            <a:r>
              <a:rPr lang="en-US" sz="1200" dirty="0">
                <a:solidFill>
                  <a:srgbClr val="F58220"/>
                </a:solidFill>
                <a:latin typeface="Century Gothic" panose="020B0502020202020204" pitchFamily="34" charset="0"/>
              </a:rPr>
              <a:t> Realty Charleston  </a:t>
            </a:r>
            <a:r>
              <a:rPr lang="en-US" sz="1200" dirty="0">
                <a:solidFill>
                  <a:srgbClr val="F58220"/>
                </a:solidFill>
                <a:latin typeface="Trebuchet MS" panose="020B0603020202020204" pitchFamily="34" charset="0"/>
              </a:rPr>
              <a:t>·</a:t>
            </a:r>
            <a:r>
              <a:rPr lang="en-US" sz="1200" dirty="0">
                <a:solidFill>
                  <a:srgbClr val="F58220"/>
                </a:solidFill>
                <a:latin typeface="Century Gothic" panose="020B0502020202020204" pitchFamily="34" charset="0"/>
              </a:rPr>
              <a:t> 711 Fairview St </a:t>
            </a:r>
            <a:r>
              <a:rPr lang="en-US" sz="1200" dirty="0">
                <a:solidFill>
                  <a:srgbClr val="F58220"/>
                </a:solidFill>
                <a:latin typeface="Trebuchet MS" panose="020B0603020202020204" pitchFamily="34" charset="0"/>
              </a:rPr>
              <a:t>·</a:t>
            </a:r>
            <a:r>
              <a:rPr lang="en-US" sz="1200" dirty="0">
                <a:solidFill>
                  <a:srgbClr val="F58220"/>
                </a:solidFill>
                <a:latin typeface="Century Gothic" panose="020B0502020202020204" pitchFamily="34" charset="0"/>
              </a:rPr>
              <a:t> Fountain Inn, SC 29644</a:t>
            </a:r>
          </a:p>
        </p:txBody>
      </p:sp>
      <p:sp>
        <p:nvSpPr>
          <p:cNvPr id="5" name="Rectangle 4"/>
          <p:cNvSpPr/>
          <p:nvPr/>
        </p:nvSpPr>
        <p:spPr>
          <a:xfrm>
            <a:off x="5350004" y="0"/>
            <a:ext cx="2422396" cy="815608"/>
          </a:xfrm>
          <a:prstGeom prst="rect">
            <a:avLst/>
          </a:prstGeom>
        </p:spPr>
        <p:txBody>
          <a:bodyPr wrap="square">
            <a:spAutoFit/>
          </a:bodyPr>
          <a:lstStyle/>
          <a:p>
            <a:pPr algn="r"/>
            <a:r>
              <a:rPr lang="en-US" sz="1400" b="1" dirty="0">
                <a:solidFill>
                  <a:srgbClr val="19469D"/>
                </a:solidFill>
                <a:latin typeface="Century Gothic" panose="020B0502020202020204" pitchFamily="34" charset="0"/>
              </a:rPr>
              <a:t>Liz Lyman</a:t>
            </a:r>
          </a:p>
          <a:p>
            <a:pPr algn="r"/>
            <a:r>
              <a:rPr lang="pt-BR" sz="1100">
                <a:solidFill>
                  <a:srgbClr val="19469D"/>
                </a:solidFill>
                <a:latin typeface="Century Gothic" panose="020B0502020202020204" pitchFamily="34" charset="0"/>
              </a:rPr>
              <a:t>603-391-6116 liz</a:t>
            </a:r>
            <a:r>
              <a:rPr lang="pt-BR" sz="1100" dirty="0">
                <a:solidFill>
                  <a:srgbClr val="19469D"/>
                </a:solidFill>
                <a:latin typeface="Century Gothic" panose="020B0502020202020204" pitchFamily="34" charset="0"/>
              </a:rPr>
              <a:t>.lyman@exprealty.com</a:t>
            </a:r>
            <a:br>
              <a:rPr lang="pt-BR" sz="1100" dirty="0">
                <a:solidFill>
                  <a:srgbClr val="19469D"/>
                </a:solidFill>
                <a:latin typeface="Century Gothic" panose="020B0502020202020204" pitchFamily="34" charset="0"/>
              </a:rPr>
            </a:br>
            <a:r>
              <a:rPr lang="pt-BR" sz="1100" dirty="0">
                <a:solidFill>
                  <a:srgbClr val="19469D"/>
                </a:solidFill>
                <a:latin typeface="Century Gothic" panose="020B0502020202020204" pitchFamily="34" charset="0"/>
              </a:rPr>
              <a:t>www.exprealty.com</a:t>
            </a:r>
            <a:endParaRPr lang="en-US" sz="1100" dirty="0">
              <a:solidFill>
                <a:srgbClr val="19469D"/>
              </a:solidFill>
              <a:latin typeface="Century Gothic" panose="020B0502020202020204" pitchFamily="34" charset="0"/>
            </a:endParaRPr>
          </a:p>
        </p:txBody>
      </p:sp>
      <p:sp>
        <p:nvSpPr>
          <p:cNvPr id="3" name="Subtitle 2"/>
          <p:cNvSpPr>
            <a:spLocks noGrp="1"/>
          </p:cNvSpPr>
          <p:nvPr>
            <p:ph type="subTitle" idx="1"/>
          </p:nvPr>
        </p:nvSpPr>
        <p:spPr>
          <a:xfrm>
            <a:off x="0" y="3811353"/>
            <a:ext cx="7772400" cy="4730360"/>
          </a:xfrm>
        </p:spPr>
        <p:txBody>
          <a:bodyPr anchor="ctr">
            <a:noAutofit/>
          </a:bodyPr>
          <a:lstStyle/>
          <a:p>
            <a:r>
              <a:rPr lang="en-US" sz="1200" dirty="0">
                <a:latin typeface="Century Gothic" panose="020B0502020202020204" pitchFamily="34" charset="0"/>
              </a:rPr>
              <a:t>Beautiful End-Unit Townhome in Sought-After Mt. Pleasant with Low HOA Tucked away just off Highway 17 in the heart of Mt. Pleasant, this spacious end-unit townhome offers the ideal blend of privacy, convenience, and comfort—just 10 minutes from the beach and 15 minutes to downtown Charleston. With a bright, open floor plan and tons of natural light, the main living area flows seamlessly from the kitchen to the dining and living spaces. </a:t>
            </a:r>
          </a:p>
          <a:p>
            <a:endParaRPr lang="en-US" sz="1200" dirty="0">
              <a:latin typeface="Century Gothic" panose="020B0502020202020204" pitchFamily="34" charset="0"/>
            </a:endParaRPr>
          </a:p>
          <a:p>
            <a:r>
              <a:rPr lang="en-US" sz="1200" dirty="0">
                <a:latin typeface="Century Gothic" panose="020B0502020202020204" pitchFamily="34" charset="0"/>
              </a:rPr>
              <a:t>Just off the kitchen, enjoy a peaceful screened-in porch that's perfect for morning coffee or winding down in the evening. Backing up to a wooded buffer, this unit offers exceptional privacy—no direct views from neighbors into the living or bedroom spaces, and the porch is completely tucked away from view. The main floor boasts a generously sized primary suite with a walk-in closet and a well-appointed bath featuring a soaking tub and separate shower. Upstairs, two additional bedrooms share a Jack-and-Jill bath, along with two more large walk-in closets. On the ground level, a versatile bonus room works perfectly as a home office, media room, or guest suite.</a:t>
            </a:r>
          </a:p>
          <a:p>
            <a:endParaRPr lang="en-US" sz="1200" dirty="0">
              <a:latin typeface="Century Gothic" panose="020B0502020202020204" pitchFamily="34" charset="0"/>
            </a:endParaRPr>
          </a:p>
          <a:p>
            <a:r>
              <a:rPr lang="en-US" sz="1200" dirty="0">
                <a:latin typeface="Century Gothic" panose="020B0502020202020204" pitchFamily="34" charset="0"/>
              </a:rPr>
              <a:t>Recent updates include fresh interior paint, new carpet in bedrooms, hallways, and stairs. Professionally resurfaced epoxy flaked garage floor, and newly installed gutters. The oversized garage easily fits two cars (or even three, depending on vehicle size) with additional space for storage or a golf cart.</a:t>
            </a:r>
          </a:p>
          <a:p>
            <a:r>
              <a:rPr lang="en-US" sz="1200" dirty="0">
                <a:latin typeface="Century Gothic" panose="020B0502020202020204" pitchFamily="34" charset="0"/>
              </a:rPr>
              <a:t>Appliances will convey...including a brand-new fridge, washer and dryer. You'll also find a tankless water heater for energy efficiency and on-demand hot water and an active termite bond in place for added peace of mind. Located in Royal Palms, this home is truly move-in ready and offers both privacy and value in one of Mt. Pleasant's most convenient locations.</a:t>
            </a:r>
          </a:p>
          <a:p>
            <a:endParaRPr lang="en-US" sz="1200" dirty="0">
              <a:latin typeface="Century Gothic" panose="020B0502020202020204" pitchFamily="34" charset="0"/>
            </a:endParaRPr>
          </a:p>
          <a:p>
            <a:r>
              <a:rPr lang="en-US" sz="1200" dirty="0">
                <a:latin typeface="Century Gothic" panose="020B0502020202020204" pitchFamily="34" charset="0"/>
              </a:rPr>
              <a:t>Additional guest parking nearby and boat/RV storage at no additional cost.</a:t>
            </a:r>
          </a:p>
        </p:txBody>
      </p:sp>
      <p:sp>
        <p:nvSpPr>
          <p:cNvPr id="13" name="Rectangle 12"/>
          <p:cNvSpPr/>
          <p:nvPr/>
        </p:nvSpPr>
        <p:spPr>
          <a:xfrm>
            <a:off x="0" y="0"/>
            <a:ext cx="5303520" cy="830997"/>
          </a:xfrm>
          <a:prstGeom prst="rect">
            <a:avLst/>
          </a:prstGeom>
        </p:spPr>
        <p:txBody>
          <a:bodyPr wrap="square">
            <a:spAutoFit/>
          </a:bodyPr>
          <a:lstStyle/>
          <a:p>
            <a:r>
              <a:rPr lang="en-US" sz="2400" i="1" dirty="0">
                <a:solidFill>
                  <a:srgbClr val="F58220"/>
                </a:solidFill>
                <a:latin typeface="Century Gothic" panose="020B0502020202020204" pitchFamily="34" charset="0"/>
              </a:rPr>
              <a:t>Mt Pleasant 4BR/3BA Townhome Priced to Move</a:t>
            </a:r>
          </a:p>
        </p:txBody>
      </p:sp>
      <p:grpSp>
        <p:nvGrpSpPr>
          <p:cNvPr id="10" name="Group 9">
            <a:extLst>
              <a:ext uri="{FF2B5EF4-FFF2-40B4-BE49-F238E27FC236}">
                <a16:creationId xmlns:a16="http://schemas.microsoft.com/office/drawing/2014/main" id="{25617677-D150-4F9F-9ED6-DFA8BD499133}"/>
              </a:ext>
            </a:extLst>
          </p:cNvPr>
          <p:cNvGrpSpPr/>
          <p:nvPr/>
        </p:nvGrpSpPr>
        <p:grpSpPr>
          <a:xfrm>
            <a:off x="0" y="1351146"/>
            <a:ext cx="7772400" cy="615553"/>
            <a:chOff x="0" y="1252838"/>
            <a:chExt cx="7772400" cy="615553"/>
          </a:xfrm>
          <a:noFill/>
        </p:grpSpPr>
        <p:sp>
          <p:nvSpPr>
            <p:cNvPr id="6" name="Rectangle 5"/>
            <p:cNvSpPr/>
            <p:nvPr/>
          </p:nvSpPr>
          <p:spPr>
            <a:xfrm>
              <a:off x="0" y="1269537"/>
              <a:ext cx="7772400" cy="582154"/>
            </a:xfrm>
            <a:prstGeom prst="rect">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9469D"/>
                </a:solidFill>
              </a:endParaRPr>
            </a:p>
          </p:txBody>
        </p:sp>
        <p:sp>
          <p:nvSpPr>
            <p:cNvPr id="7" name="Rectangle 6"/>
            <p:cNvSpPr/>
            <p:nvPr/>
          </p:nvSpPr>
          <p:spPr>
            <a:xfrm>
              <a:off x="0" y="1252838"/>
              <a:ext cx="7772400" cy="615553"/>
            </a:xfrm>
            <a:prstGeom prst="rect">
              <a:avLst/>
            </a:prstGeom>
            <a:grpFill/>
          </p:spPr>
          <p:txBody>
            <a:bodyPr wrap="square" anchor="ctr">
              <a:spAutoFit/>
            </a:bodyPr>
            <a:lstStyle/>
            <a:p>
              <a:pPr algn="ctr"/>
              <a:r>
                <a:rPr lang="en-US" sz="1800" b="1" dirty="0">
                  <a:solidFill>
                    <a:srgbClr val="19469D"/>
                  </a:solidFill>
                  <a:latin typeface="Century Gothic" panose="020B0502020202020204" pitchFamily="34" charset="0"/>
                </a:rPr>
                <a:t>1184 Dingle Road</a:t>
              </a:r>
            </a:p>
            <a:p>
              <a:pPr algn="ctr"/>
              <a:r>
                <a:rPr lang="en-US" sz="1600" dirty="0">
                  <a:solidFill>
                    <a:srgbClr val="19469D"/>
                  </a:solidFill>
                  <a:latin typeface="Century Gothic" panose="020B0502020202020204" pitchFamily="34" charset="0"/>
                </a:rPr>
                <a:t>Royal Palms | Mount Pleasant, SC 29466 | MLS# 25017541 | $555,000</a:t>
              </a:r>
            </a:p>
          </p:txBody>
        </p:sp>
      </p:gr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766560" y="821550"/>
            <a:ext cx="1005840" cy="47594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29">
            <a:extLst>
              <a:ext uri="{FF2B5EF4-FFF2-40B4-BE49-F238E27FC236}">
                <a16:creationId xmlns:a16="http://schemas.microsoft.com/office/drawing/2014/main" id="{F410B82A-EB3C-46A3-AF88-8CAF509017FE}"/>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0" y="8595360"/>
            <a:ext cx="1537052" cy="1005840"/>
          </a:xfrm>
          <a:prstGeom prst="rect">
            <a:avLst/>
          </a:prstGeom>
        </p:spPr>
      </p:pic>
      <p:pic>
        <p:nvPicPr>
          <p:cNvPr id="34" name="Picture 33">
            <a:extLst>
              <a:ext uri="{FF2B5EF4-FFF2-40B4-BE49-F238E27FC236}">
                <a16:creationId xmlns:a16="http://schemas.microsoft.com/office/drawing/2014/main" id="{686871E5-3BAA-4394-8543-44EBCED06CDC}"/>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137323" y="8595360"/>
            <a:ext cx="1529191" cy="1005840"/>
          </a:xfrm>
          <a:prstGeom prst="rect">
            <a:avLst/>
          </a:prstGeom>
        </p:spPr>
      </p:pic>
      <p:pic>
        <p:nvPicPr>
          <p:cNvPr id="36" name="Picture 35">
            <a:extLst>
              <a:ext uri="{FF2B5EF4-FFF2-40B4-BE49-F238E27FC236}">
                <a16:creationId xmlns:a16="http://schemas.microsoft.com/office/drawing/2014/main" id="{ADE3F23B-16EC-48E4-A9CC-B488BF4279E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71806" y="8595360"/>
            <a:ext cx="1530763" cy="1005840"/>
          </a:xfrm>
          <a:prstGeom prst="rect">
            <a:avLst/>
          </a:prstGeom>
        </p:spPr>
      </p:pic>
      <p:pic>
        <p:nvPicPr>
          <p:cNvPr id="40" name="Picture 39">
            <a:extLst>
              <a:ext uri="{FF2B5EF4-FFF2-40B4-BE49-F238E27FC236}">
                <a16:creationId xmlns:a16="http://schemas.microsoft.com/office/drawing/2014/main" id="{82F6B5A5-F43A-41B7-AF23-1841AC064748}"/>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701268" y="8595360"/>
            <a:ext cx="1530763" cy="1005840"/>
          </a:xfrm>
          <a:prstGeom prst="rect">
            <a:avLst/>
          </a:prstGeom>
        </p:spPr>
      </p:pic>
      <p:pic>
        <p:nvPicPr>
          <p:cNvPr id="18" name="Picture 17">
            <a:extLst>
              <a:ext uri="{FF2B5EF4-FFF2-40B4-BE49-F238E27FC236}">
                <a16:creationId xmlns:a16="http://schemas.microsoft.com/office/drawing/2014/main" id="{005A516B-1D66-4344-B311-4BAF6FEB022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2020346"/>
            <a:ext cx="2644045" cy="1737360"/>
          </a:xfrm>
          <a:prstGeom prst="rect">
            <a:avLst/>
          </a:prstGeom>
        </p:spPr>
      </p:pic>
      <p:pic>
        <p:nvPicPr>
          <p:cNvPr id="46" name="Picture 45">
            <a:extLst>
              <a:ext uri="{FF2B5EF4-FFF2-40B4-BE49-F238E27FC236}">
                <a16:creationId xmlns:a16="http://schemas.microsoft.com/office/drawing/2014/main" id="{598BF3D9-EE46-4172-9FDC-3E7E8DBB9391}"/>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122925" y="2020346"/>
            <a:ext cx="2649475" cy="1737360"/>
          </a:xfrm>
          <a:prstGeom prst="rect">
            <a:avLst/>
          </a:prstGeom>
        </p:spPr>
      </p:pic>
      <p:pic>
        <p:nvPicPr>
          <p:cNvPr id="2" name="Picture 1">
            <a:extLst>
              <a:ext uri="{FF2B5EF4-FFF2-40B4-BE49-F238E27FC236}">
                <a16:creationId xmlns:a16="http://schemas.microsoft.com/office/drawing/2014/main" id="{FB831B21-DCB1-B743-69DA-C7386DD9A642}"/>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266785" y="8595360"/>
            <a:ext cx="1505615" cy="1005840"/>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TotalTime>
  <Words>399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2025-07-08T15:19:36Z</dcterms:modified>
</cp:coreProperties>
</file>