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9/9/2014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gif"/><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710152" y="87312"/>
            <a:ext cx="3055444" cy="1489747"/>
          </a:xfrm>
        </p:spPr>
        <p:txBody>
          <a:bodyPr anchor="ctr">
            <a:normAutofit/>
          </a:bodyPr>
          <a:lstStyle/>
          <a:p>
            <a:r>
              <a:rPr lang="en-US" sz="2400" b="1" u="sng" dirty="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For </a:t>
            </a:r>
            <a:r>
              <a:rPr lang="en-US" sz="2400" b="1" u="sng"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Sale:</a:t>
            </a:r>
            <a:br>
              <a:rPr lang="en-US" sz="2400" b="1" u="sng"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4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Multi-Family</a:t>
            </a:r>
            <a:r>
              <a:rPr lang="en-US" sz="24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24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4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Folly Beach Rental</a:t>
            </a:r>
            <a:endParaRPr lang="en-US" sz="2400" dirty="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p:cNvSpPr>
            <a:spLocks noGrp="1"/>
          </p:cNvSpPr>
          <p:nvPr>
            <p:ph type="subTitle" idx="1"/>
          </p:nvPr>
        </p:nvSpPr>
        <p:spPr>
          <a:xfrm>
            <a:off x="4710152" y="2057400"/>
            <a:ext cx="3055444" cy="1167483"/>
          </a:xfrm>
        </p:spPr>
        <p:txBody>
          <a:bodyPr>
            <a:normAutofit fontScale="92500" lnSpcReduction="10000"/>
          </a:bodyPr>
          <a:lstStyle/>
          <a:p>
            <a:r>
              <a:rPr lang="en-US" sz="26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118 E. Arctic Ave</a:t>
            </a:r>
          </a:p>
          <a:p>
            <a:r>
              <a:rPr lang="en-US" sz="22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a:t>
            </a:r>
            <a:r>
              <a:rPr lang="en-US" sz="22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22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1409064</a:t>
            </a:r>
          </a:p>
          <a:p>
            <a:r>
              <a:rPr lang="en-US" sz="2200" dirty="0" smtClean="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$899,900</a:t>
            </a:r>
            <a:endParaRPr lang="en-US" sz="2200" dirty="0">
              <a:solidFill>
                <a:schemeClr val="bg2">
                  <a:lumMod val="2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p:cNvSpPr/>
          <p:nvPr/>
        </p:nvSpPr>
        <p:spPr>
          <a:xfrm>
            <a:off x="1669596" y="3347001"/>
            <a:ext cx="4419600" cy="4339650"/>
          </a:xfrm>
          <a:prstGeom prst="rect">
            <a:avLst/>
          </a:prstGeom>
        </p:spPr>
        <p:txBody>
          <a:bodyPr wrap="square">
            <a:spAutoFit/>
          </a:bodyPr>
          <a:lstStyle/>
          <a:p>
            <a:pPr algn="ctr"/>
            <a:r>
              <a:rPr lang="en-US" sz="1200" dirty="0">
                <a:solidFill>
                  <a:schemeClr val="bg2">
                    <a:lumMod val="10000"/>
                  </a:schemeClr>
                </a:solidFill>
                <a:latin typeface="Open Sans" panose="020B0606030504020204" pitchFamily="34" charset="0"/>
                <a:ea typeface="Open Sans" panose="020B0606030504020204" pitchFamily="34" charset="0"/>
                <a:cs typeface="Open Sans" panose="020B0606030504020204" pitchFamily="34" charset="0"/>
              </a:rPr>
              <a:t>Three apartments - ***Zoned C-2 Commercial/Resort Mixed Use***. One 2-bedroom apartment and Two 1-bedroom apartments. Some off-street parking. Rented through "My Ocean Rental" "la Casa </a:t>
            </a:r>
            <a:r>
              <a:rPr lang="en-US" sz="1200" dirty="0" err="1">
                <a:solidFill>
                  <a:schemeClr val="bg2">
                    <a:lumMod val="10000"/>
                  </a:schemeClr>
                </a:solidFill>
                <a:latin typeface="Open Sans" panose="020B0606030504020204" pitchFamily="34" charset="0"/>
                <a:ea typeface="Open Sans" panose="020B0606030504020204" pitchFamily="34" charset="0"/>
                <a:cs typeface="Open Sans" panose="020B0606030504020204" pitchFamily="34" charset="0"/>
              </a:rPr>
              <a:t>Atlantica</a:t>
            </a:r>
            <a:r>
              <a:rPr lang="en-US" sz="1200" dirty="0">
                <a:solidFill>
                  <a:schemeClr val="bg2">
                    <a:lumMod val="10000"/>
                  </a:schemeClr>
                </a:solidFill>
                <a:latin typeface="Open Sans" panose="020B0606030504020204" pitchFamily="34" charset="0"/>
                <a:ea typeface="Open Sans" panose="020B0606030504020204" pitchFamily="34" charset="0"/>
                <a:cs typeface="Open Sans" panose="020B0606030504020204" pitchFamily="34" charset="0"/>
              </a:rPr>
              <a:t>" daily/weekly rental program. This property is close to the center street shopping and restaurants and direct beach access across the street</a:t>
            </a:r>
            <a:r>
              <a:rPr lang="en-US" sz="1200" dirty="0" smtClean="0">
                <a:solidFill>
                  <a:schemeClr val="bg2">
                    <a:lumMod val="10000"/>
                  </a:schemeClr>
                </a:solidFill>
                <a:latin typeface="Open Sans" panose="020B0606030504020204" pitchFamily="34" charset="0"/>
                <a:ea typeface="Open Sans" panose="020B0606030504020204" pitchFamily="34" charset="0"/>
                <a:cs typeface="Open Sans" panose="020B0606030504020204" pitchFamily="34" charset="0"/>
              </a:rPr>
              <a:t>. **</a:t>
            </a:r>
            <a:r>
              <a:rPr lang="en-US" sz="1200" dirty="0">
                <a:solidFill>
                  <a:schemeClr val="bg2">
                    <a:lumMod val="10000"/>
                  </a:schemeClr>
                </a:solidFill>
                <a:latin typeface="Open Sans" panose="020B0606030504020204" pitchFamily="34" charset="0"/>
                <a:ea typeface="Open Sans" panose="020B0606030504020204" pitchFamily="34" charset="0"/>
                <a:cs typeface="Open Sans" panose="020B0606030504020204" pitchFamily="34" charset="0"/>
              </a:rPr>
              <a:t>Unit C: This is the largest of three units that is alone on the top level with 2 Bedrooms, 2-Full Baths. (Sleeps 4) private deck upstairs. Private Outdoor Shower that is shared with the other two units on the first floor that has both Hot and Cold water. There is also access to a rare back yard from this unit only. Washer and Dryer. Bedroom 1: KING. TV Bedroom 2: QUEEN. Living: Flat Screen TV** ** Unit B: Is a 2-Bedroom, 1-Full Bath unit. Sleeps 5. Fully equipped kitchen - with a deck out front, washer and dryer. Bedroom 1: KING. Flat Screen TV Bedroom 2: QUEEN. Living: Pull-out Love Seat. Flat Screen TV This unit can be combined with unit A next door to make one 4 Bed, 2-Bath unit.** **Unit A: Is a 2-Bed, 1-Full Bath unit. (Sleeps 4). Fully equipped kitchen, with deck out front. Bedroom 1: KING. Flat Screen TV, Bedroom 2: QUEEN. Living: Flat Screen TV/DVD.** ALL FURNITURE, FIXTURES AND APPLIANCES CONVEY</a:t>
            </a:r>
          </a:p>
        </p:txBody>
      </p:sp>
      <p:pic>
        <p:nvPicPr>
          <p:cNvPr id="1026" name="Picture 2" descr="http://charlestonvirtualhomes.com/images/logos/Radekopf.jpg"/>
          <p:cNvPicPr>
            <a:picLocks noChangeAspect="1" noChangeArrowheads="1"/>
          </p:cNvPicPr>
          <p:nvPr/>
        </p:nvPicPr>
        <p:blipFill rotWithShape="1">
          <a:blip r:embed="rId3">
            <a:extLst>
              <a:ext uri="{28A0092B-C50C-407E-A947-70E740481C1C}">
                <a14:useLocalDpi xmlns:a14="http://schemas.microsoft.com/office/drawing/2010/main" val="0"/>
              </a:ext>
            </a:extLst>
          </a:blip>
          <a:srcRect l="5975" r="7435"/>
          <a:stretch/>
        </p:blipFill>
        <p:spPr bwMode="auto">
          <a:xfrm>
            <a:off x="3536496" y="9260399"/>
            <a:ext cx="685800" cy="5738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13608" y="9260399"/>
            <a:ext cx="3886200" cy="646331"/>
          </a:xfrm>
          <a:prstGeom prst="rect">
            <a:avLst/>
          </a:prstGeom>
        </p:spPr>
        <p:txBody>
          <a:bodyPr>
            <a:spAutoFit/>
          </a:bodyPr>
          <a:lstStyle/>
          <a:p>
            <a:r>
              <a:rPr lang="en-US" sz="1400" dirty="0" smtClean="0">
                <a:latin typeface="Open Sans" panose="020B0606030504020204" pitchFamily="34" charset="0"/>
                <a:ea typeface="Open Sans" panose="020B0606030504020204" pitchFamily="34" charset="0"/>
                <a:cs typeface="Open Sans" panose="020B0606030504020204" pitchFamily="34" charset="0"/>
              </a:rPr>
              <a:t>Steve Radekopf</a:t>
            </a:r>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dirty="0" smtClean="0">
                <a:latin typeface="Open Sans" panose="020B0606030504020204" pitchFamily="34" charset="0"/>
                <a:ea typeface="Open Sans" panose="020B0606030504020204" pitchFamily="34" charset="0"/>
                <a:cs typeface="Open Sans" panose="020B0606030504020204" pitchFamily="34" charset="0"/>
              </a:rPr>
              <a:t>843-514-0761 cell</a:t>
            </a:r>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dirty="0">
                <a:latin typeface="Open Sans" panose="020B0606030504020204" pitchFamily="34" charset="0"/>
                <a:ea typeface="Open Sans" panose="020B0606030504020204" pitchFamily="34" charset="0"/>
                <a:cs typeface="Open Sans" panose="020B0606030504020204" pitchFamily="34" charset="0"/>
              </a:rPr>
              <a:t>Steve@Radekopf.com</a:t>
            </a:r>
          </a:p>
        </p:txBody>
      </p:sp>
      <p:sp>
        <p:nvSpPr>
          <p:cNvPr id="15" name="Rectangle 14"/>
          <p:cNvSpPr/>
          <p:nvPr/>
        </p:nvSpPr>
        <p:spPr>
          <a:xfrm>
            <a:off x="1593396" y="9829800"/>
            <a:ext cx="4572000" cy="200055"/>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1205 Two Island </a:t>
            </a:r>
            <a:r>
              <a:rPr lang="en-US" sz="700" dirty="0" smtClean="0">
                <a:latin typeface="Open Sans" panose="020B0606030504020204" pitchFamily="34" charset="0"/>
                <a:ea typeface="Open Sans" panose="020B0606030504020204" pitchFamily="34" charset="0"/>
                <a:cs typeface="Open Sans" panose="020B0606030504020204" pitchFamily="34" charset="0"/>
              </a:rPr>
              <a:t>Court</a:t>
            </a:r>
            <a:r>
              <a:rPr lang="en-US" sz="700" dirty="0">
                <a:latin typeface="Open Sans" panose="020B0606030504020204" pitchFamily="34" charset="0"/>
                <a:ea typeface="Open Sans" panose="020B0606030504020204" pitchFamily="34" charset="0"/>
                <a:cs typeface="Open Sans" panose="020B0606030504020204" pitchFamily="34" charset="0"/>
              </a:rPr>
              <a:t>, Suite </a:t>
            </a:r>
            <a:r>
              <a:rPr lang="en-US" sz="700" dirty="0" smtClean="0">
                <a:latin typeface="Open Sans" panose="020B0606030504020204" pitchFamily="34" charset="0"/>
                <a:ea typeface="Open Sans" panose="020B0606030504020204" pitchFamily="34" charset="0"/>
                <a:cs typeface="Open Sans" panose="020B0606030504020204" pitchFamily="34" charset="0"/>
              </a:rPr>
              <a:t>201 </a:t>
            </a:r>
            <a:r>
              <a:rPr lang="en-US" sz="700" dirty="0">
                <a:latin typeface="Open Sans" panose="020B0606030504020204" pitchFamily="34" charset="0"/>
                <a:ea typeface="Open Sans" panose="020B0606030504020204" pitchFamily="34" charset="0"/>
                <a:cs typeface="Open Sans" panose="020B0606030504020204" pitchFamily="34" charset="0"/>
              </a:rPr>
              <a:t>| </a:t>
            </a:r>
            <a:r>
              <a:rPr lang="en-US" sz="700" dirty="0" smtClean="0">
                <a:latin typeface="Open Sans" panose="020B0606030504020204" pitchFamily="34" charset="0"/>
                <a:ea typeface="Open Sans" panose="020B0606030504020204" pitchFamily="34" charset="0"/>
                <a:cs typeface="Open Sans" panose="020B0606030504020204" pitchFamily="34" charset="0"/>
              </a:rPr>
              <a:t>Mt </a:t>
            </a:r>
            <a:r>
              <a:rPr lang="en-US" sz="700" dirty="0">
                <a:latin typeface="Open Sans" panose="020B0606030504020204" pitchFamily="34" charset="0"/>
                <a:ea typeface="Open Sans" panose="020B0606030504020204" pitchFamily="34" charset="0"/>
                <a:cs typeface="Open Sans" panose="020B0606030504020204" pitchFamily="34" charset="0"/>
              </a:rPr>
              <a:t>Pleasant, SC  </a:t>
            </a:r>
            <a:r>
              <a:rPr lang="en-US" sz="700" dirty="0" smtClean="0">
                <a:latin typeface="Open Sans" panose="020B0606030504020204" pitchFamily="34" charset="0"/>
                <a:ea typeface="Open Sans" panose="020B0606030504020204" pitchFamily="34" charset="0"/>
                <a:cs typeface="Open Sans" panose="020B0606030504020204" pitchFamily="34" charset="0"/>
              </a:rPr>
              <a:t>29466 | Phone</a:t>
            </a:r>
            <a:r>
              <a:rPr lang="en-US" sz="700" dirty="0">
                <a:latin typeface="Open Sans" panose="020B0606030504020204" pitchFamily="34" charset="0"/>
                <a:ea typeface="Open Sans" panose="020B0606030504020204" pitchFamily="34" charset="0"/>
                <a:cs typeface="Open Sans" panose="020B0606030504020204" pitchFamily="34" charset="0"/>
              </a:rPr>
              <a:t>: (843) 579.2217 | Fax: (843) </a:t>
            </a:r>
            <a:r>
              <a:rPr lang="en-US" sz="700" dirty="0" smtClean="0">
                <a:latin typeface="Open Sans" panose="020B0606030504020204" pitchFamily="34" charset="0"/>
                <a:ea typeface="Open Sans" panose="020B0606030504020204" pitchFamily="34" charset="0"/>
                <a:cs typeface="Open Sans" panose="020B0606030504020204" pitchFamily="34" charset="0"/>
              </a:rPr>
              <a:t>971-0281</a:t>
            </a:r>
            <a:endParaRPr lang="en-US" sz="700" dirty="0">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2" descr="G:\All Web Sites\CVH\flyers\118EArtic_073114\1409064_0022336.jpg"/>
          <p:cNvPicPr>
            <a:picLocks noChangeAspect="1" noChangeArrowheads="1"/>
          </p:cNvPicPr>
          <p:nvPr/>
        </p:nvPicPr>
        <p:blipFill rotWithShape="1">
          <a:blip r:embed="rId4">
            <a:extLst>
              <a:ext uri="{28A0092B-C50C-407E-A947-70E740481C1C}">
                <a14:useLocalDpi xmlns:a14="http://schemas.microsoft.com/office/drawing/2010/main" val="0"/>
              </a:ext>
            </a:extLst>
          </a:blip>
          <a:srcRect b="11111"/>
          <a:stretch/>
        </p:blipFill>
        <p:spPr bwMode="auto">
          <a:xfrm>
            <a:off x="60960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All Web Sites\CVH\flyers\118EArtic_073114\1409064_0250336.jpg"/>
          <p:cNvPicPr>
            <a:picLocks noChangeAspect="1" noChangeArrowheads="1"/>
          </p:cNvPicPr>
          <p:nvPr/>
        </p:nvPicPr>
        <p:blipFill rotWithShape="1">
          <a:blip r:embed="rId5">
            <a:extLst>
              <a:ext uri="{28A0092B-C50C-407E-A947-70E740481C1C}">
                <a14:useLocalDpi xmlns:a14="http://schemas.microsoft.com/office/drawing/2010/main" val="0"/>
              </a:ext>
            </a:extLst>
          </a:blip>
          <a:srcRect b="11111"/>
          <a:stretch/>
        </p:blipFill>
        <p:spPr bwMode="auto">
          <a:xfrm>
            <a:off x="762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All Web Sites\CVH\flyers\118EArtic_073114\1409064_0298336.jpg"/>
          <p:cNvPicPr>
            <a:picLocks noChangeAspect="1" noChangeArrowheads="1"/>
          </p:cNvPicPr>
          <p:nvPr/>
        </p:nvPicPr>
        <p:blipFill rotWithShape="1">
          <a:blip r:embed="rId6">
            <a:extLst>
              <a:ext uri="{28A0092B-C50C-407E-A947-70E740481C1C}">
                <a14:useLocalDpi xmlns:a14="http://schemas.microsoft.com/office/drawing/2010/main" val="0"/>
              </a:ext>
            </a:extLst>
          </a:blip>
          <a:srcRect b="11111"/>
          <a:stretch/>
        </p:blipFill>
        <p:spPr bwMode="auto">
          <a:xfrm>
            <a:off x="20828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All Web Sites\CVH\flyers\118EArtic_073114\1409064_0306336.jpg"/>
          <p:cNvPicPr>
            <a:picLocks noChangeAspect="1" noChangeArrowheads="1"/>
          </p:cNvPicPr>
          <p:nvPr/>
        </p:nvPicPr>
        <p:blipFill rotWithShape="1">
          <a:blip r:embed="rId7">
            <a:extLst>
              <a:ext uri="{28A0092B-C50C-407E-A947-70E740481C1C}">
                <a14:useLocalDpi xmlns:a14="http://schemas.microsoft.com/office/drawing/2010/main" val="0"/>
              </a:ext>
            </a:extLst>
          </a:blip>
          <a:srcRect b="11111"/>
          <a:stretch/>
        </p:blipFill>
        <p:spPr bwMode="auto">
          <a:xfrm>
            <a:off x="60960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G:\All Web Sites\CVH\flyers\118EArtic_073114\1409064_0350336.jpg"/>
          <p:cNvPicPr>
            <a:picLocks noChangeAspect="1" noChangeArrowheads="1"/>
          </p:cNvPicPr>
          <p:nvPr/>
        </p:nvPicPr>
        <p:blipFill rotWithShape="1">
          <a:blip r:embed="rId8">
            <a:extLst>
              <a:ext uri="{28A0092B-C50C-407E-A947-70E740481C1C}">
                <a14:useLocalDpi xmlns:a14="http://schemas.microsoft.com/office/drawing/2010/main" val="0"/>
              </a:ext>
            </a:extLst>
          </a:blip>
          <a:srcRect b="11111"/>
          <a:stretch/>
        </p:blipFill>
        <p:spPr bwMode="auto">
          <a:xfrm>
            <a:off x="60960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All Web Sites\CVH\flyers\118EArtic_073114\1409064_0378336.jpg"/>
          <p:cNvPicPr>
            <a:picLocks noChangeAspect="1" noChangeArrowheads="1"/>
          </p:cNvPicPr>
          <p:nvPr/>
        </p:nvPicPr>
        <p:blipFill rotWithShape="1">
          <a:blip r:embed="rId9">
            <a:extLst>
              <a:ext uri="{28A0092B-C50C-407E-A947-70E740481C1C}">
                <a14:useLocalDpi xmlns:a14="http://schemas.microsoft.com/office/drawing/2010/main" val="0"/>
              </a:ext>
            </a:extLst>
          </a:blip>
          <a:srcRect b="11111"/>
          <a:stretch/>
        </p:blipFill>
        <p:spPr bwMode="auto">
          <a:xfrm>
            <a:off x="60960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G:\All Web Sites\CVH\flyers\118EArtic_073114\1409064_0414336.jpg"/>
          <p:cNvPicPr>
            <a:picLocks noChangeAspect="1" noChangeArrowheads="1"/>
          </p:cNvPicPr>
          <p:nvPr/>
        </p:nvPicPr>
        <p:blipFill rotWithShape="1">
          <a:blip r:embed="rId10">
            <a:extLst>
              <a:ext uri="{28A0092B-C50C-407E-A947-70E740481C1C}">
                <a14:useLocalDpi xmlns:a14="http://schemas.microsoft.com/office/drawing/2010/main" val="0"/>
              </a:ext>
            </a:extLst>
          </a:blip>
          <a:srcRect b="11111"/>
          <a:stretch/>
        </p:blipFill>
        <p:spPr bwMode="auto">
          <a:xfrm>
            <a:off x="40894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G:\All Web Sites\CVH\flyers\118EArtic_073114\1409064_0470336.jpg"/>
          <p:cNvPicPr>
            <a:picLocks noChangeAspect="1" noChangeArrowheads="1"/>
          </p:cNvPicPr>
          <p:nvPr/>
        </p:nvPicPr>
        <p:blipFill rotWithShape="1">
          <a:blip r:embed="rId11">
            <a:extLst>
              <a:ext uri="{28A0092B-C50C-407E-A947-70E740481C1C}">
                <a14:useLocalDpi xmlns:a14="http://schemas.microsoft.com/office/drawing/2010/main" val="0"/>
              </a:ext>
            </a:extLst>
          </a:blip>
          <a:srcRect b="9722"/>
          <a:stretch/>
        </p:blipFill>
        <p:spPr bwMode="auto">
          <a:xfrm>
            <a:off x="8153400" y="381000"/>
            <a:ext cx="18288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G:\All Web Sites\CVH\flyers\118EArtic_073114\1409064_0514336.jpg"/>
          <p:cNvPicPr>
            <a:picLocks noChangeAspect="1" noChangeArrowheads="1"/>
          </p:cNvPicPr>
          <p:nvPr/>
        </p:nvPicPr>
        <p:blipFill rotWithShape="1">
          <a:blip r:embed="rId12">
            <a:extLst>
              <a:ext uri="{28A0092B-C50C-407E-A947-70E740481C1C}">
                <a14:useLocalDpi xmlns:a14="http://schemas.microsoft.com/office/drawing/2010/main" val="0"/>
              </a:ext>
            </a:extLst>
          </a:blip>
          <a:srcRect b="11111"/>
          <a:stretch/>
        </p:blipFill>
        <p:spPr bwMode="auto">
          <a:xfrm>
            <a:off x="762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G:\All Web Sites\CVH\flyers\118EArtic_073114\1409064_0534336.jpg"/>
          <p:cNvPicPr>
            <a:picLocks noChangeAspect="1" noChangeArrowheads="1"/>
          </p:cNvPicPr>
          <p:nvPr/>
        </p:nvPicPr>
        <p:blipFill rotWithShape="1">
          <a:blip r:embed="rId13">
            <a:extLst>
              <a:ext uri="{28A0092B-C50C-407E-A947-70E740481C1C}">
                <a14:useLocalDpi xmlns:a14="http://schemas.microsoft.com/office/drawing/2010/main" val="0"/>
              </a:ext>
            </a:extLst>
          </a:blip>
          <a:srcRect b="11310"/>
          <a:stretch/>
        </p:blipFill>
        <p:spPr bwMode="auto">
          <a:xfrm>
            <a:off x="8267700" y="3224885"/>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G:\All Web Sites\CVH\flyers\118EArtic_073114\1409064_0562336.jpg"/>
          <p:cNvPicPr>
            <a:picLocks noChangeAspect="1" noChangeArrowheads="1"/>
          </p:cNvPicPr>
          <p:nvPr/>
        </p:nvPicPr>
        <p:blipFill rotWithShape="1">
          <a:blip r:embed="rId14">
            <a:extLst>
              <a:ext uri="{28A0092B-C50C-407E-A947-70E740481C1C}">
                <a14:useLocalDpi xmlns:a14="http://schemas.microsoft.com/office/drawing/2010/main" val="0"/>
              </a:ext>
            </a:extLst>
          </a:blip>
          <a:srcRect b="11309"/>
          <a:stretch/>
        </p:blipFill>
        <p:spPr bwMode="auto">
          <a:xfrm>
            <a:off x="-1762125" y="-151210"/>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G:\All Web Sites\CVH\flyers\118EArtic_073114\1409064_0566336.jpg"/>
          <p:cNvPicPr>
            <a:picLocks noChangeAspect="1" noChangeArrowheads="1"/>
          </p:cNvPicPr>
          <p:nvPr/>
        </p:nvPicPr>
        <p:blipFill rotWithShape="1">
          <a:blip r:embed="rId15">
            <a:extLst>
              <a:ext uri="{28A0092B-C50C-407E-A947-70E740481C1C}">
                <a14:useLocalDpi xmlns:a14="http://schemas.microsoft.com/office/drawing/2010/main" val="0"/>
              </a:ext>
            </a:extLst>
          </a:blip>
          <a:srcRect l="1617" t="2412" b="10902"/>
          <a:stretch/>
        </p:blipFill>
        <p:spPr bwMode="auto">
          <a:xfrm>
            <a:off x="76199" y="87312"/>
            <a:ext cx="4633953" cy="3137573"/>
          </a:xfrm>
          <a:prstGeom prst="rect">
            <a:avLst/>
          </a:prstGeom>
          <a:noFill/>
          <a:ln w="38100" cap="sq" cmpd="thinThick">
            <a:solidFill>
              <a:schemeClr val="bg2">
                <a:lumMod val="50000"/>
              </a:schemeClr>
            </a:solidFill>
            <a:miter lim="800000"/>
          </a:ln>
          <a:extLst>
            <a:ext uri="{909E8E84-426E-40DD-AFC4-6F175D3DCCD1}">
              <a14:hiddenFill xmlns:a14="http://schemas.microsoft.com/office/drawing/2010/main">
                <a:solidFill>
                  <a:srgbClr val="FFFFFF"/>
                </a:solidFill>
              </a14:hiddenFill>
            </a:ext>
          </a:extLst>
        </p:spPr>
      </p:pic>
      <p:pic>
        <p:nvPicPr>
          <p:cNvPr id="1038" name="Picture 14" descr="G:\All Web Sites\CVH\flyers\118EArtic_073114\1409064_0582336.jpg"/>
          <p:cNvPicPr>
            <a:picLocks noChangeAspect="1" noChangeArrowheads="1"/>
          </p:cNvPicPr>
          <p:nvPr/>
        </p:nvPicPr>
        <p:blipFill rotWithShape="1">
          <a:blip r:embed="rId16">
            <a:extLst>
              <a:ext uri="{28A0092B-C50C-407E-A947-70E740481C1C}">
                <a14:useLocalDpi xmlns:a14="http://schemas.microsoft.com/office/drawing/2010/main" val="0"/>
              </a:ext>
            </a:extLst>
          </a:blip>
          <a:srcRect b="11111"/>
          <a:stretch/>
        </p:blipFill>
        <p:spPr bwMode="auto">
          <a:xfrm>
            <a:off x="762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G:\All Web Sites\CVH\flyers\118EArtic_073114\1409064_0586336.jpg"/>
          <p:cNvPicPr>
            <a:picLocks noChangeAspect="1" noChangeArrowheads="1"/>
          </p:cNvPicPr>
          <p:nvPr/>
        </p:nvPicPr>
        <p:blipFill rotWithShape="1">
          <a:blip r:embed="rId17">
            <a:extLst>
              <a:ext uri="{28A0092B-C50C-407E-A947-70E740481C1C}">
                <a14:useLocalDpi xmlns:a14="http://schemas.microsoft.com/office/drawing/2010/main" val="0"/>
              </a:ext>
            </a:extLst>
          </a:blip>
          <a:srcRect b="11111"/>
          <a:stretch/>
        </p:blipFill>
        <p:spPr bwMode="auto">
          <a:xfrm>
            <a:off x="762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All Web Sites\CVH\flyers\118EArtic_073114\1409064_0590336.jpg"/>
          <p:cNvPicPr>
            <a:picLocks noChangeAspect="1" noChangeArrowheads="1"/>
          </p:cNvPicPr>
          <p:nvPr/>
        </p:nvPicPr>
        <p:blipFill rotWithShape="1">
          <a:blip r:embed="rId18">
            <a:extLst>
              <a:ext uri="{28A0092B-C50C-407E-A947-70E740481C1C}">
                <a14:useLocalDpi xmlns:a14="http://schemas.microsoft.com/office/drawing/2010/main" val="0"/>
              </a:ext>
            </a:extLst>
          </a:blip>
          <a:srcRect b="11309"/>
          <a:stretch/>
        </p:blipFill>
        <p:spPr bwMode="auto">
          <a:xfrm>
            <a:off x="-1752600" y="1044850"/>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G:\All Web Sites\CVH\flyers\118EArtic_073114\1409064_0698336.jpg"/>
          <p:cNvPicPr>
            <a:picLocks noChangeAspect="1" noChangeArrowheads="1"/>
          </p:cNvPicPr>
          <p:nvPr/>
        </p:nvPicPr>
        <p:blipFill rotWithShape="1">
          <a:blip r:embed="rId19">
            <a:extLst>
              <a:ext uri="{28A0092B-C50C-407E-A947-70E740481C1C}">
                <a14:useLocalDpi xmlns:a14="http://schemas.microsoft.com/office/drawing/2010/main" val="0"/>
              </a:ext>
            </a:extLst>
          </a:blip>
          <a:srcRect b="11309"/>
          <a:stretch/>
        </p:blipFill>
        <p:spPr bwMode="auto">
          <a:xfrm>
            <a:off x="7924800" y="1905000"/>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G:\All Web Sites\CVH\flyers\118EArtic_073114\1409064_0818336.jpg"/>
          <p:cNvPicPr>
            <a:picLocks noChangeAspect="1" noChangeArrowheads="1"/>
          </p:cNvPicPr>
          <p:nvPr/>
        </p:nvPicPr>
        <p:blipFill rotWithShape="1">
          <a:blip r:embed="rId20">
            <a:extLst>
              <a:ext uri="{28A0092B-C50C-407E-A947-70E740481C1C}">
                <a14:useLocalDpi xmlns:a14="http://schemas.microsoft.com/office/drawing/2010/main" val="0"/>
              </a:ext>
            </a:extLst>
          </a:blip>
          <a:srcRect b="11111"/>
          <a:stretch/>
        </p:blipFill>
        <p:spPr bwMode="auto">
          <a:xfrm>
            <a:off x="60960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G:\All Web Sites\CVH\flyers\118EArtic_073114\1409064_0862336.jpg"/>
          <p:cNvPicPr>
            <a:picLocks noChangeAspect="1" noChangeArrowheads="1"/>
          </p:cNvPicPr>
          <p:nvPr/>
        </p:nvPicPr>
        <p:blipFill rotWithShape="1">
          <a:blip r:embed="rId21">
            <a:extLst>
              <a:ext uri="{28A0092B-C50C-407E-A947-70E740481C1C}">
                <a14:useLocalDpi xmlns:a14="http://schemas.microsoft.com/office/drawing/2010/main" val="0"/>
              </a:ext>
            </a:extLst>
          </a:blip>
          <a:srcRect b="11111"/>
          <a:stretch/>
        </p:blipFill>
        <p:spPr bwMode="auto">
          <a:xfrm>
            <a:off x="762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3886200" y="9260399"/>
            <a:ext cx="3886200" cy="646331"/>
          </a:xfrm>
          <a:prstGeom prst="rect">
            <a:avLst/>
          </a:prstGeom>
        </p:spPr>
        <p:txBody>
          <a:bodyPr>
            <a:spAutoFit/>
          </a:bodyPr>
          <a:lstStyle/>
          <a:p>
            <a:pPr algn="r"/>
            <a:r>
              <a:rPr lang="en-US" sz="1400" dirty="0">
                <a:latin typeface="Open Sans" panose="020B0606030504020204" pitchFamily="34" charset="0"/>
                <a:ea typeface="Open Sans" panose="020B0606030504020204" pitchFamily="34" charset="0"/>
                <a:cs typeface="Open Sans" panose="020B0606030504020204" pitchFamily="34" charset="0"/>
              </a:rPr>
              <a:t>Andrew </a:t>
            </a:r>
            <a:r>
              <a:rPr lang="en-US" sz="1400" dirty="0" err="1" smtClean="0">
                <a:latin typeface="Open Sans" panose="020B0606030504020204" pitchFamily="34" charset="0"/>
                <a:ea typeface="Open Sans" panose="020B0606030504020204" pitchFamily="34" charset="0"/>
                <a:cs typeface="Open Sans" panose="020B0606030504020204" pitchFamily="34" charset="0"/>
              </a:rPr>
              <a:t>Tackitt</a:t>
            </a:r>
            <a:endParaRPr lang="en-US" sz="1100" dirty="0">
              <a:latin typeface="Open Sans" panose="020B0606030504020204" pitchFamily="34" charset="0"/>
              <a:ea typeface="Open Sans" panose="020B0606030504020204" pitchFamily="34" charset="0"/>
              <a:cs typeface="Open Sans" panose="020B0606030504020204" pitchFamily="34" charset="0"/>
            </a:endParaRPr>
          </a:p>
          <a:p>
            <a:pPr algn="r"/>
            <a:r>
              <a:rPr lang="en-US" sz="1100" dirty="0">
                <a:latin typeface="Open Sans" panose="020B0606030504020204" pitchFamily="34" charset="0"/>
                <a:ea typeface="Open Sans" panose="020B0606030504020204" pitchFamily="34" charset="0"/>
                <a:cs typeface="Open Sans" panose="020B0606030504020204" pitchFamily="34" charset="0"/>
              </a:rPr>
              <a:t>843-437-8726 cell</a:t>
            </a:r>
          </a:p>
          <a:p>
            <a:pPr algn="r"/>
            <a:r>
              <a:rPr lang="en-US" sz="1100" dirty="0" smtClean="0">
                <a:latin typeface="Open Sans" panose="020B0606030504020204" pitchFamily="34" charset="0"/>
                <a:ea typeface="Open Sans" panose="020B0606030504020204" pitchFamily="34" charset="0"/>
                <a:cs typeface="Open Sans" panose="020B0606030504020204" pitchFamily="34" charset="0"/>
              </a:rPr>
              <a:t>Andrew@Radekopf.com</a:t>
            </a:r>
            <a:endParaRPr lang="en-US" sz="1100" dirty="0">
              <a:latin typeface="Open Sans" panose="020B0606030504020204" pitchFamily="34" charset="0"/>
              <a:ea typeface="Open Sans" panose="020B0606030504020204" pitchFamily="34" charset="0"/>
              <a:cs typeface="Open Sans" panose="020B0606030504020204" pitchFamily="34" charset="0"/>
            </a:endParaRPr>
          </a:p>
        </p:txBody>
      </p:sp>
      <p:cxnSp>
        <p:nvCxnSpPr>
          <p:cNvPr id="8" name="Straight Connector 7"/>
          <p:cNvCxnSpPr/>
          <p:nvPr/>
        </p:nvCxnSpPr>
        <p:spPr>
          <a:xfrm>
            <a:off x="5056774" y="1817229"/>
            <a:ext cx="2362200" cy="0"/>
          </a:xfrm>
          <a:prstGeom prst="line">
            <a:avLst/>
          </a:prstGeom>
          <a:ln>
            <a:solidFill>
              <a:schemeClr val="bg2">
                <a:lumMod val="50000"/>
              </a:schemeClr>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320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For Sale: Multi-Family Folly Beach Rental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atp1313@gmail.com</cp:lastModifiedBy>
  <cp:revision>12</cp:revision>
  <dcterms:created xsi:type="dcterms:W3CDTF">2006-08-16T00:00:00Z</dcterms:created>
  <dcterms:modified xsi:type="dcterms:W3CDTF">2014-09-09T18:58:49Z</dcterms:modified>
</cp:coreProperties>
</file>