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gif"/><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04" y="-5079"/>
            <a:ext cx="7772400" cy="843279"/>
          </a:xfrm>
        </p:spPr>
        <p:txBody>
          <a:bodyPr anchor="t">
            <a:normAutofit/>
          </a:bodyPr>
          <a:lstStyle/>
          <a:p>
            <a:r>
              <a:rPr lang="en-US" dirty="0">
                <a:solidFill>
                  <a:schemeClr val="accent2">
                    <a:lumMod val="75000"/>
                  </a:schemeClr>
                </a:solidFill>
                <a:effectLst>
                  <a:outerShdw blurRad="38100" dist="38100" dir="2700000" algn="tl">
                    <a:srgbClr val="000000">
                      <a:alpha val="43137"/>
                    </a:srgbClr>
                  </a:outerShdw>
                </a:effectLst>
                <a:latin typeface="Gabriola" panose="04040605051002020D02" pitchFamily="82" charset="0"/>
              </a:rPr>
              <a:t>Multi-Family Folly </a:t>
            </a:r>
            <a:r>
              <a:rPr lang="en-US">
                <a:solidFill>
                  <a:schemeClr val="accent2">
                    <a:lumMod val="75000"/>
                  </a:schemeClr>
                </a:solidFill>
                <a:effectLst>
                  <a:outerShdw blurRad="38100" dist="38100" dir="2700000" algn="tl">
                    <a:srgbClr val="000000">
                      <a:alpha val="43137"/>
                    </a:srgbClr>
                  </a:outerShdw>
                </a:effectLst>
                <a:latin typeface="Gabriola" panose="04040605051002020D02" pitchFamily="82" charset="0"/>
              </a:rPr>
              <a:t>Beach </a:t>
            </a:r>
            <a:r>
              <a:rPr lang="en-US" smtClean="0">
                <a:solidFill>
                  <a:schemeClr val="accent2">
                    <a:lumMod val="75000"/>
                  </a:schemeClr>
                </a:solidFill>
                <a:effectLst>
                  <a:outerShdw blurRad="38100" dist="38100" dir="2700000" algn="tl">
                    <a:srgbClr val="000000">
                      <a:alpha val="43137"/>
                    </a:srgbClr>
                  </a:outerShdw>
                </a:effectLst>
                <a:latin typeface="Gabriola" panose="04040605051002020D02" pitchFamily="82" charset="0"/>
              </a:rPr>
              <a:t>Rental For Sale</a:t>
            </a:r>
            <a:endParaRPr lang="en-US" dirty="0">
              <a:solidFill>
                <a:schemeClr val="accent2">
                  <a:lumMod val="75000"/>
                </a:schemeClr>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6804" y="873760"/>
            <a:ext cx="7772400" cy="1109980"/>
          </a:xfrm>
        </p:spPr>
        <p:txBody>
          <a:bodyPr>
            <a:normAutofit/>
          </a:bodyPr>
          <a:lstStyle/>
          <a:p>
            <a:r>
              <a:rPr lang="en-US" dirty="0" smtClean="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118 E. Artic Ave</a:t>
            </a:r>
          </a:p>
          <a:p>
            <a:r>
              <a:rPr lang="en-US" sz="2000" dirty="0" smtClean="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Folly Beach - MLS# 1409064 - $899,900</a:t>
            </a:r>
            <a:endParaRPr lang="en-US" sz="20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endParaRPr>
          </a:p>
        </p:txBody>
      </p:sp>
      <p:sp>
        <p:nvSpPr>
          <p:cNvPr id="5" name="Rectangle 4"/>
          <p:cNvSpPr/>
          <p:nvPr/>
        </p:nvSpPr>
        <p:spPr>
          <a:xfrm>
            <a:off x="1669596" y="3347001"/>
            <a:ext cx="4419600" cy="4478149"/>
          </a:xfrm>
          <a:prstGeom prst="rect">
            <a:avLst/>
          </a:prstGeom>
        </p:spPr>
        <p:txBody>
          <a:bodyPr wrap="square">
            <a:spAutoFit/>
          </a:bodyPr>
          <a:lstStyle/>
          <a:p>
            <a:pPr algn="ctr"/>
            <a:r>
              <a:rPr lang="en-US" sz="1500" dirty="0">
                <a:solidFill>
                  <a:schemeClr val="bg2">
                    <a:lumMod val="25000"/>
                  </a:schemeClr>
                </a:solidFill>
                <a:latin typeface="Gabriola" panose="04040605051002020D02" pitchFamily="82" charset="0"/>
              </a:rPr>
              <a:t>Three apartments - ***Zoned C-2 Commercial/Resort Mixed Use***. One 2-bedroom apartment and Two 1-bedroom apartments. Some off-street parking. Rented through "My Ocean Rental" "la Casa </a:t>
            </a:r>
            <a:r>
              <a:rPr lang="en-US" sz="1500" dirty="0" err="1">
                <a:solidFill>
                  <a:schemeClr val="bg2">
                    <a:lumMod val="25000"/>
                  </a:schemeClr>
                </a:solidFill>
                <a:latin typeface="Gabriola" panose="04040605051002020D02" pitchFamily="82" charset="0"/>
              </a:rPr>
              <a:t>Atlantica</a:t>
            </a:r>
            <a:r>
              <a:rPr lang="en-US" sz="1500" dirty="0">
                <a:solidFill>
                  <a:schemeClr val="bg2">
                    <a:lumMod val="25000"/>
                  </a:schemeClr>
                </a:solidFill>
                <a:latin typeface="Gabriola" panose="04040605051002020D02" pitchFamily="82" charset="0"/>
              </a:rPr>
              <a:t>" daily/weekly rental program. This property is close to the center street shopping and restaurants and direct beach access across the </a:t>
            </a:r>
            <a:r>
              <a:rPr lang="en-US" sz="1500">
                <a:solidFill>
                  <a:schemeClr val="bg2">
                    <a:lumMod val="25000"/>
                  </a:schemeClr>
                </a:solidFill>
                <a:latin typeface="Gabriola" panose="04040605051002020D02" pitchFamily="82" charset="0"/>
              </a:rPr>
              <a:t>street</a:t>
            </a:r>
            <a:r>
              <a:rPr lang="en-US" sz="1500" smtClean="0">
                <a:solidFill>
                  <a:schemeClr val="bg2">
                    <a:lumMod val="25000"/>
                  </a:schemeClr>
                </a:solidFill>
                <a:latin typeface="Gabriola" panose="04040605051002020D02" pitchFamily="82" charset="0"/>
              </a:rPr>
              <a:t>. **</a:t>
            </a:r>
            <a:r>
              <a:rPr lang="en-US" sz="1500" dirty="0">
                <a:solidFill>
                  <a:schemeClr val="bg2">
                    <a:lumMod val="25000"/>
                  </a:schemeClr>
                </a:solidFill>
                <a:latin typeface="Gabriola" panose="04040605051002020D02" pitchFamily="82" charset="0"/>
              </a:rPr>
              <a:t>Unit C: This is the largest of three units that is alone on the top level with 2 Bedrooms, 2-Full Baths. (Sleeps 4) private deck upstairs. Private Outdoor Shower that is shared with the other two units on the first floor that has both Hot and Cold water. There is also access to a rare back yard from this unit only. Washer and Dryer. Bedroom 1: KING. TV Bedroom 2: QUEEN. Living: Flat Screen TV** ** Unit B: Is a 2-Bedroom, 1-Full Bath unit. Sleeps 5. Fully equipped kitchen - with a deck out front, washer and dryer. Bedroom 1: KING. Flat Screen TV Bedroom 2: QUEEN. Living: Pull-out Love Seat. Flat Screen TV This unit can be combined with unit A next door to make one 4 Bed, 2-Bath unit.** **Unit A: Is a 2-Bed, 1-Full Bath unit. (Sleeps 4). Fully equipped kitchen, with deck out front. Bedroom 1: KING. Flat Screen TV, Bedroom 2: QUEEN. Living: Flat Screen TV/DVD.** ALL FURNITURE, FIXTURES AND APPLIANCES CONVEY</a:t>
            </a:r>
          </a:p>
        </p:txBody>
      </p:sp>
      <p:pic>
        <p:nvPicPr>
          <p:cNvPr id="1026" name="Picture 2" descr="http://charlestonvirtualhomes.com/images/logos/Radekopf.jpg"/>
          <p:cNvPicPr>
            <a:picLocks noChangeAspect="1" noChangeArrowheads="1"/>
          </p:cNvPicPr>
          <p:nvPr/>
        </p:nvPicPr>
        <p:blipFill rotWithShape="1">
          <a:blip r:embed="rId3">
            <a:extLst>
              <a:ext uri="{28A0092B-C50C-407E-A947-70E740481C1C}">
                <a14:useLocalDpi xmlns:a14="http://schemas.microsoft.com/office/drawing/2010/main" val="0"/>
              </a:ext>
            </a:extLst>
          </a:blip>
          <a:srcRect l="5975" r="7435"/>
          <a:stretch/>
        </p:blipFill>
        <p:spPr bwMode="auto">
          <a:xfrm>
            <a:off x="3536496" y="9260399"/>
            <a:ext cx="685800" cy="5738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13608" y="9260399"/>
            <a:ext cx="3886200" cy="800219"/>
          </a:xfrm>
          <a:prstGeom prst="rect">
            <a:avLst/>
          </a:prstGeom>
        </p:spPr>
        <p:txBody>
          <a:bodyPr>
            <a:spAutoFit/>
          </a:bodyPr>
          <a:lstStyle/>
          <a:p>
            <a:r>
              <a:rPr lang="en-US" dirty="0" smtClean="0">
                <a:latin typeface="Gabriola" panose="04040605051002020D02" pitchFamily="82" charset="0"/>
              </a:rPr>
              <a:t>Steve Radekopf</a:t>
            </a:r>
            <a:endParaRPr lang="en-US" sz="1400" dirty="0">
              <a:latin typeface="Gabriola" panose="04040605051002020D02" pitchFamily="82" charset="0"/>
            </a:endParaRPr>
          </a:p>
          <a:p>
            <a:r>
              <a:rPr lang="en-US" sz="1400" dirty="0" smtClean="0">
                <a:latin typeface="Gabriola" panose="04040605051002020D02" pitchFamily="82" charset="0"/>
              </a:rPr>
              <a:t>843-514-0761 cell</a:t>
            </a:r>
            <a:endParaRPr lang="en-US" sz="1400" dirty="0">
              <a:latin typeface="Gabriola" panose="04040605051002020D02" pitchFamily="82" charset="0"/>
            </a:endParaRPr>
          </a:p>
          <a:p>
            <a:r>
              <a:rPr lang="en-US" sz="1400" dirty="0">
                <a:latin typeface="Gabriola" panose="04040605051002020D02" pitchFamily="82" charset="0"/>
              </a:rPr>
              <a:t>Steve@Radekopf.com</a:t>
            </a:r>
          </a:p>
        </p:txBody>
      </p:sp>
      <p:sp>
        <p:nvSpPr>
          <p:cNvPr id="15" name="Rectangle 14"/>
          <p:cNvSpPr/>
          <p:nvPr/>
        </p:nvSpPr>
        <p:spPr>
          <a:xfrm>
            <a:off x="1593396" y="9829800"/>
            <a:ext cx="4572000" cy="261610"/>
          </a:xfrm>
          <a:prstGeom prst="rect">
            <a:avLst/>
          </a:prstGeom>
        </p:spPr>
        <p:txBody>
          <a:bodyPr wrap="square">
            <a:spAutoFit/>
          </a:bodyPr>
          <a:lstStyle/>
          <a:p>
            <a:pPr algn="ctr"/>
            <a:r>
              <a:rPr lang="en-US" sz="1100" dirty="0">
                <a:latin typeface="Gabriola" panose="04040605051002020D02" pitchFamily="82" charset="0"/>
              </a:rPr>
              <a:t>1205 Two Island </a:t>
            </a:r>
            <a:r>
              <a:rPr lang="en-US" sz="1100" dirty="0" smtClean="0">
                <a:latin typeface="Gabriola" panose="04040605051002020D02" pitchFamily="82" charset="0"/>
              </a:rPr>
              <a:t>Court</a:t>
            </a:r>
            <a:r>
              <a:rPr lang="en-US" sz="1100" dirty="0">
                <a:latin typeface="Gabriola" panose="04040605051002020D02" pitchFamily="82" charset="0"/>
              </a:rPr>
              <a:t>, Suite </a:t>
            </a:r>
            <a:r>
              <a:rPr lang="en-US" sz="1100" dirty="0" smtClean="0">
                <a:latin typeface="Gabriola" panose="04040605051002020D02" pitchFamily="82" charset="0"/>
              </a:rPr>
              <a:t>201 </a:t>
            </a:r>
            <a:r>
              <a:rPr lang="en-US" sz="1100" dirty="0">
                <a:latin typeface="Gabriola" panose="04040605051002020D02" pitchFamily="82" charset="0"/>
              </a:rPr>
              <a:t>| </a:t>
            </a:r>
            <a:r>
              <a:rPr lang="en-US" sz="1100" dirty="0" smtClean="0">
                <a:latin typeface="Gabriola" panose="04040605051002020D02" pitchFamily="82" charset="0"/>
              </a:rPr>
              <a:t>Mt </a:t>
            </a:r>
            <a:r>
              <a:rPr lang="en-US" sz="1100" dirty="0">
                <a:latin typeface="Gabriola" panose="04040605051002020D02" pitchFamily="82" charset="0"/>
              </a:rPr>
              <a:t>Pleasant, SC  </a:t>
            </a:r>
            <a:r>
              <a:rPr lang="en-US" sz="1100" dirty="0" smtClean="0">
                <a:latin typeface="Gabriola" panose="04040605051002020D02" pitchFamily="82" charset="0"/>
              </a:rPr>
              <a:t>29466 | Phone</a:t>
            </a:r>
            <a:r>
              <a:rPr lang="en-US" sz="1100" dirty="0">
                <a:latin typeface="Gabriola" panose="04040605051002020D02" pitchFamily="82" charset="0"/>
              </a:rPr>
              <a:t>: (843) 579.2217 | Fax: (843) </a:t>
            </a:r>
            <a:r>
              <a:rPr lang="en-US" sz="1100" dirty="0" smtClean="0">
                <a:latin typeface="Gabriola" panose="04040605051002020D02" pitchFamily="82" charset="0"/>
              </a:rPr>
              <a:t>971-0281</a:t>
            </a:r>
            <a:endParaRPr lang="en-US" sz="1100" dirty="0">
              <a:latin typeface="Gabriola" panose="04040605051002020D02" pitchFamily="82" charset="0"/>
            </a:endParaRPr>
          </a:p>
        </p:txBody>
      </p:sp>
      <p:pic>
        <p:nvPicPr>
          <p:cNvPr id="16" name="Picture 2" descr="G:\All Web Sites\CVH\flyers\118EArtic_073114\1409064_0022336.jpg"/>
          <p:cNvPicPr>
            <a:picLocks noChangeAspect="1" noChangeArrowheads="1"/>
          </p:cNvPicPr>
          <p:nvPr/>
        </p:nvPicPr>
        <p:blipFill rotWithShape="1">
          <a:blip r:embed="rId4">
            <a:extLst>
              <a:ext uri="{28A0092B-C50C-407E-A947-70E740481C1C}">
                <a14:useLocalDpi xmlns:a14="http://schemas.microsoft.com/office/drawing/2010/main" val="0"/>
              </a:ext>
            </a:extLst>
          </a:blip>
          <a:srcRect b="11111"/>
          <a:stretch/>
        </p:blipFill>
        <p:spPr bwMode="auto">
          <a:xfrm>
            <a:off x="6096000" y="6875649"/>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All Web Sites\CVH\flyers\118EArtic_073114\1409064_0250336.jpg"/>
          <p:cNvPicPr>
            <a:picLocks noChangeAspect="1" noChangeArrowheads="1"/>
          </p:cNvPicPr>
          <p:nvPr/>
        </p:nvPicPr>
        <p:blipFill rotWithShape="1">
          <a:blip r:embed="rId5">
            <a:extLst>
              <a:ext uri="{28A0092B-C50C-407E-A947-70E740481C1C}">
                <a14:useLocalDpi xmlns:a14="http://schemas.microsoft.com/office/drawing/2010/main" val="0"/>
              </a:ext>
            </a:extLst>
          </a:blip>
          <a:srcRect b="11111"/>
          <a:stretch/>
        </p:blipFill>
        <p:spPr bwMode="auto">
          <a:xfrm>
            <a:off x="76200" y="805504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All Web Sites\CVH\flyers\118EArtic_073114\1409064_0298336.jpg"/>
          <p:cNvPicPr>
            <a:picLocks noChangeAspect="1" noChangeArrowheads="1"/>
          </p:cNvPicPr>
          <p:nvPr/>
        </p:nvPicPr>
        <p:blipFill rotWithShape="1">
          <a:blip r:embed="rId6">
            <a:extLst>
              <a:ext uri="{28A0092B-C50C-407E-A947-70E740481C1C}">
                <a14:useLocalDpi xmlns:a14="http://schemas.microsoft.com/office/drawing/2010/main" val="0"/>
              </a:ext>
            </a:extLst>
          </a:blip>
          <a:srcRect b="11111"/>
          <a:stretch/>
        </p:blipFill>
        <p:spPr bwMode="auto">
          <a:xfrm>
            <a:off x="2082800" y="804800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All Web Sites\CVH\flyers\118EArtic_073114\1409064_0306336.jpg"/>
          <p:cNvPicPr>
            <a:picLocks noChangeAspect="1" noChangeArrowheads="1"/>
          </p:cNvPicPr>
          <p:nvPr/>
        </p:nvPicPr>
        <p:blipFill rotWithShape="1">
          <a:blip r:embed="rId7">
            <a:extLst>
              <a:ext uri="{28A0092B-C50C-407E-A947-70E740481C1C}">
                <a14:useLocalDpi xmlns:a14="http://schemas.microsoft.com/office/drawing/2010/main" val="0"/>
              </a:ext>
            </a:extLst>
          </a:blip>
          <a:srcRect b="11111"/>
          <a:stretch/>
        </p:blipFill>
        <p:spPr bwMode="auto">
          <a:xfrm>
            <a:off x="6096000" y="3337476"/>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G:\All Web Sites\CVH\flyers\118EArtic_073114\1409064_0350336.jpg"/>
          <p:cNvPicPr>
            <a:picLocks noChangeAspect="1" noChangeArrowheads="1"/>
          </p:cNvPicPr>
          <p:nvPr/>
        </p:nvPicPr>
        <p:blipFill rotWithShape="1">
          <a:blip r:embed="rId8">
            <a:extLst>
              <a:ext uri="{28A0092B-C50C-407E-A947-70E740481C1C}">
                <a14:useLocalDpi xmlns:a14="http://schemas.microsoft.com/office/drawing/2010/main" val="0"/>
              </a:ext>
            </a:extLst>
          </a:blip>
          <a:srcRect b="11111"/>
          <a:stretch/>
        </p:blipFill>
        <p:spPr bwMode="auto">
          <a:xfrm>
            <a:off x="6096000" y="805504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G:\All Web Sites\CVH\flyers\118EArtic_073114\1409064_0378336.jpg"/>
          <p:cNvPicPr>
            <a:picLocks noChangeAspect="1" noChangeArrowheads="1"/>
          </p:cNvPicPr>
          <p:nvPr/>
        </p:nvPicPr>
        <p:blipFill rotWithShape="1">
          <a:blip r:embed="rId9">
            <a:extLst>
              <a:ext uri="{28A0092B-C50C-407E-A947-70E740481C1C}">
                <a14:useLocalDpi xmlns:a14="http://schemas.microsoft.com/office/drawing/2010/main" val="0"/>
              </a:ext>
            </a:extLst>
          </a:blip>
          <a:srcRect b="11111"/>
          <a:stretch/>
        </p:blipFill>
        <p:spPr bwMode="auto">
          <a:xfrm>
            <a:off x="6096000" y="5696258"/>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G:\All Web Sites\CVH\flyers\118EArtic_073114\1409064_0414336.jpg"/>
          <p:cNvPicPr>
            <a:picLocks noChangeAspect="1" noChangeArrowheads="1"/>
          </p:cNvPicPr>
          <p:nvPr/>
        </p:nvPicPr>
        <p:blipFill rotWithShape="1">
          <a:blip r:embed="rId10">
            <a:extLst>
              <a:ext uri="{28A0092B-C50C-407E-A947-70E740481C1C}">
                <a14:useLocalDpi xmlns:a14="http://schemas.microsoft.com/office/drawing/2010/main" val="0"/>
              </a:ext>
            </a:extLst>
          </a:blip>
          <a:srcRect b="11111"/>
          <a:stretch/>
        </p:blipFill>
        <p:spPr bwMode="auto">
          <a:xfrm>
            <a:off x="4089400" y="804800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G:\All Web Sites\CVH\flyers\118EArtic_073114\1409064_0470336.jpg"/>
          <p:cNvPicPr>
            <a:picLocks noChangeAspect="1" noChangeArrowheads="1"/>
          </p:cNvPicPr>
          <p:nvPr/>
        </p:nvPicPr>
        <p:blipFill rotWithShape="1">
          <a:blip r:embed="rId11">
            <a:extLst>
              <a:ext uri="{28A0092B-C50C-407E-A947-70E740481C1C}">
                <a14:useLocalDpi xmlns:a14="http://schemas.microsoft.com/office/drawing/2010/main" val="0"/>
              </a:ext>
            </a:extLst>
          </a:blip>
          <a:srcRect b="9722"/>
          <a:stretch/>
        </p:blipFill>
        <p:spPr bwMode="auto">
          <a:xfrm>
            <a:off x="5867400" y="809625"/>
            <a:ext cx="182880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G:\All Web Sites\CVH\flyers\118EArtic_073114\1409064_0514336.jpg"/>
          <p:cNvPicPr>
            <a:picLocks noChangeAspect="1" noChangeArrowheads="1"/>
          </p:cNvPicPr>
          <p:nvPr/>
        </p:nvPicPr>
        <p:blipFill rotWithShape="1">
          <a:blip r:embed="rId12">
            <a:extLst>
              <a:ext uri="{28A0092B-C50C-407E-A947-70E740481C1C}">
                <a14:useLocalDpi xmlns:a14="http://schemas.microsoft.com/office/drawing/2010/main" val="0"/>
              </a:ext>
            </a:extLst>
          </a:blip>
          <a:srcRect b="11111"/>
          <a:stretch/>
        </p:blipFill>
        <p:spPr bwMode="auto">
          <a:xfrm>
            <a:off x="76200" y="4516867"/>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G:\All Web Sites\CVH\flyers\118EArtic_073114\1409064_0534336.jpg"/>
          <p:cNvPicPr>
            <a:picLocks noChangeAspect="1" noChangeArrowheads="1"/>
          </p:cNvPicPr>
          <p:nvPr/>
        </p:nvPicPr>
        <p:blipFill rotWithShape="1">
          <a:blip r:embed="rId13">
            <a:extLst>
              <a:ext uri="{28A0092B-C50C-407E-A947-70E740481C1C}">
                <a14:useLocalDpi xmlns:a14="http://schemas.microsoft.com/office/drawing/2010/main" val="0"/>
              </a:ext>
            </a:extLst>
          </a:blip>
          <a:srcRect b="11310"/>
          <a:stretch/>
        </p:blipFill>
        <p:spPr bwMode="auto">
          <a:xfrm>
            <a:off x="60960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G:\All Web Sites\CVH\flyers\118EArtic_073114\1409064_0562336.jpg"/>
          <p:cNvPicPr>
            <a:picLocks noChangeAspect="1" noChangeArrowheads="1"/>
          </p:cNvPicPr>
          <p:nvPr/>
        </p:nvPicPr>
        <p:blipFill rotWithShape="1">
          <a:blip r:embed="rId14">
            <a:extLst>
              <a:ext uri="{28A0092B-C50C-407E-A947-70E740481C1C}">
                <a14:useLocalDpi xmlns:a14="http://schemas.microsoft.com/office/drawing/2010/main" val="0"/>
              </a:ext>
            </a:extLst>
          </a:blip>
          <a:srcRect b="11309"/>
          <a:stretch/>
        </p:blipFill>
        <p:spPr bwMode="auto">
          <a:xfrm>
            <a:off x="762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G:\All Web Sites\CVH\flyers\118EArtic_073114\1409064_0566336.jpg"/>
          <p:cNvPicPr>
            <a:picLocks noChangeAspect="1" noChangeArrowheads="1"/>
          </p:cNvPicPr>
          <p:nvPr/>
        </p:nvPicPr>
        <p:blipFill rotWithShape="1">
          <a:blip r:embed="rId15">
            <a:extLst>
              <a:ext uri="{28A0092B-C50C-407E-A947-70E740481C1C}">
                <a14:useLocalDpi xmlns:a14="http://schemas.microsoft.com/office/drawing/2010/main" val="0"/>
              </a:ext>
            </a:extLst>
          </a:blip>
          <a:srcRect b="9722"/>
          <a:stretch/>
        </p:blipFill>
        <p:spPr bwMode="auto">
          <a:xfrm>
            <a:off x="76200" y="809625"/>
            <a:ext cx="182880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G:\All Web Sites\CVH\flyers\118EArtic_073114\1409064_0582336.jpg"/>
          <p:cNvPicPr>
            <a:picLocks noChangeAspect="1" noChangeArrowheads="1"/>
          </p:cNvPicPr>
          <p:nvPr/>
        </p:nvPicPr>
        <p:blipFill rotWithShape="1">
          <a:blip r:embed="rId16">
            <a:extLst>
              <a:ext uri="{28A0092B-C50C-407E-A947-70E740481C1C}">
                <a14:useLocalDpi xmlns:a14="http://schemas.microsoft.com/office/drawing/2010/main" val="0"/>
              </a:ext>
            </a:extLst>
          </a:blip>
          <a:srcRect b="11111"/>
          <a:stretch/>
        </p:blipFill>
        <p:spPr bwMode="auto">
          <a:xfrm>
            <a:off x="76200" y="6875649"/>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G:\All Web Sites\CVH\flyers\118EArtic_073114\1409064_0586336.jpg"/>
          <p:cNvPicPr>
            <a:picLocks noChangeAspect="1" noChangeArrowheads="1"/>
          </p:cNvPicPr>
          <p:nvPr/>
        </p:nvPicPr>
        <p:blipFill rotWithShape="1">
          <a:blip r:embed="rId17">
            <a:extLst>
              <a:ext uri="{28A0092B-C50C-407E-A947-70E740481C1C}">
                <a14:useLocalDpi xmlns:a14="http://schemas.microsoft.com/office/drawing/2010/main" val="0"/>
              </a:ext>
            </a:extLst>
          </a:blip>
          <a:srcRect b="11111"/>
          <a:stretch/>
        </p:blipFill>
        <p:spPr bwMode="auto">
          <a:xfrm>
            <a:off x="76200" y="3337476"/>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G:\All Web Sites\CVH\flyers\118EArtic_073114\1409064_0590336.jpg"/>
          <p:cNvPicPr>
            <a:picLocks noChangeAspect="1" noChangeArrowheads="1"/>
          </p:cNvPicPr>
          <p:nvPr/>
        </p:nvPicPr>
        <p:blipFill rotWithShape="1">
          <a:blip r:embed="rId18">
            <a:extLst>
              <a:ext uri="{28A0092B-C50C-407E-A947-70E740481C1C}">
                <a14:useLocalDpi xmlns:a14="http://schemas.microsoft.com/office/drawing/2010/main" val="0"/>
              </a:ext>
            </a:extLst>
          </a:blip>
          <a:srcRect b="11309"/>
          <a:stretch/>
        </p:blipFill>
        <p:spPr bwMode="auto">
          <a:xfrm>
            <a:off x="20828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G:\All Web Sites\CVH\flyers\118EArtic_073114\1409064_0698336.jpg"/>
          <p:cNvPicPr>
            <a:picLocks noChangeAspect="1" noChangeArrowheads="1"/>
          </p:cNvPicPr>
          <p:nvPr/>
        </p:nvPicPr>
        <p:blipFill rotWithShape="1">
          <a:blip r:embed="rId19">
            <a:extLst>
              <a:ext uri="{28A0092B-C50C-407E-A947-70E740481C1C}">
                <a14:useLocalDpi xmlns:a14="http://schemas.microsoft.com/office/drawing/2010/main" val="0"/>
              </a:ext>
            </a:extLst>
          </a:blip>
          <a:srcRect b="11309"/>
          <a:stretch/>
        </p:blipFill>
        <p:spPr bwMode="auto">
          <a:xfrm>
            <a:off x="4089400" y="2160466"/>
            <a:ext cx="1600200" cy="1064419"/>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G:\All Web Sites\CVH\flyers\118EArtic_073114\1409064_0818336.jpg"/>
          <p:cNvPicPr>
            <a:picLocks noChangeAspect="1" noChangeArrowheads="1"/>
          </p:cNvPicPr>
          <p:nvPr/>
        </p:nvPicPr>
        <p:blipFill rotWithShape="1">
          <a:blip r:embed="rId20">
            <a:extLst>
              <a:ext uri="{28A0092B-C50C-407E-A947-70E740481C1C}">
                <a14:useLocalDpi xmlns:a14="http://schemas.microsoft.com/office/drawing/2010/main" val="0"/>
              </a:ext>
            </a:extLst>
          </a:blip>
          <a:srcRect b="11111"/>
          <a:stretch/>
        </p:blipFill>
        <p:spPr bwMode="auto">
          <a:xfrm>
            <a:off x="6096000" y="4516867"/>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G:\All Web Sites\CVH\flyers\118EArtic_073114\1409064_0862336.jpg"/>
          <p:cNvPicPr>
            <a:picLocks noChangeAspect="1" noChangeArrowheads="1"/>
          </p:cNvPicPr>
          <p:nvPr/>
        </p:nvPicPr>
        <p:blipFill rotWithShape="1">
          <a:blip r:embed="rId21">
            <a:extLst>
              <a:ext uri="{28A0092B-C50C-407E-A947-70E740481C1C}">
                <a14:useLocalDpi xmlns:a14="http://schemas.microsoft.com/office/drawing/2010/main" val="0"/>
              </a:ext>
            </a:extLst>
          </a:blip>
          <a:srcRect b="11111"/>
          <a:stretch/>
        </p:blipFill>
        <p:spPr bwMode="auto">
          <a:xfrm>
            <a:off x="76200" y="5696258"/>
            <a:ext cx="1600200" cy="1066800"/>
          </a:xfrm>
          <a:prstGeom prst="rect">
            <a:avLst/>
          </a:prstGeom>
          <a:noFill/>
          <a:extLst>
            <a:ext uri="{909E8E84-426E-40DD-AFC4-6F175D3DCCD1}">
              <a14:hiddenFill xmlns:a14="http://schemas.microsoft.com/office/drawing/2010/main">
                <a:solidFill>
                  <a:srgbClr val="FFFFFF"/>
                </a:solidFill>
              </a14:hiddenFill>
            </a:ext>
          </a:extLst>
        </p:spPr>
      </p:pic>
      <p:sp>
        <p:nvSpPr>
          <p:cNvPr id="26" name="Rectangle 25"/>
          <p:cNvSpPr/>
          <p:nvPr/>
        </p:nvSpPr>
        <p:spPr>
          <a:xfrm>
            <a:off x="3886200" y="9260399"/>
            <a:ext cx="3886200" cy="800219"/>
          </a:xfrm>
          <a:prstGeom prst="rect">
            <a:avLst/>
          </a:prstGeom>
        </p:spPr>
        <p:txBody>
          <a:bodyPr>
            <a:spAutoFit/>
          </a:bodyPr>
          <a:lstStyle/>
          <a:p>
            <a:pPr algn="r"/>
            <a:r>
              <a:rPr lang="en-US" dirty="0">
                <a:latin typeface="Gabriola" panose="04040605051002020D02" pitchFamily="82" charset="0"/>
              </a:rPr>
              <a:t>Andrew </a:t>
            </a:r>
            <a:r>
              <a:rPr lang="en-US" dirty="0" err="1" smtClean="0">
                <a:latin typeface="Gabriola" panose="04040605051002020D02" pitchFamily="82" charset="0"/>
              </a:rPr>
              <a:t>Tackitt</a:t>
            </a:r>
            <a:endParaRPr lang="en-US" sz="1400" dirty="0">
              <a:latin typeface="Gabriola" panose="04040605051002020D02" pitchFamily="82" charset="0"/>
            </a:endParaRPr>
          </a:p>
          <a:p>
            <a:pPr algn="r"/>
            <a:r>
              <a:rPr lang="en-US" sz="1400" dirty="0">
                <a:latin typeface="Gabriola" panose="04040605051002020D02" pitchFamily="82" charset="0"/>
              </a:rPr>
              <a:t>843-437-8726 cell</a:t>
            </a:r>
          </a:p>
          <a:p>
            <a:pPr algn="r"/>
            <a:r>
              <a:rPr lang="en-US" sz="1400" dirty="0" smtClean="0">
                <a:latin typeface="Gabriola" panose="04040605051002020D02" pitchFamily="82" charset="0"/>
              </a:rPr>
              <a:t>Andrew@Radekopf.com</a:t>
            </a:r>
            <a:endParaRPr lang="en-US" sz="1400" dirty="0">
              <a:latin typeface="Gabriola" panose="04040605051002020D02" pitchFamily="82" charset="0"/>
            </a:endParaRPr>
          </a:p>
        </p:txBody>
      </p:sp>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327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Multi-Family Folly Beach Rental For Sale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atp1313@gmail.com</cp:lastModifiedBy>
  <cp:revision>8</cp:revision>
  <dcterms:created xsi:type="dcterms:W3CDTF">2006-08-16T00:00:00Z</dcterms:created>
  <dcterms:modified xsi:type="dcterms:W3CDTF">2014-08-01T20:30:34Z</dcterms:modified>
</cp:coreProperties>
</file>