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24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7/21/2016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9375"/>
          <a:stretch/>
        </p:blipFill>
        <p:spPr>
          <a:xfrm>
            <a:off x="0" y="1"/>
            <a:ext cx="7315200" cy="4419599"/>
          </a:xfrm>
          <a:prstGeom prst="rect">
            <a:avLst/>
          </a:prstGeom>
          <a:ln w="3175">
            <a:noFill/>
          </a:ln>
          <a:effectLst/>
        </p:spPr>
      </p:pic>
      <p:sp>
        <p:nvSpPr>
          <p:cNvPr id="21" name="Rectangle 20"/>
          <p:cNvSpPr/>
          <p:nvPr/>
        </p:nvSpPr>
        <p:spPr>
          <a:xfrm>
            <a:off x="1" y="8677275"/>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419600"/>
            <a:ext cx="7315199" cy="3186348"/>
          </a:xfrm>
        </p:spPr>
        <p:txBody>
          <a:bodyPr anchor="ctr">
            <a:noAutofit/>
          </a:bodyPr>
          <a:lstStyle/>
          <a:p>
            <a:r>
              <a:rPr lang="en-US" sz="1100" dirty="0">
                <a:solidFill>
                  <a:schemeClr val="tx2">
                    <a:lumMod val="75000"/>
                  </a:schemeClr>
                </a:solidFill>
                <a:latin typeface="Trebuchet MS" panose="020B0603020202020204" pitchFamily="34" charset="0"/>
              </a:rPr>
              <a:t>The home is only a few years old but it has the ambience of a timeless early eighteen hundreds home. This home site is a 2.45 acre James Island estate located on Sea Side Creek with a lagoon in the front. The home is custom built with a large front porch with square columns and custom made wrought iron banisters and railings. The square columns and iron work enhance the back deck/porch to. Carolina gas lanterns grace each side of the fan light front door which is an exact copy of an 18th century door found on a home in downtown Charleston and custom built by Southern Lumber of Charleston. The first floor has all random width heart of pine flooring except for the master bath and laundry, beautiful molding and detail are found throughout out the first floor. The first floor consists of a two story entry hall, formal living room with fireplace, formal dining room, master bedroom/bath, office, powder room, very large gathering room with fireplace, sunroom, breakfast room and a gourmet kitchen with gas cook top, double wall overs, built in refrigerator, built in wine cooler and all appliances are professional grade stainless steel. The sunroom, gathering room, and master bedroom have walls of windows overlooking the marsh, creek and views to Folly Island. The second floor of the home has two guest bedrooms with a shared hall bath, a second master suite and a guest/mother-in-law suite composing of a sitting room, walk in closet, full bath and over sized bedroom. The home has beautiful moldings/detail on the second floor as well. There is an abundance of storage in this home. There is a garage space for 3 to 4 vehicles. A separate storage area for lawn and garden equipment. This is a must see property for the discriminating buyer who wants to be close to downtown and beach but wants a very private mini-estate. Termite bond is transferable.</a:t>
            </a:r>
            <a:endParaRPr lang="en-US" sz="1100" b="1"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2971800"/>
            <a:ext cx="7315199" cy="1295400"/>
          </a:xfrm>
        </p:spPr>
        <p:txBody>
          <a:bodyPr anchor="t">
            <a:noAutofit/>
            <a:scene3d>
              <a:camera prst="orthographicFront"/>
              <a:lightRig rig="soft" dir="t">
                <a:rot lat="0" lon="0" rev="17220000"/>
              </a:lightRig>
            </a:scene3d>
            <a:sp3d prstMaterial="softEdge"/>
          </a:bodyPr>
          <a:lstStyle/>
          <a:p>
            <a:pPr algn="r"/>
            <a:r>
              <a:rPr lang="en-US" sz="18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t>1199 Sea Eagle Watch</a:t>
            </a:r>
            <a:br>
              <a:rPr lang="en-US" sz="20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br>
            <a: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t>Seaside Plantation</a:t>
            </a:r>
            <a:b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br>
            <a: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t>Charleston, SC 29412</a:t>
            </a:r>
            <a:b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br>
            <a: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t>MLS# 16001277</a:t>
            </a:r>
            <a:b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br>
            <a:r>
              <a:rPr lang="en-US" sz="16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rPr>
              <a:t>$1,850,000</a:t>
            </a:r>
            <a:endParaRPr lang="en-US" sz="1400" cap="none" dirty="0">
              <a:ln w="10541" cmpd="sng">
                <a:noFill/>
                <a:prstDash val="solid"/>
              </a:ln>
              <a:solidFill>
                <a:schemeClr val="tx2"/>
              </a:solidFill>
              <a:effectLst>
                <a:outerShdw blurRad="38100" dist="38100" dir="2700000" algn="tl">
                  <a:srgbClr val="000000">
                    <a:alpha val="43137"/>
                  </a:srgbClr>
                </a:outerShdw>
                <a:reflection blurRad="6350" stA="40000" endPos="58000" dir="5400000" sy="-100000" algn="bl" rotWithShape="0"/>
              </a:effectLst>
              <a:latin typeface="Trebuchet MS" panose="020B0603020202020204" pitchFamily="34" charset="0"/>
            </a:endParaRPr>
          </a:p>
        </p:txBody>
      </p:sp>
      <p:sp>
        <p:nvSpPr>
          <p:cNvPr id="17" name="Rectangle 16"/>
          <p:cNvSpPr/>
          <p:nvPr/>
        </p:nvSpPr>
        <p:spPr>
          <a:xfrm>
            <a:off x="-2288" y="8758409"/>
            <a:ext cx="7315200"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John Stewart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REALTOR, ABR, EPRO, GRI, SRES</a:t>
            </a:r>
          </a:p>
          <a:p>
            <a:pPr algn="ct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Office - (843) 414-9066</a:t>
            </a:r>
          </a:p>
          <a:p>
            <a:pPr algn="ctr"/>
            <a:r>
              <a:rPr lang="en-US" sz="1100" dirty="0">
                <a:solidFill>
                  <a:schemeClr val="bg1"/>
                </a:solidFill>
                <a:latin typeface="Trebuchet MS" panose="020B0603020202020204" pitchFamily="34" charset="0"/>
              </a:rPr>
              <a:t>Mobile - (843) 345-9542</a:t>
            </a:r>
          </a:p>
          <a:p>
            <a:pPr algn="ctr"/>
            <a:r>
              <a:rPr lang="en-US" sz="1100" dirty="0">
                <a:solidFill>
                  <a:schemeClr val="bg1"/>
                </a:solidFill>
                <a:latin typeface="Trebuchet MS" panose="020B0603020202020204" pitchFamily="34" charset="0"/>
              </a:rPr>
              <a:t>jstewart@carolinaone.com</a:t>
            </a:r>
          </a:p>
        </p:txBody>
      </p:sp>
      <p:grpSp>
        <p:nvGrpSpPr>
          <p:cNvPr id="9" name="Group 8"/>
          <p:cNvGrpSpPr/>
          <p:nvPr/>
        </p:nvGrpSpPr>
        <p:grpSpPr>
          <a:xfrm>
            <a:off x="0" y="8805434"/>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873 Orleans Road, </a:t>
              </a:r>
              <a:r>
                <a:rPr lang="en-US" sz="700" dirty="0" err="1">
                  <a:solidFill>
                    <a:schemeClr val="bg1"/>
                  </a:solidFill>
                  <a:latin typeface="Trebuchet MS" panose="020B0603020202020204" pitchFamily="34" charset="0"/>
                </a:rPr>
                <a:t>Ste</a:t>
              </a:r>
              <a:r>
                <a:rPr lang="en-US" sz="700" dirty="0">
                  <a:solidFill>
                    <a:schemeClr val="bg1"/>
                  </a:solidFill>
                  <a:latin typeface="Trebuchet MS" panose="020B0603020202020204" pitchFamily="34" charset="0"/>
                </a:rPr>
                <a:t> 102</a:t>
              </a:r>
            </a:p>
            <a:p>
              <a:pPr algn="ctr"/>
              <a:r>
                <a:rPr lang="en-US" sz="700" dirty="0">
                  <a:solidFill>
                    <a:schemeClr val="bg1"/>
                  </a:solidFill>
                  <a:latin typeface="Trebuchet MS" panose="020B0603020202020204" pitchFamily="34" charset="0"/>
                </a:rPr>
                <a:t>Charleston, SC 29407-5753</a:t>
              </a:r>
            </a:p>
          </p:txBody>
        </p:sp>
      </p:grpSp>
      <p:sp>
        <p:nvSpPr>
          <p:cNvPr id="23" name="Rectangle 22"/>
          <p:cNvSpPr/>
          <p:nvPr/>
        </p:nvSpPr>
        <p:spPr>
          <a:xfrm>
            <a:off x="0" y="1"/>
            <a:ext cx="7315200" cy="954107"/>
          </a:xfrm>
          <a:prstGeom prst="rect">
            <a:avLst/>
          </a:prstGeom>
        </p:spPr>
        <p:txBody>
          <a:bodyPr wrap="square">
            <a:spAutoFit/>
          </a:bodyPr>
          <a:lstStyle/>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Seller is offering a $15,000 Selling Bonus</a:t>
            </a:r>
            <a:b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6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(with BIC Approval) to any agent who brings an acceptable offer</a:t>
            </a:r>
            <a:br>
              <a:rPr lang="en-US" sz="1600" i="1" dirty="0">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6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that closes on or before 09/30/2016!</a:t>
            </a:r>
            <a:endPar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673" y="7605948"/>
            <a:ext cx="1310756" cy="865098"/>
          </a:xfrm>
          <a:prstGeom prst="rect">
            <a:avLst/>
          </a:prstGeom>
          <a:ln w="3175">
            <a:noFill/>
          </a:ln>
        </p:spPr>
      </p:pic>
      <p:pic>
        <p:nvPicPr>
          <p:cNvPr id="27" name="Picture 26"/>
          <p:cNvPicPr>
            <a:picLocks/>
          </p:cNvPicPr>
          <p:nvPr/>
        </p:nvPicPr>
        <p:blipFill>
          <a:blip r:embed="rId5">
            <a:extLst>
              <a:ext uri="{28A0092B-C50C-407E-A947-70E740481C1C}">
                <a14:useLocalDpi xmlns:a14="http://schemas.microsoft.com/office/drawing/2010/main" val="0"/>
              </a:ext>
            </a:extLst>
          </a:blip>
          <a:stretch>
            <a:fillRect/>
          </a:stretch>
        </p:blipFill>
        <p:spPr>
          <a:xfrm>
            <a:off x="4456761" y="7605948"/>
            <a:ext cx="1310756" cy="864617"/>
          </a:xfrm>
          <a:prstGeom prst="rect">
            <a:avLst/>
          </a:prstGeom>
          <a:ln w="3175">
            <a:noFill/>
          </a:ln>
        </p:spPr>
      </p:pic>
      <p:pic>
        <p:nvPicPr>
          <p:cNvPr id="28" name="Picture 27"/>
          <p:cNvPicPr>
            <a:picLocks/>
          </p:cNvPicPr>
          <p:nvPr/>
        </p:nvPicPr>
        <p:blipFill>
          <a:blip r:embed="rId6">
            <a:extLst>
              <a:ext uri="{28A0092B-C50C-407E-A947-70E740481C1C}">
                <a14:useLocalDpi xmlns:a14="http://schemas.microsoft.com/office/drawing/2010/main" val="0"/>
              </a:ext>
            </a:extLst>
          </a:blip>
          <a:stretch>
            <a:fillRect/>
          </a:stretch>
        </p:blipFill>
        <p:spPr>
          <a:xfrm>
            <a:off x="3002841" y="7605948"/>
            <a:ext cx="1307592" cy="864617"/>
          </a:xfrm>
          <a:prstGeom prst="rect">
            <a:avLst/>
          </a:prstGeom>
          <a:ln w="3175">
            <a:noFill/>
          </a:ln>
        </p:spPr>
      </p:pic>
      <p:pic>
        <p:nvPicPr>
          <p:cNvPr id="29" name="Picture 28"/>
          <p:cNvPicPr>
            <a:picLocks/>
          </p:cNvPicPr>
          <p:nvPr/>
        </p:nvPicPr>
        <p:blipFill rotWithShape="1">
          <a:blip r:embed="rId7">
            <a:extLst>
              <a:ext uri="{28A0092B-C50C-407E-A947-70E740481C1C}">
                <a14:useLocalDpi xmlns:a14="http://schemas.microsoft.com/office/drawing/2010/main" val="0"/>
              </a:ext>
            </a:extLst>
          </a:blip>
          <a:srcRect b="12049"/>
          <a:stretch/>
        </p:blipFill>
        <p:spPr>
          <a:xfrm>
            <a:off x="5913846" y="7605948"/>
            <a:ext cx="1310756" cy="864617"/>
          </a:xfrm>
          <a:prstGeom prst="rect">
            <a:avLst/>
          </a:prstGeom>
          <a:ln w="3175">
            <a:noFill/>
          </a:ln>
        </p:spPr>
      </p:pic>
      <p:pic>
        <p:nvPicPr>
          <p:cNvPr id="22" name="Picture 21"/>
          <p:cNvPicPr>
            <a:picLocks/>
          </p:cNvPicPr>
          <p:nvPr/>
        </p:nvPicPr>
        <p:blipFill>
          <a:blip r:embed="rId8">
            <a:extLst>
              <a:ext uri="{28A0092B-C50C-407E-A947-70E740481C1C}">
                <a14:useLocalDpi xmlns:a14="http://schemas.microsoft.com/office/drawing/2010/main" val="0"/>
              </a:ext>
            </a:extLst>
          </a:blip>
          <a:stretch>
            <a:fillRect/>
          </a:stretch>
        </p:blipFill>
        <p:spPr>
          <a:xfrm>
            <a:off x="1545757" y="7605948"/>
            <a:ext cx="1310756" cy="864617"/>
          </a:xfrm>
          <a:prstGeom prst="rect">
            <a:avLst/>
          </a:prstGeom>
          <a:ln w="3175">
            <a:noFill/>
          </a:ln>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206129" y="8805435"/>
            <a:ext cx="756785" cy="1121664"/>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142</TotalTime>
  <Words>383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1199 Sea Eagle Watch Seaside Plantation Charleston, SC 29412 MLS# 16001277 $1,850,000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2016-07-21T15:40:27Z</dcterms:modified>
</cp:coreProperties>
</file>