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CB74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99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41524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227200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138533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199974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1C050A-0281-4CBD-87DC-D66496C7F22E}"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33209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1C050A-0281-4CBD-87DC-D66496C7F22E}"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16921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1C050A-0281-4CBD-87DC-D66496C7F22E}" type="datetimeFigureOut">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2779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1C050A-0281-4CBD-87DC-D66496C7F22E}" type="datetimeFigureOut">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429334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C050A-0281-4CBD-87DC-D66496C7F22E}" type="datetimeFigureOut">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23851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51C050A-0281-4CBD-87DC-D66496C7F22E}"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373105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51C050A-0281-4CBD-87DC-D66496C7F22E}"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373571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C51C050A-0281-4CBD-87DC-D66496C7F22E}" type="datetimeFigureOut">
              <a:rPr lang="en-US" smtClean="0"/>
              <a:t>5/20/2025</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B85F121A-62C6-4D63-A322-DA209086ED2C}" type="slidenum">
              <a:rPr lang="en-US" smtClean="0"/>
              <a:t>‹#›</a:t>
            </a:fld>
            <a:endParaRPr lang="en-US"/>
          </a:p>
        </p:txBody>
      </p:sp>
    </p:spTree>
    <p:extLst>
      <p:ext uri="{BB962C8B-B14F-4D97-AF65-F5344CB8AC3E}">
        <p14:creationId xmlns:p14="http://schemas.microsoft.com/office/powerpoint/2010/main" val="4255408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39E625-0FBE-6C77-C16C-7E0852659194}"/>
              </a:ext>
            </a:extLst>
          </p:cNvPr>
          <p:cNvSpPr>
            <a:spLocks noChangeArrowheads="1"/>
          </p:cNvSpPr>
          <p:nvPr/>
        </p:nvSpPr>
        <p:spPr bwMode="auto">
          <a:xfrm>
            <a:off x="0" y="8961473"/>
            <a:ext cx="7315200" cy="91440"/>
          </a:xfrm>
          <a:prstGeom prst="rect">
            <a:avLst/>
          </a:prstGeom>
          <a:solidFill>
            <a:srgbClr val="CB743E">
              <a:alpha val="50196"/>
            </a:srgbClr>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5" name="Rectangle 3">
            <a:extLst>
              <a:ext uri="{FF2B5EF4-FFF2-40B4-BE49-F238E27FC236}">
                <a16:creationId xmlns:a16="http://schemas.microsoft.com/office/drawing/2014/main" id="{D1615EE0-4282-DC98-2915-2D46A9D5D600}"/>
              </a:ext>
            </a:extLst>
          </p:cNvPr>
          <p:cNvSpPr>
            <a:spLocks noChangeArrowheads="1"/>
          </p:cNvSpPr>
          <p:nvPr/>
        </p:nvSpPr>
        <p:spPr bwMode="auto">
          <a:xfrm rot="5400000">
            <a:off x="3378639" y="3991989"/>
            <a:ext cx="174625" cy="667385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BFC58723-1105-BA89-E269-912D9B2CD6CC}"/>
              </a:ext>
            </a:extLst>
          </p:cNvPr>
          <p:cNvSpPr>
            <a:spLocks noChangeArrowheads="1"/>
          </p:cNvSpPr>
          <p:nvPr/>
        </p:nvSpPr>
        <p:spPr bwMode="auto">
          <a:xfrm>
            <a:off x="0" y="86096"/>
            <a:ext cx="7315200" cy="92075"/>
          </a:xfrm>
          <a:prstGeom prst="rect">
            <a:avLst/>
          </a:prstGeom>
          <a:solidFill>
            <a:srgbClr val="515151">
              <a:alpha val="50196"/>
            </a:srgbClr>
          </a:solidFill>
          <a:ln>
            <a:noFill/>
          </a:ln>
          <a:effectLst/>
        </p:spPr>
        <p:txBody>
          <a:bodyPr vert="horz" wrap="square" lIns="36576" tIns="36576" rIns="36576" bIns="36576" numCol="1" anchor="t" anchorCtr="0" compatLnSpc="1">
            <a:prstTxWarp prst="textNoShape">
              <a:avLst/>
            </a:prstTxWarp>
          </a:bodyPr>
          <a:lstStyle/>
          <a:p>
            <a:endParaRPr lang="en-US"/>
          </a:p>
        </p:txBody>
      </p:sp>
      <p:grpSp>
        <p:nvGrpSpPr>
          <p:cNvPr id="7" name="Group 5">
            <a:extLst>
              <a:ext uri="{FF2B5EF4-FFF2-40B4-BE49-F238E27FC236}">
                <a16:creationId xmlns:a16="http://schemas.microsoft.com/office/drawing/2014/main" id="{9847E04A-B6C9-127B-C96A-873938AF59B3}"/>
              </a:ext>
            </a:extLst>
          </p:cNvPr>
          <p:cNvGrpSpPr>
            <a:grpSpLocks/>
          </p:cNvGrpSpPr>
          <p:nvPr/>
        </p:nvGrpSpPr>
        <p:grpSpPr bwMode="auto">
          <a:xfrm>
            <a:off x="1751452" y="-272037"/>
            <a:ext cx="150812" cy="161925"/>
            <a:chOff x="108470700" y="106527600"/>
            <a:chExt cx="151430" cy="162113"/>
          </a:xfrm>
        </p:grpSpPr>
        <p:sp>
          <p:nvSpPr>
            <p:cNvPr id="8" name="Oval 6">
              <a:extLst>
                <a:ext uri="{FF2B5EF4-FFF2-40B4-BE49-F238E27FC236}">
                  <a16:creationId xmlns:a16="http://schemas.microsoft.com/office/drawing/2014/main" id="{483036CA-90CE-FE98-0B7D-ABB969ABD73D}"/>
                </a:ext>
              </a:extLst>
            </p:cNvPr>
            <p:cNvSpPr>
              <a:spLocks noChangeArrowheads="1"/>
            </p:cNvSpPr>
            <p:nvPr/>
          </p:nvSpPr>
          <p:spPr bwMode="auto">
            <a:xfrm>
              <a:off x="108589965" y="10659184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7">
              <a:extLst>
                <a:ext uri="{FF2B5EF4-FFF2-40B4-BE49-F238E27FC236}">
                  <a16:creationId xmlns:a16="http://schemas.microsoft.com/office/drawing/2014/main" id="{86779187-CFF9-3B39-6DFE-83FC7FBBEC56}"/>
                </a:ext>
              </a:extLst>
            </p:cNvPr>
            <p:cNvSpPr>
              <a:spLocks noChangeArrowheads="1"/>
            </p:cNvSpPr>
            <p:nvPr/>
          </p:nvSpPr>
          <p:spPr bwMode="auto">
            <a:xfrm>
              <a:off x="108550657" y="106570484"/>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8">
              <a:extLst>
                <a:ext uri="{FF2B5EF4-FFF2-40B4-BE49-F238E27FC236}">
                  <a16:creationId xmlns:a16="http://schemas.microsoft.com/office/drawing/2014/main" id="{F7C851FE-51D6-97B1-0B0D-584EA6273698}"/>
                </a:ext>
              </a:extLst>
            </p:cNvPr>
            <p:cNvSpPr>
              <a:spLocks noChangeArrowheads="1"/>
            </p:cNvSpPr>
            <p:nvPr/>
          </p:nvSpPr>
          <p:spPr bwMode="auto">
            <a:xfrm>
              <a:off x="108550657" y="106612972"/>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9">
              <a:extLst>
                <a:ext uri="{FF2B5EF4-FFF2-40B4-BE49-F238E27FC236}">
                  <a16:creationId xmlns:a16="http://schemas.microsoft.com/office/drawing/2014/main" id="{7E6C226E-CE3F-3BC7-E54E-9AB811B9764E}"/>
                </a:ext>
              </a:extLst>
            </p:cNvPr>
            <p:cNvSpPr>
              <a:spLocks noChangeArrowheads="1"/>
            </p:cNvSpPr>
            <p:nvPr/>
          </p:nvSpPr>
          <p:spPr bwMode="auto">
            <a:xfrm>
              <a:off x="108511348" y="106548732"/>
              <a:ext cx="32166"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0">
              <a:extLst>
                <a:ext uri="{FF2B5EF4-FFF2-40B4-BE49-F238E27FC236}">
                  <a16:creationId xmlns:a16="http://schemas.microsoft.com/office/drawing/2014/main" id="{568EC2E1-6931-DFC0-9D1A-9F452C4F6870}"/>
                </a:ext>
              </a:extLst>
            </p:cNvPr>
            <p:cNvSpPr>
              <a:spLocks noChangeArrowheads="1"/>
            </p:cNvSpPr>
            <p:nvPr/>
          </p:nvSpPr>
          <p:spPr bwMode="auto">
            <a:xfrm>
              <a:off x="108510008" y="106634329"/>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1">
              <a:extLst>
                <a:ext uri="{FF2B5EF4-FFF2-40B4-BE49-F238E27FC236}">
                  <a16:creationId xmlns:a16="http://schemas.microsoft.com/office/drawing/2014/main" id="{125CA49F-8AC4-FCDD-A991-17CA92B87D2B}"/>
                </a:ext>
              </a:extLst>
            </p:cNvPr>
            <p:cNvSpPr>
              <a:spLocks noChangeArrowheads="1"/>
            </p:cNvSpPr>
            <p:nvPr/>
          </p:nvSpPr>
          <p:spPr bwMode="auto">
            <a:xfrm>
              <a:off x="108472040" y="10652760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2">
              <a:extLst>
                <a:ext uri="{FF2B5EF4-FFF2-40B4-BE49-F238E27FC236}">
                  <a16:creationId xmlns:a16="http://schemas.microsoft.com/office/drawing/2014/main" id="{1FD64A65-A6AF-AA00-F180-2B73ABE304A0}"/>
                </a:ext>
              </a:extLst>
            </p:cNvPr>
            <p:cNvSpPr>
              <a:spLocks noChangeArrowheads="1"/>
            </p:cNvSpPr>
            <p:nvPr/>
          </p:nvSpPr>
          <p:spPr bwMode="auto">
            <a:xfrm>
              <a:off x="108470700" y="106657426"/>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5" name="Group 13">
            <a:extLst>
              <a:ext uri="{FF2B5EF4-FFF2-40B4-BE49-F238E27FC236}">
                <a16:creationId xmlns:a16="http://schemas.microsoft.com/office/drawing/2014/main" id="{55DF4C68-EB3B-E965-10EE-59845DCCF5B4}"/>
              </a:ext>
            </a:extLst>
          </p:cNvPr>
          <p:cNvGrpSpPr>
            <a:grpSpLocks/>
          </p:cNvGrpSpPr>
          <p:nvPr/>
        </p:nvGrpSpPr>
        <p:grpSpPr bwMode="auto">
          <a:xfrm>
            <a:off x="1957827" y="-272037"/>
            <a:ext cx="152400" cy="161925"/>
            <a:chOff x="108677710" y="106527600"/>
            <a:chExt cx="151430" cy="162113"/>
          </a:xfrm>
        </p:grpSpPr>
        <p:sp>
          <p:nvSpPr>
            <p:cNvPr id="16" name="Oval 14">
              <a:extLst>
                <a:ext uri="{FF2B5EF4-FFF2-40B4-BE49-F238E27FC236}">
                  <a16:creationId xmlns:a16="http://schemas.microsoft.com/office/drawing/2014/main" id="{C682AA3B-1D3E-C381-E671-2B8560AF8992}"/>
                </a:ext>
              </a:extLst>
            </p:cNvPr>
            <p:cNvSpPr>
              <a:spLocks noChangeArrowheads="1"/>
            </p:cNvSpPr>
            <p:nvPr/>
          </p:nvSpPr>
          <p:spPr bwMode="auto">
            <a:xfrm>
              <a:off x="108796975" y="10659184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Oval 15">
              <a:extLst>
                <a:ext uri="{FF2B5EF4-FFF2-40B4-BE49-F238E27FC236}">
                  <a16:creationId xmlns:a16="http://schemas.microsoft.com/office/drawing/2014/main" id="{76872C97-3F07-2173-65C2-EF6605316601}"/>
                </a:ext>
              </a:extLst>
            </p:cNvPr>
            <p:cNvSpPr>
              <a:spLocks noChangeArrowheads="1"/>
            </p:cNvSpPr>
            <p:nvPr/>
          </p:nvSpPr>
          <p:spPr bwMode="auto">
            <a:xfrm>
              <a:off x="108757667" y="106570484"/>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Oval 16">
              <a:extLst>
                <a:ext uri="{FF2B5EF4-FFF2-40B4-BE49-F238E27FC236}">
                  <a16:creationId xmlns:a16="http://schemas.microsoft.com/office/drawing/2014/main" id="{25D053B1-5877-06FB-A3FA-7C619B6F32D3}"/>
                </a:ext>
              </a:extLst>
            </p:cNvPr>
            <p:cNvSpPr>
              <a:spLocks noChangeArrowheads="1"/>
            </p:cNvSpPr>
            <p:nvPr/>
          </p:nvSpPr>
          <p:spPr bwMode="auto">
            <a:xfrm>
              <a:off x="108757667" y="106612972"/>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Oval 17">
              <a:extLst>
                <a:ext uri="{FF2B5EF4-FFF2-40B4-BE49-F238E27FC236}">
                  <a16:creationId xmlns:a16="http://schemas.microsoft.com/office/drawing/2014/main" id="{59FDD000-6E22-A829-06A8-9685C7AE13B5}"/>
                </a:ext>
              </a:extLst>
            </p:cNvPr>
            <p:cNvSpPr>
              <a:spLocks noChangeArrowheads="1"/>
            </p:cNvSpPr>
            <p:nvPr/>
          </p:nvSpPr>
          <p:spPr bwMode="auto">
            <a:xfrm>
              <a:off x="108718358" y="106548732"/>
              <a:ext cx="32166"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Oval 18">
              <a:extLst>
                <a:ext uri="{FF2B5EF4-FFF2-40B4-BE49-F238E27FC236}">
                  <a16:creationId xmlns:a16="http://schemas.microsoft.com/office/drawing/2014/main" id="{97A2B0F1-5AD4-000C-8941-2380A3109E9F}"/>
                </a:ext>
              </a:extLst>
            </p:cNvPr>
            <p:cNvSpPr>
              <a:spLocks noChangeArrowheads="1"/>
            </p:cNvSpPr>
            <p:nvPr/>
          </p:nvSpPr>
          <p:spPr bwMode="auto">
            <a:xfrm>
              <a:off x="108717018" y="106634329"/>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Oval 19">
              <a:extLst>
                <a:ext uri="{FF2B5EF4-FFF2-40B4-BE49-F238E27FC236}">
                  <a16:creationId xmlns:a16="http://schemas.microsoft.com/office/drawing/2014/main" id="{57891224-47C5-4F80-4629-DCAA8ED071A6}"/>
                </a:ext>
              </a:extLst>
            </p:cNvPr>
            <p:cNvSpPr>
              <a:spLocks noChangeArrowheads="1"/>
            </p:cNvSpPr>
            <p:nvPr/>
          </p:nvSpPr>
          <p:spPr bwMode="auto">
            <a:xfrm>
              <a:off x="108679050" y="10652760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Oval 20">
              <a:extLst>
                <a:ext uri="{FF2B5EF4-FFF2-40B4-BE49-F238E27FC236}">
                  <a16:creationId xmlns:a16="http://schemas.microsoft.com/office/drawing/2014/main" id="{90C323C5-7542-5FAC-5BCC-C38C0A6D23BC}"/>
                </a:ext>
              </a:extLst>
            </p:cNvPr>
            <p:cNvSpPr>
              <a:spLocks noChangeArrowheads="1"/>
            </p:cNvSpPr>
            <p:nvPr/>
          </p:nvSpPr>
          <p:spPr bwMode="auto">
            <a:xfrm>
              <a:off x="108677710" y="106657426"/>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3" name="Text Box 21">
            <a:extLst>
              <a:ext uri="{FF2B5EF4-FFF2-40B4-BE49-F238E27FC236}">
                <a16:creationId xmlns:a16="http://schemas.microsoft.com/office/drawing/2014/main" id="{61ECD3E4-A45A-16E9-3033-9FD84E9A617F}"/>
              </a:ext>
            </a:extLst>
          </p:cNvPr>
          <p:cNvSpPr txBox="1">
            <a:spLocks noChangeArrowheads="1"/>
          </p:cNvSpPr>
          <p:nvPr/>
        </p:nvSpPr>
        <p:spPr bwMode="auto">
          <a:xfrm>
            <a:off x="129027" y="6068438"/>
            <a:ext cx="2136775"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2">
            <a:extLst>
              <a:ext uri="{FF2B5EF4-FFF2-40B4-BE49-F238E27FC236}">
                <a16:creationId xmlns:a16="http://schemas.microsoft.com/office/drawing/2014/main" id="{61BA7C5F-5810-AB1D-1B73-49F724EA9DA4}"/>
              </a:ext>
            </a:extLst>
          </p:cNvPr>
          <p:cNvSpPr txBox="1">
            <a:spLocks noChangeArrowheads="1"/>
          </p:cNvSpPr>
          <p:nvPr/>
        </p:nvSpPr>
        <p:spPr bwMode="auto">
          <a:xfrm>
            <a:off x="2395673" y="7729347"/>
            <a:ext cx="2514600" cy="1142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914400" eaLnBrk="0" fontAlgn="base" hangingPunct="0">
              <a:spcBef>
                <a:spcPct val="0"/>
              </a:spcBef>
              <a:spcAft>
                <a:spcPct val="0"/>
              </a:spcAf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For more info, please contact: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Leah Rust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843-709-9211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leahmrust@gmail.com</a:t>
            </a:r>
          </a:p>
        </p:txBody>
      </p:sp>
      <p:sp>
        <p:nvSpPr>
          <p:cNvPr id="25" name="Text Box 23">
            <a:extLst>
              <a:ext uri="{FF2B5EF4-FFF2-40B4-BE49-F238E27FC236}">
                <a16:creationId xmlns:a16="http://schemas.microsoft.com/office/drawing/2014/main" id="{FBE6B385-A63D-07F8-963D-54E928C5F254}"/>
              </a:ext>
            </a:extLst>
          </p:cNvPr>
          <p:cNvSpPr txBox="1">
            <a:spLocks noChangeArrowheads="1"/>
          </p:cNvSpPr>
          <p:nvPr/>
        </p:nvSpPr>
        <p:spPr bwMode="auto">
          <a:xfrm>
            <a:off x="-2383342" y="4998627"/>
            <a:ext cx="251460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515151"/>
                </a:solidFill>
                <a:effectLst/>
                <a:latin typeface="Gadugi" panose="020B0502040204020203" pitchFamily="34" charset="0"/>
                <a:ea typeface="Gadugi" panose="020B0502040204020203" pitchFamily="34" charset="0"/>
              </a:rPr>
              <a:t>Leah Rust</a:t>
            </a:r>
            <a:endParaRPr kumimoji="0" lang="en-US" altLang="en-US" sz="1800" b="0" i="0" u="none" strike="noStrike" cap="none" normalizeH="0" baseline="0" dirty="0">
              <a:ln>
                <a:noFill/>
              </a:ln>
              <a:solidFill>
                <a:srgbClr val="515151"/>
              </a:solidFill>
              <a:effectLst/>
              <a:latin typeface="Gadugi" panose="020B0502040204020203" pitchFamily="34" charset="0"/>
              <a:ea typeface="Gadugi" panose="020B0502040204020203" pitchFamily="34" charset="0"/>
            </a:endParaRPr>
          </a:p>
        </p:txBody>
      </p:sp>
      <p:pic>
        <p:nvPicPr>
          <p:cNvPr id="1048" name="Picture 24">
            <a:extLst>
              <a:ext uri="{FF2B5EF4-FFF2-40B4-BE49-F238E27FC236}">
                <a16:creationId xmlns:a16="http://schemas.microsoft.com/office/drawing/2014/main" id="{9BBEF546-9E90-D1D0-A28B-36F50A46B6A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810" y="7729347"/>
            <a:ext cx="154352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6" name="Text Box 25">
            <a:extLst>
              <a:ext uri="{FF2B5EF4-FFF2-40B4-BE49-F238E27FC236}">
                <a16:creationId xmlns:a16="http://schemas.microsoft.com/office/drawing/2014/main" id="{497D73E1-3735-9D65-B6AC-9945E20AB164}"/>
              </a:ext>
            </a:extLst>
          </p:cNvPr>
          <p:cNvSpPr txBox="1">
            <a:spLocks noChangeArrowheads="1"/>
          </p:cNvSpPr>
          <p:nvPr/>
        </p:nvSpPr>
        <p:spPr bwMode="auto">
          <a:xfrm>
            <a:off x="121811" y="4428012"/>
            <a:ext cx="7044532" cy="1817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515151"/>
                </a:solidFill>
                <a:effectLst/>
                <a:latin typeface="Gadugi" panose="020B0502040204020203" pitchFamily="34" charset="0"/>
                <a:ea typeface="Gadugi" panose="020B0502040204020203" pitchFamily="34" charset="0"/>
              </a:rPr>
              <a:t>Come check out this lovely, well maintained single family home with a detached garage conveniently located near shopping, restaurants and schools. As you step inside you'll notice an open concept with hardwood floors and a spacious living room with an attached screened in porch off the back. The kitchen boasts quality cabinetry, granite counter tops and stainless steel appliances. Upstairs you'll find the master suite with it's own bathroom, 2 additional bedrooms, another full bath as well as the laundry closet.  Don't miss your chance to buy one of that last remaining single family homes under $625,000 in Mount Pleasant with more than 1500 </a:t>
            </a:r>
            <a:r>
              <a:rPr kumimoji="0" lang="en-US" altLang="en-US" sz="1400" i="0" u="none" strike="noStrike" cap="none" normalizeH="0" baseline="0" dirty="0" err="1">
                <a:ln>
                  <a:noFill/>
                </a:ln>
                <a:solidFill>
                  <a:srgbClr val="515151"/>
                </a:solidFill>
                <a:effectLst/>
                <a:latin typeface="Gadugi" panose="020B0502040204020203" pitchFamily="34" charset="0"/>
                <a:ea typeface="Gadugi" panose="020B0502040204020203" pitchFamily="34" charset="0"/>
              </a:rPr>
              <a:t>sqft</a:t>
            </a:r>
            <a:r>
              <a:rPr kumimoji="0" lang="en-US" altLang="en-US" sz="1400" i="0" u="none" strike="noStrike" cap="none" normalizeH="0" baseline="0" dirty="0">
                <a:ln>
                  <a:noFill/>
                </a:ln>
                <a:solidFill>
                  <a:srgbClr val="515151"/>
                </a:solidFill>
                <a:effectLst/>
                <a:latin typeface="Gadugi" panose="020B0502040204020203" pitchFamily="34" charset="0"/>
                <a:ea typeface="Gadugi" panose="020B0502040204020203" pitchFamily="34" charset="0"/>
              </a:rPr>
              <a:t>.</a:t>
            </a:r>
          </a:p>
        </p:txBody>
      </p:sp>
      <p:pic>
        <p:nvPicPr>
          <p:cNvPr id="1057" name="Picture 33">
            <a:extLst>
              <a:ext uri="{FF2B5EF4-FFF2-40B4-BE49-F238E27FC236}">
                <a16:creationId xmlns:a16="http://schemas.microsoft.com/office/drawing/2014/main" id="{CBA014CB-7801-C256-3376-E81FF0651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081" y="7729347"/>
            <a:ext cx="119703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45">
            <a:extLst>
              <a:ext uri="{FF2B5EF4-FFF2-40B4-BE49-F238E27FC236}">
                <a16:creationId xmlns:a16="http://schemas.microsoft.com/office/drawing/2014/main" id="{D44B18C4-BBE5-DCAC-69F5-1672F1543D9F}"/>
              </a:ext>
            </a:extLst>
          </p:cNvPr>
          <p:cNvSpPr txBox="1">
            <a:spLocks noChangeArrowheads="1"/>
          </p:cNvSpPr>
          <p:nvPr/>
        </p:nvSpPr>
        <p:spPr bwMode="auto">
          <a:xfrm>
            <a:off x="3324651" y="234867"/>
            <a:ext cx="3941890" cy="1337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Gadugi" panose="020B0502040204020203" pitchFamily="34" charset="0"/>
                <a:ea typeface="Gadugi" panose="020B0502040204020203" pitchFamily="34" charset="0"/>
              </a:rPr>
              <a:t>1199 Landau Lane</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Carriage Hill Landing</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Mount Pleasant, SC 29466</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MLS# 25013595</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$622,400</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050" b="0" u="none" strike="noStrike" cap="none" normalizeH="0" baseline="0" dirty="0">
              <a:ln>
                <a:noFill/>
              </a:ln>
              <a:solidFill>
                <a:srgbClr val="000000"/>
              </a:solidFill>
              <a:effectLst/>
              <a:latin typeface="Gadugi" panose="020B0502040204020203" pitchFamily="34" charset="0"/>
              <a:ea typeface="Gadugi"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u="none" strike="noStrike" cap="none" normalizeH="0" baseline="0" dirty="0">
                <a:ln>
                  <a:noFill/>
                </a:ln>
                <a:solidFill>
                  <a:srgbClr val="000000"/>
                </a:solidFill>
                <a:effectLst/>
                <a:latin typeface="Gadugi" panose="020B0502040204020203" pitchFamily="34" charset="0"/>
                <a:ea typeface="Gadugi" panose="020B0502040204020203" pitchFamily="34" charset="0"/>
              </a:rPr>
              <a:t>3 Bed | 2½ Bath | 1,624 SF</a:t>
            </a:r>
            <a:endParaRPr kumimoji="0" lang="en-US" altLang="en-US" sz="1400" b="0" u="none" strike="noStrike" cap="none" normalizeH="0" baseline="0" dirty="0">
              <a:ln>
                <a:noFill/>
              </a:ln>
              <a:solidFill>
                <a:schemeClr val="tx1"/>
              </a:solidFill>
              <a:effectLst/>
              <a:latin typeface="Gadugi" panose="020B0502040204020203" pitchFamily="34" charset="0"/>
              <a:ea typeface="Gadugi" panose="020B0502040204020203" pitchFamily="34" charset="0"/>
            </a:endParaRPr>
          </a:p>
        </p:txBody>
      </p:sp>
      <p:sp>
        <p:nvSpPr>
          <p:cNvPr id="2" name="Text Box 25">
            <a:extLst>
              <a:ext uri="{FF2B5EF4-FFF2-40B4-BE49-F238E27FC236}">
                <a16:creationId xmlns:a16="http://schemas.microsoft.com/office/drawing/2014/main" id="{0D358889-1B5E-4AF3-65D3-53EC18BDCFDD}"/>
              </a:ext>
            </a:extLst>
          </p:cNvPr>
          <p:cNvSpPr txBox="1">
            <a:spLocks noChangeArrowheads="1"/>
          </p:cNvSpPr>
          <p:nvPr/>
        </p:nvSpPr>
        <p:spPr bwMode="auto">
          <a:xfrm>
            <a:off x="48659" y="237108"/>
            <a:ext cx="4694029" cy="1129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2"/>
                </a:solidFill>
                <a:effectLst/>
                <a:latin typeface="Gadugi" panose="020B0502040204020203" pitchFamily="34" charset="0"/>
                <a:ea typeface="Gadugi" panose="020B0502040204020203" pitchFamily="34" charset="0"/>
              </a:rPr>
              <a:t>JUST LISTED</a:t>
            </a:r>
          </a:p>
        </p:txBody>
      </p:sp>
      <p:pic>
        <p:nvPicPr>
          <p:cNvPr id="28" name="Picture 27" descr="A logo for a company&#10;&#10;Description automatically generated">
            <a:extLst>
              <a:ext uri="{FF2B5EF4-FFF2-40B4-BE49-F238E27FC236}">
                <a16:creationId xmlns:a16="http://schemas.microsoft.com/office/drawing/2014/main" id="{BA9DCA0C-7BF4-7EEE-1546-4EC51549A4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9349" y="7794680"/>
            <a:ext cx="1326803" cy="899127"/>
          </a:xfrm>
          <a:prstGeom prst="rect">
            <a:avLst/>
          </a:prstGeom>
        </p:spPr>
      </p:pic>
      <p:pic>
        <p:nvPicPr>
          <p:cNvPr id="1050" name="Picture 26">
            <a:extLst>
              <a:ext uri="{FF2B5EF4-FFF2-40B4-BE49-F238E27FC236}">
                <a16:creationId xmlns:a16="http://schemas.microsoft.com/office/drawing/2014/main" id="{3846BE73-C17C-DD8C-2240-0F5D5EEBD6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148"/>
          <a:stretch/>
        </p:blipFill>
        <p:spPr bwMode="auto">
          <a:xfrm>
            <a:off x="1953711" y="1954503"/>
            <a:ext cx="3407778" cy="2374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6">
            <a:extLst>
              <a:ext uri="{FF2B5EF4-FFF2-40B4-BE49-F238E27FC236}">
                <a16:creationId xmlns:a16="http://schemas.microsoft.com/office/drawing/2014/main" id="{A1E597DD-4971-08C4-080F-79213F04FE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21810" y="1954503"/>
            <a:ext cx="1694353"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9" name="Picture 26">
            <a:extLst>
              <a:ext uri="{FF2B5EF4-FFF2-40B4-BE49-F238E27FC236}">
                <a16:creationId xmlns:a16="http://schemas.microsoft.com/office/drawing/2014/main" id="{71751760-6CC6-CE8A-F9BE-4ED85D3D68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5471992" y="1954503"/>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 name="Picture 26">
            <a:extLst>
              <a:ext uri="{FF2B5EF4-FFF2-40B4-BE49-F238E27FC236}">
                <a16:creationId xmlns:a16="http://schemas.microsoft.com/office/drawing/2014/main" id="{9A92E65D-E74C-B0A3-1604-60AEBA709F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21810" y="6334750"/>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1" name="Picture 26">
            <a:extLst>
              <a:ext uri="{FF2B5EF4-FFF2-40B4-BE49-F238E27FC236}">
                <a16:creationId xmlns:a16="http://schemas.microsoft.com/office/drawing/2014/main" id="{315DC0C8-E3B7-08E3-B22F-8C207E023B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1905203" y="6334750"/>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2" name="Picture 26">
            <a:extLst>
              <a:ext uri="{FF2B5EF4-FFF2-40B4-BE49-F238E27FC236}">
                <a16:creationId xmlns:a16="http://schemas.microsoft.com/office/drawing/2014/main" id="{81BC3D4D-9C48-860F-9E47-6C39CBCCA2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121810" y="3199004"/>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3" name="Picture 26">
            <a:extLst>
              <a:ext uri="{FF2B5EF4-FFF2-40B4-BE49-F238E27FC236}">
                <a16:creationId xmlns:a16="http://schemas.microsoft.com/office/drawing/2014/main" id="{CE9E3928-6C63-6EA9-7271-08D9704A1F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471992" y="3199004"/>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4" name="Picture 26">
            <a:extLst>
              <a:ext uri="{FF2B5EF4-FFF2-40B4-BE49-F238E27FC236}">
                <a16:creationId xmlns:a16="http://schemas.microsoft.com/office/drawing/2014/main" id="{9B5FF804-445E-FD6A-751E-334FE7BF01D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3688596" y="6334750"/>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5" name="Picture 26">
            <a:extLst>
              <a:ext uri="{FF2B5EF4-FFF2-40B4-BE49-F238E27FC236}">
                <a16:creationId xmlns:a16="http://schemas.microsoft.com/office/drawing/2014/main" id="{4934DE31-8A23-5072-6C86-8B4683C7017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5471992" y="6334750"/>
            <a:ext cx="1694352" cy="1129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5824991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TotalTime>
  <Words>160</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Gadugi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18</cp:revision>
  <dcterms:created xsi:type="dcterms:W3CDTF">2022-12-27T14:37:10Z</dcterms:created>
  <dcterms:modified xsi:type="dcterms:W3CDTF">2025-05-20T18:06:02Z</dcterms:modified>
</cp:coreProperties>
</file>