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15151"/>
    <a:srgbClr val="CB743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2274"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51C050A-0281-4CBD-87DC-D66496C7F22E}" type="datetimeFigureOut">
              <a:rPr lang="en-US" smtClean="0"/>
              <a:t>5/16/2025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5F121A-62C6-4D63-A322-DA209086ED2C}" type="slidenum">
              <a:rPr lang="en-US" smtClean="0"/>
              <a:t>‹#›</a:t>
            </a:fld>
            <a:endParaRPr lang="en-US"/>
          </a:p>
        </p:txBody>
      </p:sp>
    </p:spTree>
    <p:extLst>
      <p:ext uri="{BB962C8B-B14F-4D97-AF65-F5344CB8AC3E}">
        <p14:creationId xmlns:p14="http://schemas.microsoft.com/office/powerpoint/2010/main" val="415247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1C050A-0281-4CBD-87DC-D66496C7F22E}" type="datetimeFigureOut">
              <a:rPr lang="en-US" smtClean="0"/>
              <a:t>5/16/2025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5F121A-62C6-4D63-A322-DA209086ED2C}" type="slidenum">
              <a:rPr lang="en-US" smtClean="0"/>
              <a:t>‹#›</a:t>
            </a:fld>
            <a:endParaRPr lang="en-US"/>
          </a:p>
        </p:txBody>
      </p:sp>
    </p:spTree>
    <p:extLst>
      <p:ext uri="{BB962C8B-B14F-4D97-AF65-F5344CB8AC3E}">
        <p14:creationId xmlns:p14="http://schemas.microsoft.com/office/powerpoint/2010/main" val="2272001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1C050A-0281-4CBD-87DC-D66496C7F22E}" type="datetimeFigureOut">
              <a:rPr lang="en-US" smtClean="0"/>
              <a:t>5/16/2025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5F121A-62C6-4D63-A322-DA209086ED2C}" type="slidenum">
              <a:rPr lang="en-US" smtClean="0"/>
              <a:t>‹#›</a:t>
            </a:fld>
            <a:endParaRPr lang="en-US"/>
          </a:p>
        </p:txBody>
      </p:sp>
    </p:spTree>
    <p:extLst>
      <p:ext uri="{BB962C8B-B14F-4D97-AF65-F5344CB8AC3E}">
        <p14:creationId xmlns:p14="http://schemas.microsoft.com/office/powerpoint/2010/main" val="1385335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1C050A-0281-4CBD-87DC-D66496C7F22E}" type="datetimeFigureOut">
              <a:rPr lang="en-US" smtClean="0"/>
              <a:t>5/16/2025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5F121A-62C6-4D63-A322-DA209086ED2C}" type="slidenum">
              <a:rPr lang="en-US" smtClean="0"/>
              <a:t>‹#›</a:t>
            </a:fld>
            <a:endParaRPr lang="en-US"/>
          </a:p>
        </p:txBody>
      </p:sp>
    </p:spTree>
    <p:extLst>
      <p:ext uri="{BB962C8B-B14F-4D97-AF65-F5344CB8AC3E}">
        <p14:creationId xmlns:p14="http://schemas.microsoft.com/office/powerpoint/2010/main" val="1999749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1C050A-0281-4CBD-87DC-D66496C7F22E}" type="datetimeFigureOut">
              <a:rPr lang="en-US" smtClean="0"/>
              <a:t>5/16/2025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5F121A-62C6-4D63-A322-DA209086ED2C}" type="slidenum">
              <a:rPr lang="en-US" smtClean="0"/>
              <a:t>‹#›</a:t>
            </a:fld>
            <a:endParaRPr lang="en-US"/>
          </a:p>
        </p:txBody>
      </p:sp>
    </p:spTree>
    <p:extLst>
      <p:ext uri="{BB962C8B-B14F-4D97-AF65-F5344CB8AC3E}">
        <p14:creationId xmlns:p14="http://schemas.microsoft.com/office/powerpoint/2010/main" val="332090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51C050A-0281-4CBD-87DC-D66496C7F22E}" type="datetimeFigureOut">
              <a:rPr lang="en-US" smtClean="0"/>
              <a:t>5/16/2025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5F121A-62C6-4D63-A322-DA209086ED2C}" type="slidenum">
              <a:rPr lang="en-US" smtClean="0"/>
              <a:t>‹#›</a:t>
            </a:fld>
            <a:endParaRPr lang="en-US"/>
          </a:p>
        </p:txBody>
      </p:sp>
    </p:spTree>
    <p:extLst>
      <p:ext uri="{BB962C8B-B14F-4D97-AF65-F5344CB8AC3E}">
        <p14:creationId xmlns:p14="http://schemas.microsoft.com/office/powerpoint/2010/main" val="169215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51C050A-0281-4CBD-87DC-D66496C7F22E}" type="datetimeFigureOut">
              <a:rPr lang="en-US" smtClean="0"/>
              <a:t>5/16/2025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5F121A-62C6-4D63-A322-DA209086ED2C}" type="slidenum">
              <a:rPr lang="en-US" smtClean="0"/>
              <a:t>‹#›</a:t>
            </a:fld>
            <a:endParaRPr lang="en-US"/>
          </a:p>
        </p:txBody>
      </p:sp>
    </p:spTree>
    <p:extLst>
      <p:ext uri="{BB962C8B-B14F-4D97-AF65-F5344CB8AC3E}">
        <p14:creationId xmlns:p14="http://schemas.microsoft.com/office/powerpoint/2010/main" val="27798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51C050A-0281-4CBD-87DC-D66496C7F22E}" type="datetimeFigureOut">
              <a:rPr lang="en-US" smtClean="0"/>
              <a:t>5/16/2025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5F121A-62C6-4D63-A322-DA209086ED2C}" type="slidenum">
              <a:rPr lang="en-US" smtClean="0"/>
              <a:t>‹#›</a:t>
            </a:fld>
            <a:endParaRPr lang="en-US"/>
          </a:p>
        </p:txBody>
      </p:sp>
    </p:spTree>
    <p:extLst>
      <p:ext uri="{BB962C8B-B14F-4D97-AF65-F5344CB8AC3E}">
        <p14:creationId xmlns:p14="http://schemas.microsoft.com/office/powerpoint/2010/main" val="4293349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1C050A-0281-4CBD-87DC-D66496C7F22E}" type="datetimeFigureOut">
              <a:rPr lang="en-US" smtClean="0"/>
              <a:t>5/16/2025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5F121A-62C6-4D63-A322-DA209086ED2C}" type="slidenum">
              <a:rPr lang="en-US" smtClean="0"/>
              <a:t>‹#›</a:t>
            </a:fld>
            <a:endParaRPr lang="en-US"/>
          </a:p>
        </p:txBody>
      </p:sp>
    </p:spTree>
    <p:extLst>
      <p:ext uri="{BB962C8B-B14F-4D97-AF65-F5344CB8AC3E}">
        <p14:creationId xmlns:p14="http://schemas.microsoft.com/office/powerpoint/2010/main" val="238512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C51C050A-0281-4CBD-87DC-D66496C7F22E}" type="datetimeFigureOut">
              <a:rPr lang="en-US" smtClean="0"/>
              <a:t>5/16/2025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5F121A-62C6-4D63-A322-DA209086ED2C}" type="slidenum">
              <a:rPr lang="en-US" smtClean="0"/>
              <a:t>‹#›</a:t>
            </a:fld>
            <a:endParaRPr lang="en-US"/>
          </a:p>
        </p:txBody>
      </p:sp>
    </p:spTree>
    <p:extLst>
      <p:ext uri="{BB962C8B-B14F-4D97-AF65-F5344CB8AC3E}">
        <p14:creationId xmlns:p14="http://schemas.microsoft.com/office/powerpoint/2010/main" val="3731058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C51C050A-0281-4CBD-87DC-D66496C7F22E}" type="datetimeFigureOut">
              <a:rPr lang="en-US" smtClean="0"/>
              <a:t>5/16/2025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5F121A-62C6-4D63-A322-DA209086ED2C}" type="slidenum">
              <a:rPr lang="en-US" smtClean="0"/>
              <a:t>‹#›</a:t>
            </a:fld>
            <a:endParaRPr lang="en-US"/>
          </a:p>
        </p:txBody>
      </p:sp>
    </p:spTree>
    <p:extLst>
      <p:ext uri="{BB962C8B-B14F-4D97-AF65-F5344CB8AC3E}">
        <p14:creationId xmlns:p14="http://schemas.microsoft.com/office/powerpoint/2010/main" val="3735719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C51C050A-0281-4CBD-87DC-D66496C7F22E}" type="datetimeFigureOut">
              <a:rPr lang="en-US" smtClean="0"/>
              <a:t>5/16/2025</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B85F121A-62C6-4D63-A322-DA209086ED2C}" type="slidenum">
              <a:rPr lang="en-US" smtClean="0"/>
              <a:t>‹#›</a:t>
            </a:fld>
            <a:endParaRPr lang="en-US"/>
          </a:p>
        </p:txBody>
      </p:sp>
    </p:spTree>
    <p:extLst>
      <p:ext uri="{BB962C8B-B14F-4D97-AF65-F5344CB8AC3E}">
        <p14:creationId xmlns:p14="http://schemas.microsoft.com/office/powerpoint/2010/main" val="425540828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4739E625-0FBE-6C77-C16C-7E0852659194}"/>
              </a:ext>
            </a:extLst>
          </p:cNvPr>
          <p:cNvSpPr>
            <a:spLocks noChangeArrowheads="1"/>
          </p:cNvSpPr>
          <p:nvPr/>
        </p:nvSpPr>
        <p:spPr bwMode="auto">
          <a:xfrm>
            <a:off x="0" y="8961473"/>
            <a:ext cx="7315200" cy="91440"/>
          </a:xfrm>
          <a:prstGeom prst="rect">
            <a:avLst/>
          </a:prstGeom>
          <a:solidFill>
            <a:srgbClr val="CB743E">
              <a:alpha val="50196"/>
            </a:srgbClr>
          </a:solidFill>
          <a:ln>
            <a:noFill/>
          </a:ln>
          <a:effectLst/>
        </p:spPr>
        <p:txBody>
          <a:bodyPr vert="horz" wrap="square" lIns="36576" tIns="36576" rIns="36576" bIns="36576" numCol="1" anchor="t" anchorCtr="0" compatLnSpc="1">
            <a:prstTxWarp prst="textNoShape">
              <a:avLst/>
            </a:prstTxWarp>
          </a:bodyPr>
          <a:lstStyle/>
          <a:p>
            <a:endParaRPr lang="en-US"/>
          </a:p>
        </p:txBody>
      </p:sp>
      <p:sp>
        <p:nvSpPr>
          <p:cNvPr id="5" name="Rectangle 3">
            <a:extLst>
              <a:ext uri="{FF2B5EF4-FFF2-40B4-BE49-F238E27FC236}">
                <a16:creationId xmlns:a16="http://schemas.microsoft.com/office/drawing/2014/main" id="{D1615EE0-4282-DC98-2915-2D46A9D5D600}"/>
              </a:ext>
            </a:extLst>
          </p:cNvPr>
          <p:cNvSpPr>
            <a:spLocks noChangeArrowheads="1"/>
          </p:cNvSpPr>
          <p:nvPr/>
        </p:nvSpPr>
        <p:spPr bwMode="auto">
          <a:xfrm rot="5400000">
            <a:off x="3378639" y="3991989"/>
            <a:ext cx="174625" cy="6673850"/>
          </a:xfrm>
          <a:prstGeom prst="rect">
            <a:avLst/>
          </a:prstGeom>
          <a:solidFill>
            <a:srgbClr val="FFFFFF"/>
          </a:solid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sp>
        <p:nvSpPr>
          <p:cNvPr id="6" name="Rectangle 4">
            <a:extLst>
              <a:ext uri="{FF2B5EF4-FFF2-40B4-BE49-F238E27FC236}">
                <a16:creationId xmlns:a16="http://schemas.microsoft.com/office/drawing/2014/main" id="{BFC58723-1105-BA89-E269-912D9B2CD6CC}"/>
              </a:ext>
            </a:extLst>
          </p:cNvPr>
          <p:cNvSpPr>
            <a:spLocks noChangeArrowheads="1"/>
          </p:cNvSpPr>
          <p:nvPr/>
        </p:nvSpPr>
        <p:spPr bwMode="auto">
          <a:xfrm>
            <a:off x="0" y="86096"/>
            <a:ext cx="7315200" cy="92075"/>
          </a:xfrm>
          <a:prstGeom prst="rect">
            <a:avLst/>
          </a:prstGeom>
          <a:solidFill>
            <a:srgbClr val="515151">
              <a:alpha val="50196"/>
            </a:srgbClr>
          </a:solidFill>
          <a:ln>
            <a:noFill/>
          </a:ln>
          <a:effectLst/>
        </p:spPr>
        <p:txBody>
          <a:bodyPr vert="horz" wrap="square" lIns="36576" tIns="36576" rIns="36576" bIns="36576" numCol="1" anchor="t" anchorCtr="0" compatLnSpc="1">
            <a:prstTxWarp prst="textNoShape">
              <a:avLst/>
            </a:prstTxWarp>
          </a:bodyPr>
          <a:lstStyle/>
          <a:p>
            <a:endParaRPr lang="en-US"/>
          </a:p>
        </p:txBody>
      </p:sp>
      <p:grpSp>
        <p:nvGrpSpPr>
          <p:cNvPr id="7" name="Group 5">
            <a:extLst>
              <a:ext uri="{FF2B5EF4-FFF2-40B4-BE49-F238E27FC236}">
                <a16:creationId xmlns:a16="http://schemas.microsoft.com/office/drawing/2014/main" id="{9847E04A-B6C9-127B-C96A-873938AF59B3}"/>
              </a:ext>
            </a:extLst>
          </p:cNvPr>
          <p:cNvGrpSpPr>
            <a:grpSpLocks/>
          </p:cNvGrpSpPr>
          <p:nvPr/>
        </p:nvGrpSpPr>
        <p:grpSpPr bwMode="auto">
          <a:xfrm>
            <a:off x="1751452" y="-272037"/>
            <a:ext cx="150812" cy="161925"/>
            <a:chOff x="108470700" y="106527600"/>
            <a:chExt cx="151430" cy="162113"/>
          </a:xfrm>
        </p:grpSpPr>
        <p:sp>
          <p:nvSpPr>
            <p:cNvPr id="8" name="Oval 6">
              <a:extLst>
                <a:ext uri="{FF2B5EF4-FFF2-40B4-BE49-F238E27FC236}">
                  <a16:creationId xmlns:a16="http://schemas.microsoft.com/office/drawing/2014/main" id="{483036CA-90CE-FE98-0B7D-ABB969ABD73D}"/>
                </a:ext>
              </a:extLst>
            </p:cNvPr>
            <p:cNvSpPr>
              <a:spLocks noChangeArrowheads="1"/>
            </p:cNvSpPr>
            <p:nvPr/>
          </p:nvSpPr>
          <p:spPr bwMode="auto">
            <a:xfrm>
              <a:off x="108589965" y="106591840"/>
              <a:ext cx="32165" cy="32287"/>
            </a:xfrm>
            <a:prstGeom prst="ellipse">
              <a:avLst/>
            </a:prstGeom>
            <a:solidFill>
              <a:srgbClr val="FFCC33"/>
            </a:solidFill>
            <a:ln>
              <a:noFill/>
            </a:ln>
            <a:effectLst/>
            <a:extLst>
              <a:ext uri="{91240B29-F687-4F45-9708-019B960494DF}">
                <a14:hiddenLine xmlns:a14="http://schemas.microsoft.com/office/drawing/2010/main" w="9525" algn="in">
                  <a:solidFill>
                    <a:srgbClr val="000000"/>
                  </a:solidFill>
                  <a:round/>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sp>
          <p:nvSpPr>
            <p:cNvPr id="9" name="Oval 7">
              <a:extLst>
                <a:ext uri="{FF2B5EF4-FFF2-40B4-BE49-F238E27FC236}">
                  <a16:creationId xmlns:a16="http://schemas.microsoft.com/office/drawing/2014/main" id="{86779187-CFF9-3B39-6DFE-83FC7FBBEC56}"/>
                </a:ext>
              </a:extLst>
            </p:cNvPr>
            <p:cNvSpPr>
              <a:spLocks noChangeArrowheads="1"/>
            </p:cNvSpPr>
            <p:nvPr/>
          </p:nvSpPr>
          <p:spPr bwMode="auto">
            <a:xfrm>
              <a:off x="108550657" y="106570484"/>
              <a:ext cx="32165" cy="32287"/>
            </a:xfrm>
            <a:prstGeom prst="ellipse">
              <a:avLst/>
            </a:prstGeom>
            <a:solidFill>
              <a:srgbClr val="FFCC33"/>
            </a:solidFill>
            <a:ln>
              <a:noFill/>
            </a:ln>
            <a:effectLst/>
            <a:extLst>
              <a:ext uri="{91240B29-F687-4F45-9708-019B960494DF}">
                <a14:hiddenLine xmlns:a14="http://schemas.microsoft.com/office/drawing/2010/main" w="9525" algn="in">
                  <a:solidFill>
                    <a:srgbClr val="000000"/>
                  </a:solidFill>
                  <a:round/>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sp>
          <p:nvSpPr>
            <p:cNvPr id="10" name="Oval 8">
              <a:extLst>
                <a:ext uri="{FF2B5EF4-FFF2-40B4-BE49-F238E27FC236}">
                  <a16:creationId xmlns:a16="http://schemas.microsoft.com/office/drawing/2014/main" id="{F7C851FE-51D6-97B1-0B0D-584EA6273698}"/>
                </a:ext>
              </a:extLst>
            </p:cNvPr>
            <p:cNvSpPr>
              <a:spLocks noChangeArrowheads="1"/>
            </p:cNvSpPr>
            <p:nvPr/>
          </p:nvSpPr>
          <p:spPr bwMode="auto">
            <a:xfrm>
              <a:off x="108550657" y="106612972"/>
              <a:ext cx="32165" cy="32287"/>
            </a:xfrm>
            <a:prstGeom prst="ellipse">
              <a:avLst/>
            </a:prstGeom>
            <a:solidFill>
              <a:srgbClr val="FFCC33"/>
            </a:solidFill>
            <a:ln>
              <a:noFill/>
            </a:ln>
            <a:effectLst/>
            <a:extLst>
              <a:ext uri="{91240B29-F687-4F45-9708-019B960494DF}">
                <a14:hiddenLine xmlns:a14="http://schemas.microsoft.com/office/drawing/2010/main" w="9525" algn="in">
                  <a:solidFill>
                    <a:srgbClr val="000000"/>
                  </a:solidFill>
                  <a:round/>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sp>
          <p:nvSpPr>
            <p:cNvPr id="11" name="Oval 9">
              <a:extLst>
                <a:ext uri="{FF2B5EF4-FFF2-40B4-BE49-F238E27FC236}">
                  <a16:creationId xmlns:a16="http://schemas.microsoft.com/office/drawing/2014/main" id="{7E6C226E-CE3F-3BC7-E54E-9AB811B9764E}"/>
                </a:ext>
              </a:extLst>
            </p:cNvPr>
            <p:cNvSpPr>
              <a:spLocks noChangeArrowheads="1"/>
            </p:cNvSpPr>
            <p:nvPr/>
          </p:nvSpPr>
          <p:spPr bwMode="auto">
            <a:xfrm>
              <a:off x="108511348" y="106548732"/>
              <a:ext cx="32166" cy="32287"/>
            </a:xfrm>
            <a:prstGeom prst="ellipse">
              <a:avLst/>
            </a:prstGeom>
            <a:solidFill>
              <a:srgbClr val="FFCC33"/>
            </a:solidFill>
            <a:ln>
              <a:noFill/>
            </a:ln>
            <a:effectLst/>
            <a:extLst>
              <a:ext uri="{91240B29-F687-4F45-9708-019B960494DF}">
                <a14:hiddenLine xmlns:a14="http://schemas.microsoft.com/office/drawing/2010/main" w="9525" algn="in">
                  <a:solidFill>
                    <a:srgbClr val="000000"/>
                  </a:solidFill>
                  <a:round/>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sp>
          <p:nvSpPr>
            <p:cNvPr id="12" name="Oval 10">
              <a:extLst>
                <a:ext uri="{FF2B5EF4-FFF2-40B4-BE49-F238E27FC236}">
                  <a16:creationId xmlns:a16="http://schemas.microsoft.com/office/drawing/2014/main" id="{568EC2E1-6931-DFC0-9D1A-9F452C4F6870}"/>
                </a:ext>
              </a:extLst>
            </p:cNvPr>
            <p:cNvSpPr>
              <a:spLocks noChangeArrowheads="1"/>
            </p:cNvSpPr>
            <p:nvPr/>
          </p:nvSpPr>
          <p:spPr bwMode="auto">
            <a:xfrm>
              <a:off x="108510008" y="106634329"/>
              <a:ext cx="32165" cy="32287"/>
            </a:xfrm>
            <a:prstGeom prst="ellipse">
              <a:avLst/>
            </a:prstGeom>
            <a:solidFill>
              <a:srgbClr val="FFCC33"/>
            </a:solidFill>
            <a:ln>
              <a:noFill/>
            </a:ln>
            <a:effectLst/>
            <a:extLst>
              <a:ext uri="{91240B29-F687-4F45-9708-019B960494DF}">
                <a14:hiddenLine xmlns:a14="http://schemas.microsoft.com/office/drawing/2010/main" w="9525" algn="in">
                  <a:solidFill>
                    <a:srgbClr val="000000"/>
                  </a:solidFill>
                  <a:round/>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sp>
          <p:nvSpPr>
            <p:cNvPr id="13" name="Oval 11">
              <a:extLst>
                <a:ext uri="{FF2B5EF4-FFF2-40B4-BE49-F238E27FC236}">
                  <a16:creationId xmlns:a16="http://schemas.microsoft.com/office/drawing/2014/main" id="{125CA49F-8AC4-FCDD-A991-17CA92B87D2B}"/>
                </a:ext>
              </a:extLst>
            </p:cNvPr>
            <p:cNvSpPr>
              <a:spLocks noChangeArrowheads="1"/>
            </p:cNvSpPr>
            <p:nvPr/>
          </p:nvSpPr>
          <p:spPr bwMode="auto">
            <a:xfrm>
              <a:off x="108472040" y="106527600"/>
              <a:ext cx="32165" cy="32287"/>
            </a:xfrm>
            <a:prstGeom prst="ellipse">
              <a:avLst/>
            </a:prstGeom>
            <a:solidFill>
              <a:srgbClr val="FFCC33"/>
            </a:solidFill>
            <a:ln>
              <a:noFill/>
            </a:ln>
            <a:effectLst/>
            <a:extLst>
              <a:ext uri="{91240B29-F687-4F45-9708-019B960494DF}">
                <a14:hiddenLine xmlns:a14="http://schemas.microsoft.com/office/drawing/2010/main" w="9525" algn="in">
                  <a:solidFill>
                    <a:srgbClr val="000000"/>
                  </a:solidFill>
                  <a:round/>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sp>
          <p:nvSpPr>
            <p:cNvPr id="14" name="Oval 12">
              <a:extLst>
                <a:ext uri="{FF2B5EF4-FFF2-40B4-BE49-F238E27FC236}">
                  <a16:creationId xmlns:a16="http://schemas.microsoft.com/office/drawing/2014/main" id="{1FD64A65-A6AF-AA00-F180-2B73ABE304A0}"/>
                </a:ext>
              </a:extLst>
            </p:cNvPr>
            <p:cNvSpPr>
              <a:spLocks noChangeArrowheads="1"/>
            </p:cNvSpPr>
            <p:nvPr/>
          </p:nvSpPr>
          <p:spPr bwMode="auto">
            <a:xfrm>
              <a:off x="108470700" y="106657426"/>
              <a:ext cx="32165" cy="32287"/>
            </a:xfrm>
            <a:prstGeom prst="ellipse">
              <a:avLst/>
            </a:prstGeom>
            <a:solidFill>
              <a:srgbClr val="FFCC33"/>
            </a:solidFill>
            <a:ln>
              <a:noFill/>
            </a:ln>
            <a:effectLst/>
            <a:extLst>
              <a:ext uri="{91240B29-F687-4F45-9708-019B960494DF}">
                <a14:hiddenLine xmlns:a14="http://schemas.microsoft.com/office/drawing/2010/main" w="9525" algn="in">
                  <a:solidFill>
                    <a:srgbClr val="000000"/>
                  </a:solidFill>
                  <a:round/>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grpSp>
      <p:grpSp>
        <p:nvGrpSpPr>
          <p:cNvPr id="15" name="Group 13">
            <a:extLst>
              <a:ext uri="{FF2B5EF4-FFF2-40B4-BE49-F238E27FC236}">
                <a16:creationId xmlns:a16="http://schemas.microsoft.com/office/drawing/2014/main" id="{55DF4C68-EB3B-E965-10EE-59845DCCF5B4}"/>
              </a:ext>
            </a:extLst>
          </p:cNvPr>
          <p:cNvGrpSpPr>
            <a:grpSpLocks/>
          </p:cNvGrpSpPr>
          <p:nvPr/>
        </p:nvGrpSpPr>
        <p:grpSpPr bwMode="auto">
          <a:xfrm>
            <a:off x="1957827" y="-272037"/>
            <a:ext cx="152400" cy="161925"/>
            <a:chOff x="108677710" y="106527600"/>
            <a:chExt cx="151430" cy="162113"/>
          </a:xfrm>
        </p:grpSpPr>
        <p:sp>
          <p:nvSpPr>
            <p:cNvPr id="16" name="Oval 14">
              <a:extLst>
                <a:ext uri="{FF2B5EF4-FFF2-40B4-BE49-F238E27FC236}">
                  <a16:creationId xmlns:a16="http://schemas.microsoft.com/office/drawing/2014/main" id="{C682AA3B-1D3E-C381-E671-2B8560AF8992}"/>
                </a:ext>
              </a:extLst>
            </p:cNvPr>
            <p:cNvSpPr>
              <a:spLocks noChangeArrowheads="1"/>
            </p:cNvSpPr>
            <p:nvPr/>
          </p:nvSpPr>
          <p:spPr bwMode="auto">
            <a:xfrm>
              <a:off x="108796975" y="106591840"/>
              <a:ext cx="32165" cy="32287"/>
            </a:xfrm>
            <a:prstGeom prst="ellipse">
              <a:avLst/>
            </a:prstGeom>
            <a:solidFill>
              <a:srgbClr val="FFCC33"/>
            </a:solidFill>
            <a:ln>
              <a:noFill/>
            </a:ln>
            <a:effectLst/>
            <a:extLst>
              <a:ext uri="{91240B29-F687-4F45-9708-019B960494DF}">
                <a14:hiddenLine xmlns:a14="http://schemas.microsoft.com/office/drawing/2010/main" w="9525" algn="in">
                  <a:solidFill>
                    <a:srgbClr val="000000"/>
                  </a:solidFill>
                  <a:round/>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sp>
          <p:nvSpPr>
            <p:cNvPr id="17" name="Oval 15">
              <a:extLst>
                <a:ext uri="{FF2B5EF4-FFF2-40B4-BE49-F238E27FC236}">
                  <a16:creationId xmlns:a16="http://schemas.microsoft.com/office/drawing/2014/main" id="{76872C97-3F07-2173-65C2-EF6605316601}"/>
                </a:ext>
              </a:extLst>
            </p:cNvPr>
            <p:cNvSpPr>
              <a:spLocks noChangeArrowheads="1"/>
            </p:cNvSpPr>
            <p:nvPr/>
          </p:nvSpPr>
          <p:spPr bwMode="auto">
            <a:xfrm>
              <a:off x="108757667" y="106570484"/>
              <a:ext cx="32165" cy="32287"/>
            </a:xfrm>
            <a:prstGeom prst="ellipse">
              <a:avLst/>
            </a:prstGeom>
            <a:solidFill>
              <a:srgbClr val="FFCC33"/>
            </a:solidFill>
            <a:ln>
              <a:noFill/>
            </a:ln>
            <a:effectLst/>
            <a:extLst>
              <a:ext uri="{91240B29-F687-4F45-9708-019B960494DF}">
                <a14:hiddenLine xmlns:a14="http://schemas.microsoft.com/office/drawing/2010/main" w="9525" algn="in">
                  <a:solidFill>
                    <a:srgbClr val="000000"/>
                  </a:solidFill>
                  <a:round/>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sp>
          <p:nvSpPr>
            <p:cNvPr id="18" name="Oval 16">
              <a:extLst>
                <a:ext uri="{FF2B5EF4-FFF2-40B4-BE49-F238E27FC236}">
                  <a16:creationId xmlns:a16="http://schemas.microsoft.com/office/drawing/2014/main" id="{25D053B1-5877-06FB-A3FA-7C619B6F32D3}"/>
                </a:ext>
              </a:extLst>
            </p:cNvPr>
            <p:cNvSpPr>
              <a:spLocks noChangeArrowheads="1"/>
            </p:cNvSpPr>
            <p:nvPr/>
          </p:nvSpPr>
          <p:spPr bwMode="auto">
            <a:xfrm>
              <a:off x="108757667" y="106612972"/>
              <a:ext cx="32165" cy="32287"/>
            </a:xfrm>
            <a:prstGeom prst="ellipse">
              <a:avLst/>
            </a:prstGeom>
            <a:solidFill>
              <a:srgbClr val="FFCC33"/>
            </a:solidFill>
            <a:ln>
              <a:noFill/>
            </a:ln>
            <a:effectLst/>
            <a:extLst>
              <a:ext uri="{91240B29-F687-4F45-9708-019B960494DF}">
                <a14:hiddenLine xmlns:a14="http://schemas.microsoft.com/office/drawing/2010/main" w="9525" algn="in">
                  <a:solidFill>
                    <a:srgbClr val="000000"/>
                  </a:solidFill>
                  <a:round/>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sp>
          <p:nvSpPr>
            <p:cNvPr id="19" name="Oval 17">
              <a:extLst>
                <a:ext uri="{FF2B5EF4-FFF2-40B4-BE49-F238E27FC236}">
                  <a16:creationId xmlns:a16="http://schemas.microsoft.com/office/drawing/2014/main" id="{59FDD000-6E22-A829-06A8-9685C7AE13B5}"/>
                </a:ext>
              </a:extLst>
            </p:cNvPr>
            <p:cNvSpPr>
              <a:spLocks noChangeArrowheads="1"/>
            </p:cNvSpPr>
            <p:nvPr/>
          </p:nvSpPr>
          <p:spPr bwMode="auto">
            <a:xfrm>
              <a:off x="108718358" y="106548732"/>
              <a:ext cx="32166" cy="32287"/>
            </a:xfrm>
            <a:prstGeom prst="ellipse">
              <a:avLst/>
            </a:prstGeom>
            <a:solidFill>
              <a:srgbClr val="FFCC33"/>
            </a:solidFill>
            <a:ln>
              <a:noFill/>
            </a:ln>
            <a:effectLst/>
            <a:extLst>
              <a:ext uri="{91240B29-F687-4F45-9708-019B960494DF}">
                <a14:hiddenLine xmlns:a14="http://schemas.microsoft.com/office/drawing/2010/main" w="9525" algn="in">
                  <a:solidFill>
                    <a:srgbClr val="000000"/>
                  </a:solidFill>
                  <a:round/>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sp>
          <p:nvSpPr>
            <p:cNvPr id="20" name="Oval 18">
              <a:extLst>
                <a:ext uri="{FF2B5EF4-FFF2-40B4-BE49-F238E27FC236}">
                  <a16:creationId xmlns:a16="http://schemas.microsoft.com/office/drawing/2014/main" id="{97A2B0F1-5AD4-000C-8941-2380A3109E9F}"/>
                </a:ext>
              </a:extLst>
            </p:cNvPr>
            <p:cNvSpPr>
              <a:spLocks noChangeArrowheads="1"/>
            </p:cNvSpPr>
            <p:nvPr/>
          </p:nvSpPr>
          <p:spPr bwMode="auto">
            <a:xfrm>
              <a:off x="108717018" y="106634329"/>
              <a:ext cx="32165" cy="32287"/>
            </a:xfrm>
            <a:prstGeom prst="ellipse">
              <a:avLst/>
            </a:prstGeom>
            <a:solidFill>
              <a:srgbClr val="FFCC33"/>
            </a:solidFill>
            <a:ln>
              <a:noFill/>
            </a:ln>
            <a:effectLst/>
            <a:extLst>
              <a:ext uri="{91240B29-F687-4F45-9708-019B960494DF}">
                <a14:hiddenLine xmlns:a14="http://schemas.microsoft.com/office/drawing/2010/main" w="9525" algn="in">
                  <a:solidFill>
                    <a:srgbClr val="000000"/>
                  </a:solidFill>
                  <a:round/>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sp>
          <p:nvSpPr>
            <p:cNvPr id="21" name="Oval 19">
              <a:extLst>
                <a:ext uri="{FF2B5EF4-FFF2-40B4-BE49-F238E27FC236}">
                  <a16:creationId xmlns:a16="http://schemas.microsoft.com/office/drawing/2014/main" id="{57891224-47C5-4F80-4629-DCAA8ED071A6}"/>
                </a:ext>
              </a:extLst>
            </p:cNvPr>
            <p:cNvSpPr>
              <a:spLocks noChangeArrowheads="1"/>
            </p:cNvSpPr>
            <p:nvPr/>
          </p:nvSpPr>
          <p:spPr bwMode="auto">
            <a:xfrm>
              <a:off x="108679050" y="106527600"/>
              <a:ext cx="32165" cy="32287"/>
            </a:xfrm>
            <a:prstGeom prst="ellipse">
              <a:avLst/>
            </a:prstGeom>
            <a:solidFill>
              <a:srgbClr val="FFCC33"/>
            </a:solidFill>
            <a:ln>
              <a:noFill/>
            </a:ln>
            <a:effectLst/>
            <a:extLst>
              <a:ext uri="{91240B29-F687-4F45-9708-019B960494DF}">
                <a14:hiddenLine xmlns:a14="http://schemas.microsoft.com/office/drawing/2010/main" w="9525" algn="in">
                  <a:solidFill>
                    <a:srgbClr val="000000"/>
                  </a:solidFill>
                  <a:round/>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sp>
          <p:nvSpPr>
            <p:cNvPr id="22" name="Oval 20">
              <a:extLst>
                <a:ext uri="{FF2B5EF4-FFF2-40B4-BE49-F238E27FC236}">
                  <a16:creationId xmlns:a16="http://schemas.microsoft.com/office/drawing/2014/main" id="{90C323C5-7542-5FAC-5BCC-C38C0A6D23BC}"/>
                </a:ext>
              </a:extLst>
            </p:cNvPr>
            <p:cNvSpPr>
              <a:spLocks noChangeArrowheads="1"/>
            </p:cNvSpPr>
            <p:nvPr/>
          </p:nvSpPr>
          <p:spPr bwMode="auto">
            <a:xfrm>
              <a:off x="108677710" y="106657426"/>
              <a:ext cx="32165" cy="32287"/>
            </a:xfrm>
            <a:prstGeom prst="ellipse">
              <a:avLst/>
            </a:prstGeom>
            <a:solidFill>
              <a:srgbClr val="FFCC33"/>
            </a:solidFill>
            <a:ln>
              <a:noFill/>
            </a:ln>
            <a:effectLst/>
            <a:extLst>
              <a:ext uri="{91240B29-F687-4F45-9708-019B960494DF}">
                <a14:hiddenLine xmlns:a14="http://schemas.microsoft.com/office/drawing/2010/main" w="9525" algn="in">
                  <a:solidFill>
                    <a:srgbClr val="000000"/>
                  </a:solidFill>
                  <a:round/>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grpSp>
      <p:sp>
        <p:nvSpPr>
          <p:cNvPr id="23" name="Text Box 21">
            <a:extLst>
              <a:ext uri="{FF2B5EF4-FFF2-40B4-BE49-F238E27FC236}">
                <a16:creationId xmlns:a16="http://schemas.microsoft.com/office/drawing/2014/main" id="{61ECD3E4-A45A-16E9-3033-9FD84E9A617F}"/>
              </a:ext>
            </a:extLst>
          </p:cNvPr>
          <p:cNvSpPr txBox="1">
            <a:spLocks noChangeArrowheads="1"/>
          </p:cNvSpPr>
          <p:nvPr/>
        </p:nvSpPr>
        <p:spPr bwMode="auto">
          <a:xfrm>
            <a:off x="129027" y="6068438"/>
            <a:ext cx="2136775" cy="1163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 name="Text Box 22">
            <a:extLst>
              <a:ext uri="{FF2B5EF4-FFF2-40B4-BE49-F238E27FC236}">
                <a16:creationId xmlns:a16="http://schemas.microsoft.com/office/drawing/2014/main" id="{61BA7C5F-5810-AB1D-1B73-49F724EA9DA4}"/>
              </a:ext>
            </a:extLst>
          </p:cNvPr>
          <p:cNvSpPr txBox="1">
            <a:spLocks noChangeArrowheads="1"/>
          </p:cNvSpPr>
          <p:nvPr/>
        </p:nvSpPr>
        <p:spPr bwMode="auto">
          <a:xfrm>
            <a:off x="2395673" y="7729347"/>
            <a:ext cx="2514600" cy="11428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algn="ctr" defTabSz="914400" eaLnBrk="0" fontAlgn="base" hangingPunct="0">
              <a:spcBef>
                <a:spcPct val="0"/>
              </a:spcBef>
              <a:spcAft>
                <a:spcPct val="0"/>
              </a:spcAft>
            </a:pPr>
            <a:r>
              <a:rPr kumimoji="0" lang="en-US" altLang="en-US" sz="1400" b="0" i="0" u="none" strike="noStrike" cap="none" normalizeH="0" baseline="0" dirty="0">
                <a:ln>
                  <a:noFill/>
                </a:ln>
                <a:solidFill>
                  <a:srgbClr val="000000"/>
                </a:solidFill>
                <a:effectLst/>
                <a:latin typeface="Gadugi" panose="020B0502040204020203" pitchFamily="34" charset="0"/>
                <a:ea typeface="Gadugi" panose="020B0502040204020203" pitchFamily="34" charset="0"/>
              </a:rPr>
              <a:t>For more info, please contact:</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rgbClr val="000000"/>
              </a:solidFill>
              <a:effectLst/>
              <a:latin typeface="Gadugi" panose="020B0502040204020203" pitchFamily="34" charset="0"/>
              <a:ea typeface="Gadugi" panose="020B0502040204020203"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Gadugi" panose="020B0502040204020203" pitchFamily="34" charset="0"/>
                <a:ea typeface="Gadugi" panose="020B0502040204020203" pitchFamily="34" charset="0"/>
              </a:rPr>
              <a:t>Leah Rust</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Gadugi" panose="020B0502040204020203" pitchFamily="34" charset="0"/>
                <a:ea typeface="Gadugi" panose="020B0502040204020203" pitchFamily="34" charset="0"/>
              </a:rPr>
              <a:t>843-709-9211</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Gadugi" panose="020B0502040204020203" pitchFamily="34" charset="0"/>
                <a:ea typeface="Gadugi" panose="020B0502040204020203" pitchFamily="34" charset="0"/>
              </a:rPr>
              <a:t>leahmrust@gmail.com</a:t>
            </a:r>
          </a:p>
        </p:txBody>
      </p:sp>
      <p:sp>
        <p:nvSpPr>
          <p:cNvPr id="25" name="Text Box 23">
            <a:extLst>
              <a:ext uri="{FF2B5EF4-FFF2-40B4-BE49-F238E27FC236}">
                <a16:creationId xmlns:a16="http://schemas.microsoft.com/office/drawing/2014/main" id="{FBE6B385-A63D-07F8-963D-54E928C5F254}"/>
              </a:ext>
            </a:extLst>
          </p:cNvPr>
          <p:cNvSpPr txBox="1">
            <a:spLocks noChangeArrowheads="1"/>
          </p:cNvSpPr>
          <p:nvPr/>
        </p:nvSpPr>
        <p:spPr bwMode="auto">
          <a:xfrm>
            <a:off x="-2383342" y="4998627"/>
            <a:ext cx="2514600" cy="4905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515151"/>
                </a:solidFill>
                <a:effectLst/>
                <a:latin typeface="Gadugi" panose="020B0502040204020203" pitchFamily="34" charset="0"/>
                <a:ea typeface="Gadugi" panose="020B0502040204020203" pitchFamily="34" charset="0"/>
              </a:rPr>
              <a:t>Leah Rust</a:t>
            </a:r>
            <a:endParaRPr kumimoji="0" lang="en-US" altLang="en-US" sz="1800" b="0" i="0" u="none" strike="noStrike" cap="none" normalizeH="0" baseline="0" dirty="0">
              <a:ln>
                <a:noFill/>
              </a:ln>
              <a:solidFill>
                <a:srgbClr val="515151"/>
              </a:solidFill>
              <a:effectLst/>
              <a:latin typeface="Gadugi" panose="020B0502040204020203" pitchFamily="34" charset="0"/>
              <a:ea typeface="Gadugi" panose="020B0502040204020203" pitchFamily="34" charset="0"/>
            </a:endParaRPr>
          </a:p>
        </p:txBody>
      </p:sp>
      <p:pic>
        <p:nvPicPr>
          <p:cNvPr id="1048" name="Picture 24">
            <a:extLst>
              <a:ext uri="{FF2B5EF4-FFF2-40B4-BE49-F238E27FC236}">
                <a16:creationId xmlns:a16="http://schemas.microsoft.com/office/drawing/2014/main" id="{9BBEF546-9E90-D1D0-A28B-36F50A46B6A9}"/>
              </a:ext>
            </a:extLst>
          </p:cNvPr>
          <p:cNvPicPr preferRelativeResize="0">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21810" y="7729347"/>
            <a:ext cx="154352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6" name="Text Box 25">
            <a:extLst>
              <a:ext uri="{FF2B5EF4-FFF2-40B4-BE49-F238E27FC236}">
                <a16:creationId xmlns:a16="http://schemas.microsoft.com/office/drawing/2014/main" id="{497D73E1-3735-9D65-B6AC-9945E20AB164}"/>
              </a:ext>
            </a:extLst>
          </p:cNvPr>
          <p:cNvSpPr txBox="1">
            <a:spLocks noChangeArrowheads="1"/>
          </p:cNvSpPr>
          <p:nvPr/>
        </p:nvSpPr>
        <p:spPr bwMode="auto">
          <a:xfrm>
            <a:off x="121811" y="5894939"/>
            <a:ext cx="7071578" cy="153467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i="0" u="none" strike="noStrike" cap="none" normalizeH="0" baseline="0" dirty="0">
                <a:ln>
                  <a:noFill/>
                </a:ln>
                <a:solidFill>
                  <a:srgbClr val="515151"/>
                </a:solidFill>
                <a:effectLst/>
                <a:latin typeface="Gadugi" panose="020B0502040204020203" pitchFamily="34" charset="0"/>
                <a:ea typeface="Gadugi" panose="020B0502040204020203" pitchFamily="34" charset="0"/>
              </a:rPr>
              <a:t>Come check out this lovely, well maintained single family home with a detached garage conveniently located near shopping, restaurants and schools. As you step inside you'll notice an open concept with hardwood floors and a spacious living room with an attached screened in porch off the back. The kitchen boasts quality cabinetry, granite counter tops and stainless steel appliances. Upstairs you'll find the master suite with it's own bathroom, 2 additional bedrooms, another full bath as well as the laundry closet. Don't miss your chance to buy one of that last remaining single family homes under $625,000 in Mount Pleasant with more than 1500 </a:t>
            </a:r>
            <a:r>
              <a:rPr kumimoji="0" lang="en-US" altLang="en-US" sz="1200" i="0" u="none" strike="noStrike" cap="none" normalizeH="0" baseline="0" dirty="0" err="1">
                <a:ln>
                  <a:noFill/>
                </a:ln>
                <a:solidFill>
                  <a:srgbClr val="515151"/>
                </a:solidFill>
                <a:effectLst/>
                <a:latin typeface="Gadugi" panose="020B0502040204020203" pitchFamily="34" charset="0"/>
                <a:ea typeface="Gadugi" panose="020B0502040204020203" pitchFamily="34" charset="0"/>
              </a:rPr>
              <a:t>sqft</a:t>
            </a:r>
            <a:r>
              <a:rPr kumimoji="0" lang="en-US" altLang="en-US" sz="1200" i="0" u="none" strike="noStrike" cap="none" normalizeH="0" baseline="0" dirty="0">
                <a:ln>
                  <a:noFill/>
                </a:ln>
                <a:solidFill>
                  <a:srgbClr val="515151"/>
                </a:solidFill>
                <a:effectLst/>
                <a:latin typeface="Gadugi" panose="020B0502040204020203" pitchFamily="34" charset="0"/>
                <a:ea typeface="Gadugi" panose="020B0502040204020203" pitchFamily="34" charset="0"/>
              </a:rPr>
              <a:t>.</a:t>
            </a:r>
          </a:p>
        </p:txBody>
      </p:sp>
      <p:pic>
        <p:nvPicPr>
          <p:cNvPr id="1050" name="Picture 26">
            <a:extLst>
              <a:ext uri="{FF2B5EF4-FFF2-40B4-BE49-F238E27FC236}">
                <a16:creationId xmlns:a16="http://schemas.microsoft.com/office/drawing/2014/main" id="{3846BE73-C17C-DD8C-2240-0F5D5EEBD66E}"/>
              </a:ext>
            </a:extLst>
          </p:cNvPr>
          <p:cNvPicPr>
            <a:picLocks noChangeAspect="1" noChangeArrowheads="1"/>
          </p:cNvPicPr>
          <p:nvPr/>
        </p:nvPicPr>
        <p:blipFill>
          <a:blip r:embed="rId3">
            <a:extLst>
              <a:ext uri="{28A0092B-C50C-407E-A947-70E740481C1C}">
                <a14:useLocalDpi xmlns:a14="http://schemas.microsoft.com/office/drawing/2010/main" val="0"/>
              </a:ext>
            </a:extLst>
          </a:blip>
          <a:stretch/>
        </p:blipFill>
        <p:spPr bwMode="auto">
          <a:xfrm>
            <a:off x="865577" y="1872505"/>
            <a:ext cx="5584045" cy="37226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57" name="Picture 33">
            <a:extLst>
              <a:ext uri="{FF2B5EF4-FFF2-40B4-BE49-F238E27FC236}">
                <a16:creationId xmlns:a16="http://schemas.microsoft.com/office/drawing/2014/main" id="{CBA014CB-7801-C256-3376-E81FF0651D6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74081" y="7729347"/>
            <a:ext cx="1197031"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7" name="Text Box 45">
            <a:extLst>
              <a:ext uri="{FF2B5EF4-FFF2-40B4-BE49-F238E27FC236}">
                <a16:creationId xmlns:a16="http://schemas.microsoft.com/office/drawing/2014/main" id="{D44B18C4-BBE5-DCAC-69F5-1672F1543D9F}"/>
              </a:ext>
            </a:extLst>
          </p:cNvPr>
          <p:cNvSpPr txBox="1">
            <a:spLocks noChangeArrowheads="1"/>
          </p:cNvSpPr>
          <p:nvPr/>
        </p:nvSpPr>
        <p:spPr bwMode="auto">
          <a:xfrm>
            <a:off x="3324651" y="234867"/>
            <a:ext cx="3941890" cy="13379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000000"/>
                </a:solidFill>
                <a:effectLst/>
                <a:latin typeface="Gadugi" panose="020B0502040204020203" pitchFamily="34" charset="0"/>
                <a:ea typeface="Gadugi" panose="020B0502040204020203" pitchFamily="34" charset="0"/>
              </a:rPr>
              <a:t>1199 Landau Lane</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Gadugi" panose="020B0502040204020203" pitchFamily="34" charset="0"/>
                <a:ea typeface="Gadugi" panose="020B0502040204020203" pitchFamily="34" charset="0"/>
              </a:rPr>
              <a:t>Carriage Hill Landing</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Gadugi" panose="020B0502040204020203" pitchFamily="34" charset="0"/>
                <a:ea typeface="Gadugi" panose="020B0502040204020203" pitchFamily="34" charset="0"/>
              </a:rPr>
              <a:t>Mount Pleasant, SC 29466</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Gadugi" panose="020B0502040204020203" pitchFamily="34" charset="0"/>
                <a:ea typeface="Gadugi" panose="020B0502040204020203" pitchFamily="34" charset="0"/>
              </a:rPr>
              <a:t>MLS# 25013595</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Gadugi" panose="020B0502040204020203" pitchFamily="34" charset="0"/>
                <a:ea typeface="Gadugi" panose="020B0502040204020203" pitchFamily="34" charset="0"/>
              </a:rPr>
              <a:t>$622,500</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en-US" altLang="en-US" sz="1050" b="0" u="none" strike="noStrike" cap="none" normalizeH="0" baseline="0" dirty="0">
              <a:ln>
                <a:noFill/>
              </a:ln>
              <a:solidFill>
                <a:srgbClr val="000000"/>
              </a:solidFill>
              <a:effectLst/>
              <a:latin typeface="Gadugi" panose="020B0502040204020203" pitchFamily="34" charset="0"/>
              <a:ea typeface="Gadugi" panose="020B0502040204020203"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000" b="0" u="none" strike="noStrike" cap="none" normalizeH="0" baseline="0" dirty="0">
                <a:ln>
                  <a:noFill/>
                </a:ln>
                <a:solidFill>
                  <a:srgbClr val="000000"/>
                </a:solidFill>
                <a:effectLst/>
                <a:latin typeface="Gadugi" panose="020B0502040204020203" pitchFamily="34" charset="0"/>
                <a:ea typeface="Gadugi" panose="020B0502040204020203" pitchFamily="34" charset="0"/>
              </a:rPr>
              <a:t>3 Bed | 2½ Bath | 1,624 SF</a:t>
            </a:r>
            <a:endParaRPr kumimoji="0" lang="en-US" altLang="en-US" sz="1400" b="0" u="none" strike="noStrike" cap="none" normalizeH="0" baseline="0" dirty="0">
              <a:ln>
                <a:noFill/>
              </a:ln>
              <a:solidFill>
                <a:schemeClr val="tx1"/>
              </a:solidFill>
              <a:effectLst/>
              <a:latin typeface="Gadugi" panose="020B0502040204020203" pitchFamily="34" charset="0"/>
              <a:ea typeface="Gadugi" panose="020B0502040204020203" pitchFamily="34" charset="0"/>
            </a:endParaRPr>
          </a:p>
        </p:txBody>
      </p:sp>
      <p:sp>
        <p:nvSpPr>
          <p:cNvPr id="2" name="Text Box 25">
            <a:extLst>
              <a:ext uri="{FF2B5EF4-FFF2-40B4-BE49-F238E27FC236}">
                <a16:creationId xmlns:a16="http://schemas.microsoft.com/office/drawing/2014/main" id="{0D358889-1B5E-4AF3-65D3-53EC18BDCFDD}"/>
              </a:ext>
            </a:extLst>
          </p:cNvPr>
          <p:cNvSpPr txBox="1">
            <a:spLocks noChangeArrowheads="1"/>
          </p:cNvSpPr>
          <p:nvPr/>
        </p:nvSpPr>
        <p:spPr bwMode="auto">
          <a:xfrm>
            <a:off x="48659" y="237108"/>
            <a:ext cx="4694029" cy="11296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chemeClr val="accent2"/>
                </a:solidFill>
                <a:effectLst/>
                <a:latin typeface="Gadugi" panose="020B0502040204020203" pitchFamily="34" charset="0"/>
                <a:ea typeface="Gadugi" panose="020B0502040204020203" pitchFamily="34" charset="0"/>
              </a:rPr>
              <a:t>JUST LISTED</a:t>
            </a:r>
          </a:p>
          <a:p>
            <a:pPr marL="0" marR="0" lvl="0" indent="0" defTabSz="914400" rtl="0" eaLnBrk="0" fontAlgn="base" latinLnBrk="0" hangingPunct="0">
              <a:lnSpc>
                <a:spcPct val="100000"/>
              </a:lnSpc>
              <a:spcBef>
                <a:spcPct val="0"/>
              </a:spcBef>
              <a:spcAft>
                <a:spcPct val="0"/>
              </a:spcAft>
              <a:buClrTx/>
              <a:buSzTx/>
              <a:buFontTx/>
              <a:buNone/>
              <a:tabLst/>
            </a:pPr>
            <a:endParaRPr kumimoji="0" lang="en-US" altLang="en-US" sz="2000" b="1" i="0" u="none" strike="noStrike" cap="none" normalizeH="0" baseline="0" dirty="0">
              <a:ln>
                <a:noFill/>
              </a:ln>
              <a:solidFill>
                <a:schemeClr val="accent2"/>
              </a:solidFill>
              <a:effectLst/>
              <a:latin typeface="Gadugi" panose="020B0502040204020203" pitchFamily="34" charset="0"/>
              <a:ea typeface="Gadugi" panose="020B0502040204020203"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lang="en-US" altLang="en-US" sz="1600" b="1" dirty="0">
                <a:solidFill>
                  <a:schemeClr val="accent2"/>
                </a:solidFill>
                <a:latin typeface="Gadugi" panose="020B0502040204020203" pitchFamily="34" charset="0"/>
                <a:ea typeface="Gadugi" panose="020B0502040204020203" pitchFamily="34" charset="0"/>
              </a:rPr>
              <a:t>Come To An Open House</a:t>
            </a:r>
          </a:p>
          <a:p>
            <a:pPr marL="0" marR="0" lvl="0" indent="0" defTabSz="914400" rtl="0" eaLnBrk="0" fontAlgn="base" latinLnBrk="0" hangingPunct="0">
              <a:lnSpc>
                <a:spcPct val="100000"/>
              </a:lnSpc>
              <a:spcBef>
                <a:spcPct val="0"/>
              </a:spcBef>
              <a:spcAft>
                <a:spcPct val="0"/>
              </a:spcAft>
              <a:buClrTx/>
              <a:buSzTx/>
              <a:buFontTx/>
              <a:buNone/>
              <a:tabLst/>
            </a:pPr>
            <a:r>
              <a:rPr lang="en-US" altLang="en-US" sz="1600" b="1" dirty="0">
                <a:solidFill>
                  <a:schemeClr val="accent2"/>
                </a:solidFill>
                <a:latin typeface="Gadugi" panose="020B0502040204020203" pitchFamily="34" charset="0"/>
                <a:ea typeface="Gadugi" panose="020B0502040204020203" pitchFamily="34" charset="0"/>
              </a:rPr>
              <a:t>Sunday From 12-3</a:t>
            </a:r>
            <a:endParaRPr kumimoji="0" lang="en-US" altLang="en-US" sz="1600" b="1" i="0" u="none" strike="noStrike" cap="none" normalizeH="0" baseline="0" dirty="0">
              <a:ln>
                <a:noFill/>
              </a:ln>
              <a:solidFill>
                <a:schemeClr val="accent2"/>
              </a:solidFill>
              <a:effectLst/>
              <a:latin typeface="Gadugi" panose="020B0502040204020203" pitchFamily="34" charset="0"/>
              <a:ea typeface="Gadugi" panose="020B0502040204020203" pitchFamily="34" charset="0"/>
            </a:endParaRPr>
          </a:p>
        </p:txBody>
      </p:sp>
      <p:pic>
        <p:nvPicPr>
          <p:cNvPr id="28" name="Picture 27" descr="A logo for a company&#10;&#10;Description automatically generated">
            <a:extLst>
              <a:ext uri="{FF2B5EF4-FFF2-40B4-BE49-F238E27FC236}">
                <a16:creationId xmlns:a16="http://schemas.microsoft.com/office/drawing/2014/main" id="{BA9DCA0C-7BF4-7EEE-1546-4EC51549A4C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09349" y="7794680"/>
            <a:ext cx="1326803" cy="899127"/>
          </a:xfrm>
          <a:prstGeom prst="rect">
            <a:avLst/>
          </a:prstGeom>
        </p:spPr>
      </p:pic>
    </p:spTree>
    <p:extLst>
      <p:ext uri="{BB962C8B-B14F-4D97-AF65-F5344CB8AC3E}">
        <p14:creationId xmlns:p14="http://schemas.microsoft.com/office/powerpoint/2010/main" val="358249917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118</TotalTime>
  <Words>168</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Gadugi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17</cp:revision>
  <dcterms:created xsi:type="dcterms:W3CDTF">2022-12-27T14:37:10Z</dcterms:created>
  <dcterms:modified xsi:type="dcterms:W3CDTF">2025-05-16T18:01:48Z</dcterms:modified>
</cp:coreProperties>
</file>