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3152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5151"/>
    <a:srgbClr val="CB74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299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496484"/>
            <a:ext cx="6217920" cy="3183467"/>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4802717"/>
            <a:ext cx="5486400" cy="2207683"/>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1C050A-0281-4CBD-87DC-D66496C7F22E}" type="datetimeFigureOut">
              <a:rPr lang="en-US" smtClean="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415247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1C050A-0281-4CBD-87DC-D66496C7F22E}" type="datetimeFigureOut">
              <a:rPr lang="en-US" smtClean="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2272001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486834"/>
            <a:ext cx="157734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1C050A-0281-4CBD-87DC-D66496C7F22E}" type="datetimeFigureOut">
              <a:rPr lang="en-US" smtClean="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1385335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1C050A-0281-4CBD-87DC-D66496C7F22E}" type="datetimeFigureOut">
              <a:rPr lang="en-US" smtClean="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1999749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279653"/>
            <a:ext cx="6309360" cy="3803649"/>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0" y="6119286"/>
            <a:ext cx="6309360" cy="2000249"/>
          </a:xfrm>
        </p:spPr>
        <p:txBody>
          <a:bodyPr/>
          <a:lstStyle>
            <a:lvl1pPr marL="0" indent="0">
              <a:buNone/>
              <a:defRPr sz="1920">
                <a:solidFill>
                  <a:schemeClr val="tx1"/>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1C050A-0281-4CBD-87DC-D66496C7F22E}" type="datetimeFigureOut">
              <a:rPr lang="en-US" smtClean="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33209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1C050A-0281-4CBD-87DC-D66496C7F22E}" type="datetimeFigureOut">
              <a:rPr lang="en-US" smtClean="0"/>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169215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486836"/>
            <a:ext cx="630936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2241551"/>
            <a:ext cx="3094672"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503874"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2241551"/>
            <a:ext cx="3109913"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1C050A-0281-4CBD-87DC-D66496C7F22E}" type="datetimeFigureOut">
              <a:rPr lang="en-US" smtClean="0"/>
              <a:t>9/5/2025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27798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1C050A-0281-4CBD-87DC-D66496C7F22E}" type="datetimeFigureOut">
              <a:rPr lang="en-US" smtClean="0"/>
              <a:t>9/5/2025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4293349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1C050A-0281-4CBD-87DC-D66496C7F22E}" type="datetimeFigureOut">
              <a:rPr lang="en-US" smtClean="0"/>
              <a:t>9/5/2025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238512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1316569"/>
            <a:ext cx="3703320" cy="6498167"/>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51C050A-0281-4CBD-87DC-D66496C7F22E}" type="datetimeFigureOut">
              <a:rPr lang="en-US" smtClean="0"/>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3731058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1316569"/>
            <a:ext cx="3703320" cy="6498167"/>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51C050A-0281-4CBD-87DC-D66496C7F22E}" type="datetimeFigureOut">
              <a:rPr lang="en-US" smtClean="0"/>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3735719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486836"/>
            <a:ext cx="630936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8475136"/>
            <a:ext cx="1645920" cy="486833"/>
          </a:xfrm>
          <a:prstGeom prst="rect">
            <a:avLst/>
          </a:prstGeom>
        </p:spPr>
        <p:txBody>
          <a:bodyPr vert="horz" lIns="91440" tIns="45720" rIns="91440" bIns="45720" rtlCol="0" anchor="ctr"/>
          <a:lstStyle>
            <a:lvl1pPr algn="l">
              <a:defRPr sz="960">
                <a:solidFill>
                  <a:schemeClr val="tx1">
                    <a:tint val="75000"/>
                  </a:schemeClr>
                </a:solidFill>
              </a:defRPr>
            </a:lvl1pPr>
          </a:lstStyle>
          <a:p>
            <a:fld id="{C51C050A-0281-4CBD-87DC-D66496C7F22E}" type="datetimeFigureOut">
              <a:rPr lang="en-US" smtClean="0"/>
              <a:t>9/5/2025</a:t>
            </a:fld>
            <a:endParaRPr lang="en-US"/>
          </a:p>
        </p:txBody>
      </p:sp>
      <p:sp>
        <p:nvSpPr>
          <p:cNvPr id="5" name="Footer Placeholder 4"/>
          <p:cNvSpPr>
            <a:spLocks noGrp="1"/>
          </p:cNvSpPr>
          <p:nvPr>
            <p:ph type="ftr" sz="quarter" idx="3"/>
          </p:nvPr>
        </p:nvSpPr>
        <p:spPr>
          <a:xfrm>
            <a:off x="2423160" y="8475136"/>
            <a:ext cx="2468880" cy="486833"/>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66360" y="8475136"/>
            <a:ext cx="1645920" cy="486833"/>
          </a:xfrm>
          <a:prstGeom prst="rect">
            <a:avLst/>
          </a:prstGeom>
        </p:spPr>
        <p:txBody>
          <a:bodyPr vert="horz" lIns="91440" tIns="45720" rIns="91440" bIns="45720" rtlCol="0" anchor="ctr"/>
          <a:lstStyle>
            <a:lvl1pPr algn="r">
              <a:defRPr sz="960">
                <a:solidFill>
                  <a:schemeClr val="tx1">
                    <a:tint val="75000"/>
                  </a:schemeClr>
                </a:solidFill>
              </a:defRPr>
            </a:lvl1pPr>
          </a:lstStyle>
          <a:p>
            <a:fld id="{B85F121A-62C6-4D63-A322-DA209086ED2C}" type="slidenum">
              <a:rPr lang="en-US" smtClean="0"/>
              <a:t>‹#›</a:t>
            </a:fld>
            <a:endParaRPr lang="en-US"/>
          </a:p>
        </p:txBody>
      </p:sp>
    </p:spTree>
    <p:extLst>
      <p:ext uri="{BB962C8B-B14F-4D97-AF65-F5344CB8AC3E}">
        <p14:creationId xmlns:p14="http://schemas.microsoft.com/office/powerpoint/2010/main" val="42554082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pn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739E625-0FBE-6C77-C16C-7E0852659194}"/>
              </a:ext>
            </a:extLst>
          </p:cNvPr>
          <p:cNvSpPr>
            <a:spLocks noChangeArrowheads="1"/>
          </p:cNvSpPr>
          <p:nvPr/>
        </p:nvSpPr>
        <p:spPr bwMode="auto">
          <a:xfrm>
            <a:off x="0" y="8961473"/>
            <a:ext cx="7315200" cy="91440"/>
          </a:xfrm>
          <a:prstGeom prst="rect">
            <a:avLst/>
          </a:prstGeom>
          <a:solidFill>
            <a:srgbClr val="CB743E">
              <a:alpha val="50196"/>
            </a:srgbClr>
          </a:solidFill>
          <a:ln>
            <a:noFill/>
          </a:ln>
          <a:effectLst/>
        </p:spPr>
        <p:txBody>
          <a:bodyPr vert="horz" wrap="square" lIns="36576" tIns="36576" rIns="36576" bIns="36576" numCol="1" anchor="t" anchorCtr="0" compatLnSpc="1">
            <a:prstTxWarp prst="textNoShape">
              <a:avLst/>
            </a:prstTxWarp>
          </a:bodyPr>
          <a:lstStyle/>
          <a:p>
            <a:endParaRPr lang="en-US"/>
          </a:p>
        </p:txBody>
      </p:sp>
      <p:sp>
        <p:nvSpPr>
          <p:cNvPr id="5" name="Rectangle 3">
            <a:extLst>
              <a:ext uri="{FF2B5EF4-FFF2-40B4-BE49-F238E27FC236}">
                <a16:creationId xmlns:a16="http://schemas.microsoft.com/office/drawing/2014/main" id="{D1615EE0-4282-DC98-2915-2D46A9D5D600}"/>
              </a:ext>
            </a:extLst>
          </p:cNvPr>
          <p:cNvSpPr>
            <a:spLocks noChangeArrowheads="1"/>
          </p:cNvSpPr>
          <p:nvPr/>
        </p:nvSpPr>
        <p:spPr bwMode="auto">
          <a:xfrm rot="5400000">
            <a:off x="3378639" y="3991989"/>
            <a:ext cx="174625" cy="6673850"/>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Rectangle 4">
            <a:extLst>
              <a:ext uri="{FF2B5EF4-FFF2-40B4-BE49-F238E27FC236}">
                <a16:creationId xmlns:a16="http://schemas.microsoft.com/office/drawing/2014/main" id="{BFC58723-1105-BA89-E269-912D9B2CD6CC}"/>
              </a:ext>
            </a:extLst>
          </p:cNvPr>
          <p:cNvSpPr>
            <a:spLocks noChangeArrowheads="1"/>
          </p:cNvSpPr>
          <p:nvPr/>
        </p:nvSpPr>
        <p:spPr bwMode="auto">
          <a:xfrm>
            <a:off x="0" y="86096"/>
            <a:ext cx="7315200" cy="92075"/>
          </a:xfrm>
          <a:prstGeom prst="rect">
            <a:avLst/>
          </a:prstGeom>
          <a:solidFill>
            <a:srgbClr val="515151">
              <a:alpha val="50196"/>
            </a:srgbClr>
          </a:solidFill>
          <a:ln>
            <a:noFill/>
          </a:ln>
          <a:effectLst/>
        </p:spPr>
        <p:txBody>
          <a:bodyPr vert="horz" wrap="square" lIns="36576" tIns="36576" rIns="36576" bIns="36576" numCol="1" anchor="t" anchorCtr="0" compatLnSpc="1">
            <a:prstTxWarp prst="textNoShape">
              <a:avLst/>
            </a:prstTxWarp>
          </a:bodyPr>
          <a:lstStyle/>
          <a:p>
            <a:endParaRPr lang="en-US"/>
          </a:p>
        </p:txBody>
      </p:sp>
      <p:grpSp>
        <p:nvGrpSpPr>
          <p:cNvPr id="7" name="Group 5">
            <a:extLst>
              <a:ext uri="{FF2B5EF4-FFF2-40B4-BE49-F238E27FC236}">
                <a16:creationId xmlns:a16="http://schemas.microsoft.com/office/drawing/2014/main" id="{9847E04A-B6C9-127B-C96A-873938AF59B3}"/>
              </a:ext>
            </a:extLst>
          </p:cNvPr>
          <p:cNvGrpSpPr>
            <a:grpSpLocks/>
          </p:cNvGrpSpPr>
          <p:nvPr/>
        </p:nvGrpSpPr>
        <p:grpSpPr bwMode="auto">
          <a:xfrm>
            <a:off x="1751452" y="-272037"/>
            <a:ext cx="150812" cy="161925"/>
            <a:chOff x="108470700" y="106527600"/>
            <a:chExt cx="151430" cy="162113"/>
          </a:xfrm>
        </p:grpSpPr>
        <p:sp>
          <p:nvSpPr>
            <p:cNvPr id="8" name="Oval 6">
              <a:extLst>
                <a:ext uri="{FF2B5EF4-FFF2-40B4-BE49-F238E27FC236}">
                  <a16:creationId xmlns:a16="http://schemas.microsoft.com/office/drawing/2014/main" id="{483036CA-90CE-FE98-0B7D-ABB969ABD73D}"/>
                </a:ext>
              </a:extLst>
            </p:cNvPr>
            <p:cNvSpPr>
              <a:spLocks noChangeArrowheads="1"/>
            </p:cNvSpPr>
            <p:nvPr/>
          </p:nvSpPr>
          <p:spPr bwMode="auto">
            <a:xfrm>
              <a:off x="108589965" y="106591840"/>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Oval 7">
              <a:extLst>
                <a:ext uri="{FF2B5EF4-FFF2-40B4-BE49-F238E27FC236}">
                  <a16:creationId xmlns:a16="http://schemas.microsoft.com/office/drawing/2014/main" id="{86779187-CFF9-3B39-6DFE-83FC7FBBEC56}"/>
                </a:ext>
              </a:extLst>
            </p:cNvPr>
            <p:cNvSpPr>
              <a:spLocks noChangeArrowheads="1"/>
            </p:cNvSpPr>
            <p:nvPr/>
          </p:nvSpPr>
          <p:spPr bwMode="auto">
            <a:xfrm>
              <a:off x="108550657" y="106570484"/>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Oval 8">
              <a:extLst>
                <a:ext uri="{FF2B5EF4-FFF2-40B4-BE49-F238E27FC236}">
                  <a16:creationId xmlns:a16="http://schemas.microsoft.com/office/drawing/2014/main" id="{F7C851FE-51D6-97B1-0B0D-584EA6273698}"/>
                </a:ext>
              </a:extLst>
            </p:cNvPr>
            <p:cNvSpPr>
              <a:spLocks noChangeArrowheads="1"/>
            </p:cNvSpPr>
            <p:nvPr/>
          </p:nvSpPr>
          <p:spPr bwMode="auto">
            <a:xfrm>
              <a:off x="108550657" y="106612972"/>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Oval 9">
              <a:extLst>
                <a:ext uri="{FF2B5EF4-FFF2-40B4-BE49-F238E27FC236}">
                  <a16:creationId xmlns:a16="http://schemas.microsoft.com/office/drawing/2014/main" id="{7E6C226E-CE3F-3BC7-E54E-9AB811B9764E}"/>
                </a:ext>
              </a:extLst>
            </p:cNvPr>
            <p:cNvSpPr>
              <a:spLocks noChangeArrowheads="1"/>
            </p:cNvSpPr>
            <p:nvPr/>
          </p:nvSpPr>
          <p:spPr bwMode="auto">
            <a:xfrm>
              <a:off x="108511348" y="106548732"/>
              <a:ext cx="32166"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Oval 10">
              <a:extLst>
                <a:ext uri="{FF2B5EF4-FFF2-40B4-BE49-F238E27FC236}">
                  <a16:creationId xmlns:a16="http://schemas.microsoft.com/office/drawing/2014/main" id="{568EC2E1-6931-DFC0-9D1A-9F452C4F6870}"/>
                </a:ext>
              </a:extLst>
            </p:cNvPr>
            <p:cNvSpPr>
              <a:spLocks noChangeArrowheads="1"/>
            </p:cNvSpPr>
            <p:nvPr/>
          </p:nvSpPr>
          <p:spPr bwMode="auto">
            <a:xfrm>
              <a:off x="108510008" y="106634329"/>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Oval 11">
              <a:extLst>
                <a:ext uri="{FF2B5EF4-FFF2-40B4-BE49-F238E27FC236}">
                  <a16:creationId xmlns:a16="http://schemas.microsoft.com/office/drawing/2014/main" id="{125CA49F-8AC4-FCDD-A991-17CA92B87D2B}"/>
                </a:ext>
              </a:extLst>
            </p:cNvPr>
            <p:cNvSpPr>
              <a:spLocks noChangeArrowheads="1"/>
            </p:cNvSpPr>
            <p:nvPr/>
          </p:nvSpPr>
          <p:spPr bwMode="auto">
            <a:xfrm>
              <a:off x="108472040" y="106527600"/>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Oval 12">
              <a:extLst>
                <a:ext uri="{FF2B5EF4-FFF2-40B4-BE49-F238E27FC236}">
                  <a16:creationId xmlns:a16="http://schemas.microsoft.com/office/drawing/2014/main" id="{1FD64A65-A6AF-AA00-F180-2B73ABE304A0}"/>
                </a:ext>
              </a:extLst>
            </p:cNvPr>
            <p:cNvSpPr>
              <a:spLocks noChangeArrowheads="1"/>
            </p:cNvSpPr>
            <p:nvPr/>
          </p:nvSpPr>
          <p:spPr bwMode="auto">
            <a:xfrm>
              <a:off x="108470700" y="106657426"/>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15" name="Group 13">
            <a:extLst>
              <a:ext uri="{FF2B5EF4-FFF2-40B4-BE49-F238E27FC236}">
                <a16:creationId xmlns:a16="http://schemas.microsoft.com/office/drawing/2014/main" id="{55DF4C68-EB3B-E965-10EE-59845DCCF5B4}"/>
              </a:ext>
            </a:extLst>
          </p:cNvPr>
          <p:cNvGrpSpPr>
            <a:grpSpLocks/>
          </p:cNvGrpSpPr>
          <p:nvPr/>
        </p:nvGrpSpPr>
        <p:grpSpPr bwMode="auto">
          <a:xfrm>
            <a:off x="1957827" y="-272037"/>
            <a:ext cx="152400" cy="161925"/>
            <a:chOff x="108677710" y="106527600"/>
            <a:chExt cx="151430" cy="162113"/>
          </a:xfrm>
        </p:grpSpPr>
        <p:sp>
          <p:nvSpPr>
            <p:cNvPr id="16" name="Oval 14">
              <a:extLst>
                <a:ext uri="{FF2B5EF4-FFF2-40B4-BE49-F238E27FC236}">
                  <a16:creationId xmlns:a16="http://schemas.microsoft.com/office/drawing/2014/main" id="{C682AA3B-1D3E-C381-E671-2B8560AF8992}"/>
                </a:ext>
              </a:extLst>
            </p:cNvPr>
            <p:cNvSpPr>
              <a:spLocks noChangeArrowheads="1"/>
            </p:cNvSpPr>
            <p:nvPr/>
          </p:nvSpPr>
          <p:spPr bwMode="auto">
            <a:xfrm>
              <a:off x="108796975" y="106591840"/>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Oval 15">
              <a:extLst>
                <a:ext uri="{FF2B5EF4-FFF2-40B4-BE49-F238E27FC236}">
                  <a16:creationId xmlns:a16="http://schemas.microsoft.com/office/drawing/2014/main" id="{76872C97-3F07-2173-65C2-EF6605316601}"/>
                </a:ext>
              </a:extLst>
            </p:cNvPr>
            <p:cNvSpPr>
              <a:spLocks noChangeArrowheads="1"/>
            </p:cNvSpPr>
            <p:nvPr/>
          </p:nvSpPr>
          <p:spPr bwMode="auto">
            <a:xfrm>
              <a:off x="108757667" y="106570484"/>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Oval 16">
              <a:extLst>
                <a:ext uri="{FF2B5EF4-FFF2-40B4-BE49-F238E27FC236}">
                  <a16:creationId xmlns:a16="http://schemas.microsoft.com/office/drawing/2014/main" id="{25D053B1-5877-06FB-A3FA-7C619B6F32D3}"/>
                </a:ext>
              </a:extLst>
            </p:cNvPr>
            <p:cNvSpPr>
              <a:spLocks noChangeArrowheads="1"/>
            </p:cNvSpPr>
            <p:nvPr/>
          </p:nvSpPr>
          <p:spPr bwMode="auto">
            <a:xfrm>
              <a:off x="108757667" y="106612972"/>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Oval 17">
              <a:extLst>
                <a:ext uri="{FF2B5EF4-FFF2-40B4-BE49-F238E27FC236}">
                  <a16:creationId xmlns:a16="http://schemas.microsoft.com/office/drawing/2014/main" id="{59FDD000-6E22-A829-06A8-9685C7AE13B5}"/>
                </a:ext>
              </a:extLst>
            </p:cNvPr>
            <p:cNvSpPr>
              <a:spLocks noChangeArrowheads="1"/>
            </p:cNvSpPr>
            <p:nvPr/>
          </p:nvSpPr>
          <p:spPr bwMode="auto">
            <a:xfrm>
              <a:off x="108718358" y="106548732"/>
              <a:ext cx="32166"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Oval 18">
              <a:extLst>
                <a:ext uri="{FF2B5EF4-FFF2-40B4-BE49-F238E27FC236}">
                  <a16:creationId xmlns:a16="http://schemas.microsoft.com/office/drawing/2014/main" id="{97A2B0F1-5AD4-000C-8941-2380A3109E9F}"/>
                </a:ext>
              </a:extLst>
            </p:cNvPr>
            <p:cNvSpPr>
              <a:spLocks noChangeArrowheads="1"/>
            </p:cNvSpPr>
            <p:nvPr/>
          </p:nvSpPr>
          <p:spPr bwMode="auto">
            <a:xfrm>
              <a:off x="108717018" y="106634329"/>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Oval 19">
              <a:extLst>
                <a:ext uri="{FF2B5EF4-FFF2-40B4-BE49-F238E27FC236}">
                  <a16:creationId xmlns:a16="http://schemas.microsoft.com/office/drawing/2014/main" id="{57891224-47C5-4F80-4629-DCAA8ED071A6}"/>
                </a:ext>
              </a:extLst>
            </p:cNvPr>
            <p:cNvSpPr>
              <a:spLocks noChangeArrowheads="1"/>
            </p:cNvSpPr>
            <p:nvPr/>
          </p:nvSpPr>
          <p:spPr bwMode="auto">
            <a:xfrm>
              <a:off x="108679050" y="106527600"/>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Oval 20">
              <a:extLst>
                <a:ext uri="{FF2B5EF4-FFF2-40B4-BE49-F238E27FC236}">
                  <a16:creationId xmlns:a16="http://schemas.microsoft.com/office/drawing/2014/main" id="{90C323C5-7542-5FAC-5BCC-C38C0A6D23BC}"/>
                </a:ext>
              </a:extLst>
            </p:cNvPr>
            <p:cNvSpPr>
              <a:spLocks noChangeArrowheads="1"/>
            </p:cNvSpPr>
            <p:nvPr/>
          </p:nvSpPr>
          <p:spPr bwMode="auto">
            <a:xfrm>
              <a:off x="108677710" y="106657426"/>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23" name="Text Box 21">
            <a:extLst>
              <a:ext uri="{FF2B5EF4-FFF2-40B4-BE49-F238E27FC236}">
                <a16:creationId xmlns:a16="http://schemas.microsoft.com/office/drawing/2014/main" id="{61ECD3E4-A45A-16E9-3033-9FD84E9A617F}"/>
              </a:ext>
            </a:extLst>
          </p:cNvPr>
          <p:cNvSpPr txBox="1">
            <a:spLocks noChangeArrowheads="1"/>
          </p:cNvSpPr>
          <p:nvPr/>
        </p:nvSpPr>
        <p:spPr bwMode="auto">
          <a:xfrm>
            <a:off x="129027" y="6068438"/>
            <a:ext cx="2136775" cy="1163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22">
            <a:extLst>
              <a:ext uri="{FF2B5EF4-FFF2-40B4-BE49-F238E27FC236}">
                <a16:creationId xmlns:a16="http://schemas.microsoft.com/office/drawing/2014/main" id="{61BA7C5F-5810-AB1D-1B73-49F724EA9DA4}"/>
              </a:ext>
            </a:extLst>
          </p:cNvPr>
          <p:cNvSpPr txBox="1">
            <a:spLocks noChangeArrowheads="1"/>
          </p:cNvSpPr>
          <p:nvPr/>
        </p:nvSpPr>
        <p:spPr bwMode="auto">
          <a:xfrm>
            <a:off x="2395673" y="7729347"/>
            <a:ext cx="2514600" cy="1142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914400" eaLnBrk="0" fontAlgn="base" hangingPunct="0">
              <a:spcBef>
                <a:spcPct val="0"/>
              </a:spcBef>
              <a:spcAft>
                <a:spcPct val="0"/>
              </a:spcAft>
            </a:pPr>
            <a:r>
              <a:rPr kumimoji="0" lang="en-US" altLang="en-US" sz="1400" b="0" i="0" u="none" strike="noStrike" cap="none" normalizeH="0" baseline="0" dirty="0">
                <a:ln>
                  <a:noFill/>
                </a:ln>
                <a:solidFill>
                  <a:srgbClr val="000000"/>
                </a:solidFill>
                <a:effectLst/>
                <a:latin typeface="Gadugi" panose="020B0502040204020203" pitchFamily="34" charset="0"/>
                <a:ea typeface="Gadugi" panose="020B0502040204020203" pitchFamily="34" charset="0"/>
              </a:rPr>
              <a:t>For more info, please contact: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Gadugi" panose="020B0502040204020203" pitchFamily="34" charset="0"/>
              <a:ea typeface="Gadugi" panose="020B05020402040202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Gadugi" panose="020B0502040204020203" pitchFamily="34" charset="0"/>
                <a:ea typeface="Gadugi" panose="020B0502040204020203" pitchFamily="34" charset="0"/>
              </a:rPr>
              <a:t>Leah Rust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Gadugi" panose="020B0502040204020203" pitchFamily="34" charset="0"/>
                <a:ea typeface="Gadugi" panose="020B0502040204020203" pitchFamily="34" charset="0"/>
              </a:rPr>
              <a:t>843-709-9211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Gadugi" panose="020B0502040204020203" pitchFamily="34" charset="0"/>
                <a:ea typeface="Gadugi" panose="020B0502040204020203" pitchFamily="34" charset="0"/>
              </a:rPr>
              <a:t>leahmrust@gmail.com</a:t>
            </a:r>
          </a:p>
        </p:txBody>
      </p:sp>
      <p:sp>
        <p:nvSpPr>
          <p:cNvPr id="25" name="Text Box 23">
            <a:extLst>
              <a:ext uri="{FF2B5EF4-FFF2-40B4-BE49-F238E27FC236}">
                <a16:creationId xmlns:a16="http://schemas.microsoft.com/office/drawing/2014/main" id="{FBE6B385-A63D-07F8-963D-54E928C5F254}"/>
              </a:ext>
            </a:extLst>
          </p:cNvPr>
          <p:cNvSpPr txBox="1">
            <a:spLocks noChangeArrowheads="1"/>
          </p:cNvSpPr>
          <p:nvPr/>
        </p:nvSpPr>
        <p:spPr bwMode="auto">
          <a:xfrm>
            <a:off x="121811" y="1210605"/>
            <a:ext cx="4035661" cy="502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i="1" u="none" strike="noStrike" cap="none" normalizeH="0" baseline="0" dirty="0">
                <a:ln>
                  <a:noFill/>
                </a:ln>
                <a:effectLst/>
                <a:latin typeface="Gadugi" panose="020B0502040204020203" pitchFamily="34" charset="0"/>
                <a:ea typeface="Gadugi" panose="020B0502040204020203" pitchFamily="34" charset="0"/>
              </a:rPr>
              <a:t>Sweetgrass Capital offering a 1% rate reduction for qualified buyers, but not available with all loan programs. </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i="1" u="none" strike="noStrike" cap="none" normalizeH="0" baseline="0" dirty="0">
                <a:ln>
                  <a:noFill/>
                </a:ln>
                <a:effectLst/>
                <a:latin typeface="Gadugi" panose="020B0502040204020203" pitchFamily="34" charset="0"/>
                <a:ea typeface="Gadugi" panose="020B0502040204020203" pitchFamily="34" charset="0"/>
              </a:rPr>
              <a:t>Call Jason Rosenthal @ 843-901-0668.</a:t>
            </a:r>
            <a:endParaRPr kumimoji="0" lang="en-US" altLang="en-US" sz="1000" i="1" u="none" strike="noStrike" cap="none" normalizeH="0" baseline="0" dirty="0">
              <a:ln>
                <a:noFill/>
              </a:ln>
              <a:effectLst/>
              <a:latin typeface="Gadugi" panose="020B0502040204020203" pitchFamily="34" charset="0"/>
              <a:ea typeface="Gadugi" panose="020B0502040204020203" pitchFamily="34" charset="0"/>
            </a:endParaRPr>
          </a:p>
        </p:txBody>
      </p:sp>
      <p:pic>
        <p:nvPicPr>
          <p:cNvPr id="1048" name="Picture 24">
            <a:extLst>
              <a:ext uri="{FF2B5EF4-FFF2-40B4-BE49-F238E27FC236}">
                <a16:creationId xmlns:a16="http://schemas.microsoft.com/office/drawing/2014/main" id="{9BBEF546-9E90-D1D0-A28B-36F50A46B6A9}"/>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1810" y="7729347"/>
            <a:ext cx="154352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6" name="Text Box 25">
            <a:extLst>
              <a:ext uri="{FF2B5EF4-FFF2-40B4-BE49-F238E27FC236}">
                <a16:creationId xmlns:a16="http://schemas.microsoft.com/office/drawing/2014/main" id="{497D73E1-3735-9D65-B6AC-9945E20AB164}"/>
              </a:ext>
            </a:extLst>
          </p:cNvPr>
          <p:cNvSpPr txBox="1">
            <a:spLocks noChangeArrowheads="1"/>
          </p:cNvSpPr>
          <p:nvPr/>
        </p:nvSpPr>
        <p:spPr bwMode="auto">
          <a:xfrm>
            <a:off x="121810" y="4222101"/>
            <a:ext cx="7044534" cy="22711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00" dirty="0">
                <a:solidFill>
                  <a:srgbClr val="515151"/>
                </a:solidFill>
                <a:latin typeface="Gadugi" panose="020B0502040204020203" pitchFamily="34" charset="0"/>
                <a:ea typeface="Gadugi" panose="020B0502040204020203" pitchFamily="34" charset="0"/>
              </a:rPr>
              <a:t>Come take a look at this charming well maintained Charleston Single style home with double front porches located on a cul-de-sac. This community is one of the few neighborhoods outside of Carolina Park that is zoned for Carolina Park Elementary. In addition, it's located in close proximity to Park Bend where you can find restaurants, coffee shops, local boutiques as well as Costco. It is also located within walking distance to Home Team BBQ. Upon entering the 3 car driveway you will notice a quaint house with manicured landscaping with mature trees and bushes. This home is fully enclosed by a wood fence with privacy around back with an attached screened in porch. Once you step inside, the wood foyer will lead you to a modern open concept style of living. This home has a spacious living room, informal dining room and a kitchen with an attached porch. The kitchen boasts quality cabinets, granite counter tops, a separate pantry and all stainless steel appliances. The seller has just replaced and installed a new smooth top stove/oven. Located upstairs are three bedrooms. The primary bedroom offers a walk-in closet and an attached private master bath with dual vanities, a stand up shower and a separate soaking tub. The secondary bedrooms are just down the hall with an additional full bathroom. Some additional features to highlight are a second floor veranda, freshly painted interior, renovated 1st floor half bath, smart thermostat, plantation shutters, hardwoods throughout the first floor as well as a keyless entry. Call Showing Time now to make your appointment. Call the listing agent to enquire about a 1% rate for qualified buyers.</a:t>
            </a:r>
          </a:p>
        </p:txBody>
      </p:sp>
      <p:pic>
        <p:nvPicPr>
          <p:cNvPr id="1057" name="Picture 33">
            <a:extLst>
              <a:ext uri="{FF2B5EF4-FFF2-40B4-BE49-F238E27FC236}">
                <a16:creationId xmlns:a16="http://schemas.microsoft.com/office/drawing/2014/main" id="{CBA014CB-7801-C256-3376-E81FF0651D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4081" y="7729347"/>
            <a:ext cx="1197031"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7" name="Text Box 45">
            <a:extLst>
              <a:ext uri="{FF2B5EF4-FFF2-40B4-BE49-F238E27FC236}">
                <a16:creationId xmlns:a16="http://schemas.microsoft.com/office/drawing/2014/main" id="{D44B18C4-BBE5-DCAC-69F5-1672F1543D9F}"/>
              </a:ext>
            </a:extLst>
          </p:cNvPr>
          <p:cNvSpPr txBox="1">
            <a:spLocks noChangeArrowheads="1"/>
          </p:cNvSpPr>
          <p:nvPr/>
        </p:nvSpPr>
        <p:spPr bwMode="auto">
          <a:xfrm>
            <a:off x="3324651" y="234867"/>
            <a:ext cx="3941890" cy="13379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Gadugi" panose="020B0502040204020203" pitchFamily="34" charset="0"/>
                <a:ea typeface="Gadugi" panose="020B0502040204020203" pitchFamily="34" charset="0"/>
              </a:rPr>
              <a:t>1199 Landau Lane</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Gadugi" panose="020B0502040204020203" pitchFamily="34" charset="0"/>
                <a:ea typeface="Gadugi" panose="020B0502040204020203" pitchFamily="34" charset="0"/>
              </a:rPr>
              <a:t>Carriage Hill Landing</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Gadugi" panose="020B0502040204020203" pitchFamily="34" charset="0"/>
                <a:ea typeface="Gadugi" panose="020B0502040204020203" pitchFamily="34" charset="0"/>
              </a:rPr>
              <a:t>Mount Pleasant, SC 29466</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Gadugi" panose="020B0502040204020203" pitchFamily="34" charset="0"/>
                <a:ea typeface="Gadugi" panose="020B0502040204020203" pitchFamily="34" charset="0"/>
              </a:rPr>
              <a:t>MLS# 25013595</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100" b="0" u="none" strike="noStrike" cap="none" normalizeH="0" baseline="0" dirty="0">
              <a:ln>
                <a:noFill/>
              </a:ln>
              <a:solidFill>
                <a:srgbClr val="000000"/>
              </a:solidFill>
              <a:effectLst/>
              <a:latin typeface="Gadugi" panose="020B0502040204020203" pitchFamily="34" charset="0"/>
              <a:ea typeface="Gadugi" panose="020B0502040204020203"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50" b="0" u="none" strike="noStrike" cap="none" normalizeH="0" baseline="0" dirty="0">
                <a:ln>
                  <a:noFill/>
                </a:ln>
                <a:solidFill>
                  <a:srgbClr val="000000"/>
                </a:solidFill>
                <a:effectLst/>
                <a:latin typeface="Gadugi" panose="020B0502040204020203" pitchFamily="34" charset="0"/>
                <a:ea typeface="Gadugi" panose="020B0502040204020203" pitchFamily="34" charset="0"/>
              </a:rPr>
              <a:t>3 Bed | 2½ Bath | 1,624 SF</a:t>
            </a:r>
            <a:endParaRPr kumimoji="0" lang="en-US" altLang="en-US" sz="1600" b="0" u="none" strike="noStrike" cap="none" normalizeH="0" baseline="0" dirty="0">
              <a:ln>
                <a:noFill/>
              </a:ln>
              <a:solidFill>
                <a:schemeClr val="tx1"/>
              </a:solidFill>
              <a:effectLst/>
              <a:latin typeface="Gadugi" panose="020B0502040204020203" pitchFamily="34" charset="0"/>
              <a:ea typeface="Gadugi" panose="020B0502040204020203" pitchFamily="34" charset="0"/>
            </a:endParaRPr>
          </a:p>
        </p:txBody>
      </p:sp>
      <p:sp>
        <p:nvSpPr>
          <p:cNvPr id="2" name="Text Box 25">
            <a:extLst>
              <a:ext uri="{FF2B5EF4-FFF2-40B4-BE49-F238E27FC236}">
                <a16:creationId xmlns:a16="http://schemas.microsoft.com/office/drawing/2014/main" id="{0D358889-1B5E-4AF3-65D3-53EC18BDCFDD}"/>
              </a:ext>
            </a:extLst>
          </p:cNvPr>
          <p:cNvSpPr txBox="1">
            <a:spLocks noChangeArrowheads="1"/>
          </p:cNvSpPr>
          <p:nvPr/>
        </p:nvSpPr>
        <p:spPr bwMode="auto">
          <a:xfrm>
            <a:off x="121810" y="278018"/>
            <a:ext cx="5120750" cy="8293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defTabSz="914400" eaLnBrk="0" fontAlgn="base" hangingPunct="0">
              <a:spcBef>
                <a:spcPct val="0"/>
              </a:spcBef>
              <a:spcAft>
                <a:spcPct val="0"/>
              </a:spcAft>
            </a:pPr>
            <a:r>
              <a:rPr lang="en-US" altLang="en-US" sz="2000" b="1" dirty="0">
                <a:solidFill>
                  <a:schemeClr val="accent2"/>
                </a:solidFill>
                <a:latin typeface="Gadugi" panose="020B0502040204020203" pitchFamily="34" charset="0"/>
                <a:ea typeface="Gadugi" panose="020B0502040204020203" pitchFamily="34" charset="0"/>
              </a:rPr>
              <a:t>$15,000 Price Reduction</a:t>
            </a:r>
          </a:p>
          <a:p>
            <a:pPr lvl="0" defTabSz="914400" eaLnBrk="0" fontAlgn="base" hangingPunct="0">
              <a:spcBef>
                <a:spcPct val="0"/>
              </a:spcBef>
              <a:spcAft>
                <a:spcPct val="0"/>
              </a:spcAft>
            </a:pPr>
            <a:r>
              <a:rPr lang="en-US" altLang="en-US" sz="2000" b="1" dirty="0">
                <a:solidFill>
                  <a:schemeClr val="accent2"/>
                </a:solidFill>
                <a:latin typeface="Gadugi" panose="020B0502040204020203" pitchFamily="34" charset="0"/>
                <a:ea typeface="Gadugi" panose="020B0502040204020203" pitchFamily="34" charset="0"/>
              </a:rPr>
              <a:t>Open House Sunday from 1-4</a:t>
            </a:r>
          </a:p>
          <a:p>
            <a:pPr lvl="0" defTabSz="914400" eaLnBrk="0" fontAlgn="base" hangingPunct="0">
              <a:spcBef>
                <a:spcPct val="0"/>
              </a:spcBef>
              <a:spcAft>
                <a:spcPct val="0"/>
              </a:spcAft>
            </a:pPr>
            <a:r>
              <a:rPr lang="en-US" altLang="en-US" sz="1600" b="1" dirty="0">
                <a:latin typeface="Gadugi" panose="020B0502040204020203" pitchFamily="34" charset="0"/>
                <a:ea typeface="Gadugi" panose="020B0502040204020203" pitchFamily="34" charset="0"/>
              </a:rPr>
              <a:t>Priced to Sell in Mt Pleasant | $595,000</a:t>
            </a:r>
            <a:endParaRPr lang="en-US" altLang="en-US" sz="2000" b="1" dirty="0">
              <a:latin typeface="Gadugi" panose="020B0502040204020203" pitchFamily="34" charset="0"/>
              <a:ea typeface="Gadugi" panose="020B0502040204020203" pitchFamily="34" charset="0"/>
            </a:endParaRPr>
          </a:p>
        </p:txBody>
      </p:sp>
      <p:pic>
        <p:nvPicPr>
          <p:cNvPr id="28" name="Picture 27" descr="A logo for a company&#10;&#10;Description automatically generated">
            <a:extLst>
              <a:ext uri="{FF2B5EF4-FFF2-40B4-BE49-F238E27FC236}">
                <a16:creationId xmlns:a16="http://schemas.microsoft.com/office/drawing/2014/main" id="{BA9DCA0C-7BF4-7EEE-1546-4EC51549A4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9349" y="7794680"/>
            <a:ext cx="1326803" cy="899127"/>
          </a:xfrm>
          <a:prstGeom prst="rect">
            <a:avLst/>
          </a:prstGeom>
        </p:spPr>
      </p:pic>
      <p:pic>
        <p:nvPicPr>
          <p:cNvPr id="1050" name="Picture 26">
            <a:extLst>
              <a:ext uri="{FF2B5EF4-FFF2-40B4-BE49-F238E27FC236}">
                <a16:creationId xmlns:a16="http://schemas.microsoft.com/office/drawing/2014/main" id="{3846BE73-C17C-DD8C-2240-0F5D5EEBD6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148"/>
          <a:stretch/>
        </p:blipFill>
        <p:spPr bwMode="auto">
          <a:xfrm>
            <a:off x="1953711" y="1832583"/>
            <a:ext cx="3407778" cy="23740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 name="Picture 26">
            <a:extLst>
              <a:ext uri="{FF2B5EF4-FFF2-40B4-BE49-F238E27FC236}">
                <a16:creationId xmlns:a16="http://schemas.microsoft.com/office/drawing/2014/main" id="{A1E597DD-4971-08C4-080F-79213F04FE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121810" y="1832583"/>
            <a:ext cx="1694353" cy="1129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9" name="Picture 26">
            <a:extLst>
              <a:ext uri="{FF2B5EF4-FFF2-40B4-BE49-F238E27FC236}">
                <a16:creationId xmlns:a16="http://schemas.microsoft.com/office/drawing/2014/main" id="{71751760-6CC6-CE8A-F9BE-4ED85D3D68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5471992" y="1832583"/>
            <a:ext cx="1694352" cy="1129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0" name="Picture 26">
            <a:extLst>
              <a:ext uri="{FF2B5EF4-FFF2-40B4-BE49-F238E27FC236}">
                <a16:creationId xmlns:a16="http://schemas.microsoft.com/office/drawing/2014/main" id="{9A92E65D-E74C-B0A3-1604-60AEBA709F7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121810" y="6493246"/>
            <a:ext cx="1694352" cy="1129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1" name="Picture 26">
            <a:extLst>
              <a:ext uri="{FF2B5EF4-FFF2-40B4-BE49-F238E27FC236}">
                <a16:creationId xmlns:a16="http://schemas.microsoft.com/office/drawing/2014/main" id="{315DC0C8-E3B7-08E3-B22F-8C207E023B9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1905203" y="6493246"/>
            <a:ext cx="1694352" cy="1129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2" name="Picture 26">
            <a:extLst>
              <a:ext uri="{FF2B5EF4-FFF2-40B4-BE49-F238E27FC236}">
                <a16:creationId xmlns:a16="http://schemas.microsoft.com/office/drawing/2014/main" id="{81BC3D4D-9C48-860F-9E47-6C39CBCCA2D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121810" y="3077084"/>
            <a:ext cx="1694352" cy="1129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3" name="Picture 26">
            <a:extLst>
              <a:ext uri="{FF2B5EF4-FFF2-40B4-BE49-F238E27FC236}">
                <a16:creationId xmlns:a16="http://schemas.microsoft.com/office/drawing/2014/main" id="{CE9E3928-6C63-6EA9-7271-08D9704A1F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5471992" y="3077084"/>
            <a:ext cx="1694352" cy="1129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4" name="Picture 26">
            <a:extLst>
              <a:ext uri="{FF2B5EF4-FFF2-40B4-BE49-F238E27FC236}">
                <a16:creationId xmlns:a16="http://schemas.microsoft.com/office/drawing/2014/main" id="{9B5FF804-445E-FD6A-751E-334FE7BF01D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3688596" y="6493246"/>
            <a:ext cx="1694352" cy="1129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5" name="Picture 26">
            <a:extLst>
              <a:ext uri="{FF2B5EF4-FFF2-40B4-BE49-F238E27FC236}">
                <a16:creationId xmlns:a16="http://schemas.microsoft.com/office/drawing/2014/main" id="{4934DE31-8A23-5072-6C86-8B4683C7017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p:blipFill>
        <p:spPr bwMode="auto">
          <a:xfrm>
            <a:off x="5471992" y="6493246"/>
            <a:ext cx="1694352" cy="1129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5824991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195</TotalTime>
  <Words>387</Words>
  <Application>Microsoft Office PowerPoint</Application>
  <PresentationFormat>Custom</PresentationFormat>
  <Paragraphs>17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Gadugi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28</cp:revision>
  <dcterms:created xsi:type="dcterms:W3CDTF">2022-12-27T14:37:10Z</dcterms:created>
  <dcterms:modified xsi:type="dcterms:W3CDTF">2025-09-05T16:35:26Z</dcterms:modified>
</cp:coreProperties>
</file>