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2220" y="-7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p:cNvSpPr>
            <a:spLocks noGrp="1"/>
          </p:cNvSpPr>
          <p:nvPr>
            <p:ph type="dt" sz="half" idx="10"/>
          </p:nvPr>
        </p:nvSpPr>
        <p:spPr/>
        <p:txBody>
          <a:bodyPr/>
          <a:lstStyle/>
          <a:p>
            <a:fld id="{9E814CE8-938B-4D78-A0A8-EE51A12BB5C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3328200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14CE8-938B-4D78-A0A8-EE51A12BB5C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288875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14CE8-938B-4D78-A0A8-EE51A12BB5C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139210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14CE8-938B-4D78-A0A8-EE51A12BB5C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411162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814CE8-938B-4D78-A0A8-EE51A12BB5C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2412331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814CE8-938B-4D78-A0A8-EE51A12BB5C6}"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394736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7"/>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4" name="Content Placeholder 3"/>
          <p:cNvSpPr>
            <a:spLocks noGrp="1"/>
          </p:cNvSpPr>
          <p:nvPr>
            <p:ph sz="half" idx="2"/>
          </p:nvPr>
        </p:nvSpPr>
        <p:spPr>
          <a:xfrm>
            <a:off x="535365"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814CE8-938B-4D78-A0A8-EE51A12BB5C6}" type="datetimeFigureOut">
              <a:rPr lang="en-US" smtClean="0"/>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137282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814CE8-938B-4D78-A0A8-EE51A12BB5C6}"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404723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14CE8-938B-4D78-A0A8-EE51A12BB5C6}" type="datetimeFigureOut">
              <a:rPr lang="en-US" smtClean="0"/>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367921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9E814CE8-938B-4D78-A0A8-EE51A12BB5C6}"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429064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9E814CE8-938B-4D78-A0A8-EE51A12BB5C6}"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B7268-692B-4C65-A9C2-9D6F1391D8AC}" type="slidenum">
              <a:rPr lang="en-US" smtClean="0"/>
              <a:t>‹#›</a:t>
            </a:fld>
            <a:endParaRPr lang="en-US"/>
          </a:p>
        </p:txBody>
      </p:sp>
    </p:spTree>
    <p:extLst>
      <p:ext uri="{BB962C8B-B14F-4D97-AF65-F5344CB8AC3E}">
        <p14:creationId xmlns:p14="http://schemas.microsoft.com/office/powerpoint/2010/main" val="171757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9E814CE8-938B-4D78-A0A8-EE51A12BB5C6}" type="datetimeFigureOut">
              <a:rPr lang="en-US" smtClean="0"/>
              <a:t>2/28/2022</a:t>
            </a:fld>
            <a:endParaRPr lang="en-US"/>
          </a:p>
        </p:txBody>
      </p:sp>
      <p:sp>
        <p:nvSpPr>
          <p:cNvPr id="5" name="Footer Placeholder 4"/>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E78B7268-692B-4C65-A9C2-9D6F1391D8AC}" type="slidenum">
              <a:rPr lang="en-US" smtClean="0"/>
              <a:t>‹#›</a:t>
            </a:fld>
            <a:endParaRPr lang="en-US"/>
          </a:p>
        </p:txBody>
      </p:sp>
    </p:spTree>
    <p:extLst>
      <p:ext uri="{BB962C8B-B14F-4D97-AF65-F5344CB8AC3E}">
        <p14:creationId xmlns:p14="http://schemas.microsoft.com/office/powerpoint/2010/main" val="385913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710596" y="9080194"/>
            <a:ext cx="3061804" cy="905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400" dirty="0">
                <a:solidFill>
                  <a:srgbClr val="002060"/>
                </a:solidFill>
                <a:latin typeface="Century Gothic" panose="020B0502020202020204" pitchFamily="34" charset="0"/>
              </a:rPr>
              <a:t>Horne Realty, LLC</a:t>
            </a:r>
            <a:br>
              <a:rPr lang="en-US" altLang="en-US" sz="1400" dirty="0">
                <a:solidFill>
                  <a:srgbClr val="002060"/>
                </a:solidFill>
                <a:latin typeface="Century Gothic" panose="020B0502020202020204" pitchFamily="34" charset="0"/>
              </a:rPr>
            </a:br>
            <a:r>
              <a:rPr lang="en-US" altLang="en-US" sz="1400" dirty="0">
                <a:solidFill>
                  <a:srgbClr val="002060"/>
                </a:solidFill>
                <a:latin typeface="Century Gothic" panose="020B0502020202020204" pitchFamily="34" charset="0"/>
              </a:rPr>
              <a:t>PO Box 3199</a:t>
            </a:r>
          </a:p>
          <a:p>
            <a:pPr lvl="0" algn="ctr" eaLnBrk="0" fontAlgn="base" hangingPunct="0">
              <a:spcBef>
                <a:spcPct val="0"/>
              </a:spcBef>
              <a:spcAft>
                <a:spcPct val="0"/>
              </a:spcAft>
            </a:pPr>
            <a:r>
              <a:rPr lang="en-US" altLang="en-US" sz="1400" dirty="0">
                <a:solidFill>
                  <a:srgbClr val="002060"/>
                </a:solidFill>
                <a:latin typeface="Century Gothic" panose="020B0502020202020204" pitchFamily="34" charset="0"/>
              </a:rPr>
              <a:t>Summerville, SC 29484</a:t>
            </a:r>
            <a:endParaRPr kumimoji="0" lang="en-US" altLang="en-US" sz="1400" i="0" u="none" strike="noStrike" cap="none" normalizeH="0" baseline="0" dirty="0">
              <a:ln>
                <a:noFill/>
              </a:ln>
              <a:solidFill>
                <a:srgbClr val="002060"/>
              </a:solidFill>
              <a:latin typeface="Century Gothic" panose="020B0502020202020204" pitchFamily="34" charset="0"/>
            </a:endParaRPr>
          </a:p>
        </p:txBody>
      </p:sp>
      <p:sp>
        <p:nvSpPr>
          <p:cNvPr id="4" name="Text Box 3"/>
          <p:cNvSpPr txBox="1">
            <a:spLocks noChangeArrowheads="1"/>
          </p:cNvSpPr>
          <p:nvPr/>
        </p:nvSpPr>
        <p:spPr bwMode="auto">
          <a:xfrm>
            <a:off x="0" y="9080194"/>
            <a:ext cx="3061806" cy="905585"/>
          </a:xfrm>
          <a:prstGeom prst="rect">
            <a:avLst/>
          </a:prstGeom>
          <a:noFill/>
          <a:ln>
            <a:noFill/>
          </a:ln>
          <a:effectLst/>
          <a:extLst>
            <a:ext uri="{909E8E84-426E-40DD-AFC4-6F175D3DCCD1}">
              <a14:hiddenFill xmlns:a14="http://schemas.microsoft.com/office/drawing/2010/main">
                <a:solidFill>
                  <a:srgbClr val="C2C2A3"/>
                </a:solidFill>
              </a14:hiddenFill>
            </a:ext>
            <a:ext uri="{91240B29-F687-4F45-9708-019B960494DF}">
              <a14:hiddenLine xmlns:a14="http://schemas.microsoft.com/office/drawing/2010/main" w="317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dirty="0">
                <a:solidFill>
                  <a:srgbClr val="002060"/>
                </a:solidFill>
                <a:latin typeface="Century Gothic" panose="020B0502020202020204" pitchFamily="34" charset="0"/>
              </a:rPr>
              <a:t>Sam Swails</a:t>
            </a:r>
          </a:p>
          <a:p>
            <a:pPr lvl="0" algn="ctr" eaLnBrk="0" fontAlgn="base" hangingPunct="0">
              <a:spcBef>
                <a:spcPct val="0"/>
              </a:spcBef>
              <a:spcAft>
                <a:spcPct val="0"/>
              </a:spcAft>
            </a:pPr>
            <a:r>
              <a:rPr lang="en-US" altLang="en-US" sz="1400" dirty="0">
                <a:solidFill>
                  <a:srgbClr val="002060"/>
                </a:solidFill>
                <a:latin typeface="Century Gothic" panose="020B0502020202020204" pitchFamily="34" charset="0"/>
              </a:rPr>
              <a:t>(843) 817-1721</a:t>
            </a:r>
          </a:p>
          <a:p>
            <a:pPr lvl="0" algn="ctr" eaLnBrk="0" fontAlgn="base" hangingPunct="0">
              <a:spcBef>
                <a:spcPct val="0"/>
              </a:spcBef>
              <a:spcAft>
                <a:spcPct val="0"/>
              </a:spcAft>
            </a:pPr>
            <a:r>
              <a:rPr lang="en-US" altLang="en-US" sz="1400" dirty="0">
                <a:solidFill>
                  <a:srgbClr val="002060"/>
                </a:solidFill>
                <a:latin typeface="Century Gothic" panose="020B0502020202020204" pitchFamily="34" charset="0"/>
              </a:rPr>
              <a:t>samswails@gmail.com</a:t>
            </a:r>
            <a:endParaRPr kumimoji="0" lang="en-US" altLang="en-US" sz="1600" i="0" u="none" strike="noStrike" cap="none" normalizeH="0" baseline="0" dirty="0">
              <a:ln>
                <a:noFill/>
              </a:ln>
              <a:solidFill>
                <a:srgbClr val="002060"/>
              </a:solidFill>
              <a:latin typeface="Century Gothic" panose="020B0502020202020204"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61805" y="9080194"/>
            <a:ext cx="1648790" cy="905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equal housing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7632" y="9023897"/>
            <a:ext cx="391623" cy="401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2744" y="0"/>
            <a:ext cx="5486912" cy="4115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 Box 12"/>
          <p:cNvSpPr txBox="1">
            <a:spLocks noChangeArrowheads="1"/>
          </p:cNvSpPr>
          <p:nvPr/>
        </p:nvSpPr>
        <p:spPr bwMode="auto">
          <a:xfrm>
            <a:off x="165387" y="3443560"/>
            <a:ext cx="7441626" cy="662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lvl="0" algn="ctr" eaLnBrk="0" fontAlgn="base" hangingPunct="0">
              <a:spcBef>
                <a:spcPct val="0"/>
              </a:spcBef>
              <a:spcAft>
                <a:spcPct val="0"/>
              </a:spcAft>
            </a:pPr>
            <a:r>
              <a:rPr lang="en-US" altLang="en-US" sz="2400" b="1" dirty="0">
                <a:solidFill>
                  <a:schemeClr val="bg1"/>
                </a:solidFill>
                <a:effectLst>
                  <a:outerShdw blurRad="38100" dist="38100" dir="2700000" algn="tl">
                    <a:srgbClr val="000000">
                      <a:alpha val="43137"/>
                    </a:srgbClr>
                  </a:outerShdw>
                </a:effectLst>
                <a:latin typeface="Century Gothic" panose="020B0502020202020204" pitchFamily="34" charset="0"/>
              </a:rPr>
              <a:t>119 White Picket Lane</a:t>
            </a:r>
          </a:p>
          <a:p>
            <a:pPr lvl="0" algn="ctr" eaLnBrk="0" fontAlgn="base" hangingPunct="0">
              <a:spcBef>
                <a:spcPct val="0"/>
              </a:spcBef>
              <a:spcAft>
                <a:spcPct val="0"/>
              </a:spcAft>
            </a:pPr>
            <a:r>
              <a:rPr lang="en-US" alt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Summerville, SC 29483 | MLS# 22004803 | $530,000</a:t>
            </a:r>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5400000">
            <a:off x="1651345" y="7539568"/>
            <a:ext cx="1298973" cy="97422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8"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10800000">
            <a:off x="6040441" y="7377196"/>
            <a:ext cx="1731959" cy="129897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0" y="7377196"/>
            <a:ext cx="1731264" cy="129844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CE1CC9-C396-436A-ABB4-6584B6963BA0}"/>
              </a:ext>
            </a:extLst>
          </p:cNvPr>
          <p:cNvSpPr/>
          <p:nvPr/>
        </p:nvSpPr>
        <p:spPr>
          <a:xfrm>
            <a:off x="1148819" y="0"/>
            <a:ext cx="5474767" cy="584775"/>
          </a:xfrm>
          <a:prstGeom prst="rect">
            <a:avLst/>
          </a:prstGeom>
        </p:spPr>
        <p:txBody>
          <a:bodyPr wrap="none">
            <a:spAutoFit/>
          </a:bodyPr>
          <a:lstStyle/>
          <a:p>
            <a:pPr lvl="0" algn="ctr" eaLnBrk="0" fontAlgn="base" hangingPunct="0">
              <a:spcBef>
                <a:spcPct val="0"/>
              </a:spcBef>
              <a:spcAft>
                <a:spcPct val="0"/>
              </a:spcAft>
            </a:pPr>
            <a:r>
              <a:rPr lang="en-US" altLang="en-US" sz="3200" b="1" dirty="0">
                <a:ln w="3175">
                  <a:solidFill>
                    <a:schemeClr val="bg1">
                      <a:lumMod val="95000"/>
                    </a:schemeClr>
                  </a:solidFill>
                </a:ln>
                <a:solidFill>
                  <a:schemeClr val="bg1"/>
                </a:solidFill>
                <a:effectLst>
                  <a:outerShdw blurRad="38100" dist="38100" dir="2700000" algn="tl">
                    <a:srgbClr val="000000">
                      <a:alpha val="43137"/>
                    </a:srgbClr>
                  </a:outerShdw>
                </a:effectLst>
                <a:latin typeface="dearJoe4" panose="02000400000000000000" pitchFamily="50" charset="0"/>
              </a:rPr>
              <a:t>Summerville New Construction</a:t>
            </a:r>
            <a:endParaRPr lang="en-US" altLang="en-US" sz="2000" b="1" dirty="0">
              <a:ln w="3175">
                <a:solidFill>
                  <a:schemeClr val="bg1">
                    <a:lumMod val="95000"/>
                  </a:schemeClr>
                </a:solidFill>
              </a:ln>
              <a:solidFill>
                <a:schemeClr val="bg1"/>
              </a:solidFill>
              <a:effectLst>
                <a:outerShdw blurRad="38100" dist="38100" dir="2700000" algn="tl">
                  <a:srgbClr val="000000">
                    <a:alpha val="43137"/>
                  </a:srgbClr>
                </a:outerShdw>
              </a:effectLst>
              <a:latin typeface="dearJoe4" panose="02000400000000000000" pitchFamily="50" charset="0"/>
            </a:endParaRPr>
          </a:p>
        </p:txBody>
      </p:sp>
      <p:pic>
        <p:nvPicPr>
          <p:cNvPr id="14" name="Picture 10">
            <a:extLst>
              <a:ext uri="{FF2B5EF4-FFF2-40B4-BE49-F238E27FC236}">
                <a16:creationId xmlns:a16="http://schemas.microsoft.com/office/drawing/2014/main" id="{5129A17B-6963-471C-BF8A-26710DAAC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5400000">
            <a:off x="3764710" y="7539567"/>
            <a:ext cx="1298970" cy="97422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487A0819-4992-4DFA-BB34-A3CAB3524B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5400000">
            <a:off x="2708027" y="7539568"/>
            <a:ext cx="1298973" cy="97422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75F96D13-E770-4722-86B6-10FAD59AE0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5400000">
            <a:off x="4821391" y="7539568"/>
            <a:ext cx="1298970" cy="9742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47050" y="4115184"/>
            <a:ext cx="7678300" cy="32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ctr" anchorCtr="0" compatLnSpc="1">
            <a:prstTxWarp prst="textNoShape">
              <a:avLst/>
            </a:prstTxWarp>
          </a:bodyPr>
          <a:lstStyle/>
          <a:p>
            <a:pPr lvl="0" algn="ctr" eaLnBrk="0" fontAlgn="base" hangingPunct="0">
              <a:spcBef>
                <a:spcPct val="0"/>
              </a:spcBef>
              <a:spcAft>
                <a:spcPct val="0"/>
              </a:spcAft>
            </a:pPr>
            <a:r>
              <a:rPr lang="en-US" altLang="en-US" sz="1600" dirty="0">
                <a:solidFill>
                  <a:srgbClr val="002060"/>
                </a:solidFill>
                <a:latin typeface="Century Gothic" panose="020B0502020202020204" pitchFamily="34" charset="0"/>
              </a:rPr>
              <a:t>2022 New construction-Move in ready Close to shopping, schools and town but private large lot without HOA. 3 bedrooms including master on main floor Large bonus room upstairs Large flex room upstairs that can be used as 4th bedroom Open concept Large kitchen with stainless appliances installed Attached garage. Luxury Plank Tile Flooring main level Tiled master walk-in Shower Carpeted stairs, bonus room and flex room. Architectural Shingled Roof Ceiling Fans in all bedrooms Large walk-in master closet Concrete Double Car Parking area with extra gravel parking area Public water with installed septic system Sod Yard Buyers Please confirm deemed important information regarding this property such as square footage, schools, taxes and any other items important.</a:t>
            </a:r>
            <a:endParaRPr kumimoji="0" lang="en-US" altLang="en-US" sz="1400" u="none" strike="noStrike" cap="none" normalizeH="0" baseline="0" dirty="0">
              <a:ln>
                <a:noFill/>
              </a:ln>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1958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165</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dearJoe4</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16</cp:revision>
  <dcterms:created xsi:type="dcterms:W3CDTF">2017-02-16T14:41:52Z</dcterms:created>
  <dcterms:modified xsi:type="dcterms:W3CDTF">2022-02-28T14:11:25Z</dcterms:modified>
</cp:coreProperties>
</file>