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53A"/>
    <a:srgbClr val="20A4E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618" y="-54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851911"/>
            <a:ext cx="6858000" cy="2754283"/>
          </a:xfrm>
        </p:spPr>
        <p:txBody>
          <a:bodyPr anchor="ctr">
            <a:noAutofit/>
          </a:bodyPr>
          <a:lstStyle/>
          <a:p>
            <a:r>
              <a:rPr lang="en-US" sz="1250" dirty="0">
                <a:solidFill>
                  <a:schemeClr val="tx2"/>
                </a:solidFill>
                <a:effectLst/>
                <a:latin typeface="Arial" panose="020B0604020202020204" pitchFamily="34" charset="0"/>
                <a:cs typeface="Arial" panose="020B0604020202020204" pitchFamily="34" charset="0"/>
              </a:rPr>
              <a:t>Upgraded and Updated low maintenance floor plan. Open and full of natural light. You can't beat the location in West Ashley for convenience and shopping. Hardwood floors and brand new carpet go well with the marble counter tops and stainless steel appliances. </a:t>
            </a:r>
            <a:endParaRPr lang="en-US" sz="1250" dirty="0" smtClean="0">
              <a:solidFill>
                <a:schemeClr val="tx2"/>
              </a:solidFill>
              <a:effectLst/>
              <a:latin typeface="Arial" panose="020B0604020202020204" pitchFamily="34" charset="0"/>
              <a:cs typeface="Arial" panose="020B0604020202020204" pitchFamily="34" charset="0"/>
            </a:endParaRPr>
          </a:p>
          <a:p>
            <a:endParaRPr lang="en-US" sz="1250" dirty="0">
              <a:solidFill>
                <a:schemeClr val="tx2"/>
              </a:solidFill>
              <a:effectLst/>
              <a:latin typeface="Arial" panose="020B0604020202020204" pitchFamily="34" charset="0"/>
              <a:cs typeface="Arial" panose="020B0604020202020204" pitchFamily="34" charset="0"/>
            </a:endParaRPr>
          </a:p>
          <a:p>
            <a:r>
              <a:rPr lang="en-US" sz="1250" dirty="0" smtClean="0">
                <a:solidFill>
                  <a:schemeClr val="tx2"/>
                </a:solidFill>
                <a:effectLst/>
                <a:latin typeface="Arial" panose="020B0604020202020204" pitchFamily="34" charset="0"/>
                <a:cs typeface="Arial" panose="020B0604020202020204" pitchFamily="34" charset="0"/>
              </a:rPr>
              <a:t>Small </a:t>
            </a:r>
            <a:r>
              <a:rPr lang="en-US" sz="1250" dirty="0">
                <a:solidFill>
                  <a:schemeClr val="tx2"/>
                </a:solidFill>
                <a:effectLst/>
                <a:latin typeface="Arial" panose="020B0604020202020204" pitchFamily="34" charset="0"/>
                <a:cs typeface="Arial" panose="020B0604020202020204" pitchFamily="34" charset="0"/>
              </a:rPr>
              <a:t>oasis in backyard for enjoying your home to the fullest. Coy pond, 2 patios, fire pit and still plenty of room to add your own personal features. Not included in the square footage is a small bonus room upstairs that is very unique and can be used as a small kids room/playroom, home office or additional storage. Not to mention that there is a decent sized walk-in storage in the attic space that will come in handy</a:t>
            </a:r>
            <a:r>
              <a:rPr lang="en-US" sz="1250" dirty="0" smtClean="0">
                <a:solidFill>
                  <a:schemeClr val="tx2"/>
                </a:solidFill>
                <a:effectLst/>
                <a:latin typeface="Arial" panose="020B0604020202020204" pitchFamily="34" charset="0"/>
                <a:cs typeface="Arial" panose="020B0604020202020204" pitchFamily="34" charset="0"/>
              </a:rPr>
              <a:t>.</a:t>
            </a:r>
          </a:p>
          <a:p>
            <a:endParaRPr lang="en-US" sz="1250" dirty="0">
              <a:solidFill>
                <a:schemeClr val="tx2"/>
              </a:solidFill>
              <a:effectLst/>
              <a:latin typeface="Arial" panose="020B0604020202020204" pitchFamily="34" charset="0"/>
              <a:cs typeface="Arial" panose="020B0604020202020204" pitchFamily="34" charset="0"/>
            </a:endParaRPr>
          </a:p>
          <a:p>
            <a:r>
              <a:rPr lang="en-US" sz="1250" dirty="0" smtClean="0">
                <a:solidFill>
                  <a:schemeClr val="tx2"/>
                </a:solidFill>
                <a:effectLst/>
                <a:latin typeface="Arial" panose="020B0604020202020204" pitchFamily="34" charset="0"/>
                <a:cs typeface="Arial" panose="020B0604020202020204" pitchFamily="34" charset="0"/>
              </a:rPr>
              <a:t>This </a:t>
            </a:r>
            <a:r>
              <a:rPr lang="en-US" sz="1250" dirty="0">
                <a:solidFill>
                  <a:schemeClr val="tx2"/>
                </a:solidFill>
                <a:effectLst/>
                <a:latin typeface="Arial" panose="020B0604020202020204" pitchFamily="34" charset="0"/>
                <a:cs typeface="Arial" panose="020B0604020202020204" pitchFamily="34" charset="0"/>
              </a:rPr>
              <a:t>home will not last past this week! Shed behind the house conveys with acceptable offer.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1" y="76200"/>
            <a:ext cx="3541244" cy="265593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3769844" y="157671"/>
            <a:ext cx="3013781" cy="2492990"/>
          </a:xfrm>
          <a:prstGeom prst="rect">
            <a:avLst/>
          </a:prstGeom>
        </p:spPr>
        <p:txBody>
          <a:bodyPr wrap="square" anchor="ctr">
            <a:spAutoFit/>
          </a:bodyPr>
          <a:lstStyle/>
          <a:p>
            <a:pPr algn="ctr"/>
            <a:r>
              <a:rPr lang="en-US" sz="2000" b="1" dirty="0">
                <a:solidFill>
                  <a:schemeClr val="tx2"/>
                </a:solidFill>
                <a:latin typeface="Arial" panose="020B0604020202020204" pitchFamily="34" charset="0"/>
                <a:cs typeface="Arial" panose="020B0604020202020204" pitchFamily="34" charset="0"/>
              </a:rPr>
              <a:t>11 </a:t>
            </a:r>
            <a:r>
              <a:rPr lang="en-US" sz="2000" b="1" dirty="0" err="1">
                <a:solidFill>
                  <a:schemeClr val="tx2"/>
                </a:solidFill>
                <a:latin typeface="Arial" panose="020B0604020202020204" pitchFamily="34" charset="0"/>
                <a:cs typeface="Arial" panose="020B0604020202020204" pitchFamily="34" charset="0"/>
              </a:rPr>
              <a:t>Timberleaf</a:t>
            </a:r>
            <a:r>
              <a:rPr lang="en-US" sz="2000" b="1" dirty="0">
                <a:solidFill>
                  <a:schemeClr val="tx2"/>
                </a:solidFill>
                <a:latin typeface="Arial" panose="020B0604020202020204" pitchFamily="34" charset="0"/>
                <a:cs typeface="Arial" panose="020B0604020202020204" pitchFamily="34" charset="0"/>
              </a:rPr>
              <a:t> </a:t>
            </a:r>
            <a:r>
              <a:rPr lang="en-US" sz="2000" b="1" dirty="0" smtClean="0">
                <a:solidFill>
                  <a:schemeClr val="tx2"/>
                </a:solidFill>
                <a:latin typeface="Arial" panose="020B0604020202020204" pitchFamily="34" charset="0"/>
                <a:cs typeface="Arial" panose="020B0604020202020204" pitchFamily="34" charset="0"/>
              </a:rPr>
              <a:t>Court</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600" dirty="0">
                <a:solidFill>
                  <a:schemeClr val="tx2"/>
                </a:solidFill>
                <a:latin typeface="Arial" panose="020B0604020202020204" pitchFamily="34" charset="0"/>
                <a:cs typeface="Arial" panose="020B0604020202020204" pitchFamily="34" charset="0"/>
              </a:rPr>
              <a:t>Woodlands</a:t>
            </a:r>
          </a:p>
          <a:p>
            <a:pPr algn="ctr"/>
            <a:r>
              <a:rPr lang="en-US" sz="1600" dirty="0">
                <a:solidFill>
                  <a:schemeClr val="tx2"/>
                </a:solidFill>
                <a:latin typeface="Arial" panose="020B0604020202020204" pitchFamily="34" charset="0"/>
                <a:cs typeface="Arial" panose="020B0604020202020204" pitchFamily="34" charset="0"/>
              </a:rPr>
              <a:t>Charleston, SC 29407</a:t>
            </a:r>
          </a:p>
          <a:p>
            <a:pPr algn="ctr"/>
            <a:r>
              <a:rPr lang="en-US" sz="1600" dirty="0">
                <a:solidFill>
                  <a:schemeClr val="tx2"/>
                </a:solidFill>
                <a:latin typeface="Arial" panose="020B0604020202020204" pitchFamily="34" charset="0"/>
                <a:cs typeface="Arial" panose="020B0604020202020204" pitchFamily="34" charset="0"/>
              </a:rPr>
              <a:t>MLS# 15024766</a:t>
            </a:r>
          </a:p>
          <a:p>
            <a:pPr algn="ctr"/>
            <a:r>
              <a:rPr lang="en-US" sz="1600" dirty="0">
                <a:solidFill>
                  <a:schemeClr val="tx2"/>
                </a:solidFill>
                <a:latin typeface="Arial" panose="020B0604020202020204" pitchFamily="34" charset="0"/>
                <a:cs typeface="Arial" panose="020B0604020202020204" pitchFamily="34" charset="0"/>
              </a:rPr>
              <a:t>$</a:t>
            </a:r>
            <a:r>
              <a:rPr lang="en-US" sz="1600" dirty="0" smtClean="0">
                <a:solidFill>
                  <a:schemeClr val="tx2"/>
                </a:solidFill>
                <a:latin typeface="Arial" panose="020B0604020202020204" pitchFamily="34" charset="0"/>
                <a:cs typeface="Arial" panose="020B0604020202020204" pitchFamily="34" charset="0"/>
              </a:rPr>
              <a:t>199,999</a:t>
            </a:r>
          </a:p>
          <a:p>
            <a:pPr algn="ctr"/>
            <a:endParaRPr lang="en-US" sz="1600" dirty="0">
              <a:solidFill>
                <a:schemeClr val="tx2"/>
              </a:solidFill>
              <a:latin typeface="Arial" panose="020B0604020202020204" pitchFamily="34" charset="0"/>
              <a:cs typeface="Arial" panose="020B0604020202020204" pitchFamily="34" charset="0"/>
            </a:endParaRPr>
          </a:p>
          <a:p>
            <a:pPr algn="ctr"/>
            <a:r>
              <a:rPr lang="en-US" sz="1400" dirty="0" smtClean="0">
                <a:solidFill>
                  <a:schemeClr val="tx2"/>
                </a:solidFill>
                <a:latin typeface="Arial" panose="020B0604020202020204" pitchFamily="34" charset="0"/>
                <a:cs typeface="Arial" panose="020B0604020202020204" pitchFamily="34" charset="0"/>
              </a:rPr>
              <a:t>3 Bedrooms</a:t>
            </a:r>
          </a:p>
          <a:p>
            <a:pPr algn="ctr"/>
            <a:r>
              <a:rPr lang="en-US" sz="1400" dirty="0" smtClean="0">
                <a:solidFill>
                  <a:schemeClr val="tx2"/>
                </a:solidFill>
                <a:latin typeface="Arial" panose="020B0604020202020204" pitchFamily="34" charset="0"/>
                <a:cs typeface="Arial" panose="020B0604020202020204" pitchFamily="34" charset="0"/>
              </a:rPr>
              <a:t>2 Bathrooms</a:t>
            </a:r>
          </a:p>
          <a:p>
            <a:pPr algn="ctr"/>
            <a:r>
              <a:rPr lang="en-US" sz="1400" dirty="0" smtClean="0">
                <a:solidFill>
                  <a:schemeClr val="tx2"/>
                </a:solidFill>
                <a:latin typeface="Arial" panose="020B0604020202020204" pitchFamily="34" charset="0"/>
                <a:cs typeface="Arial" panose="020B0604020202020204" pitchFamily="34" charset="0"/>
              </a:rPr>
              <a:t>1,230 </a:t>
            </a:r>
            <a:r>
              <a:rPr lang="en-US" sz="1400" dirty="0" err="1" smtClean="0">
                <a:solidFill>
                  <a:schemeClr val="tx2"/>
                </a:solidFill>
                <a:latin typeface="Arial" panose="020B0604020202020204" pitchFamily="34" charset="0"/>
                <a:cs typeface="Arial" panose="020B0604020202020204" pitchFamily="34" charset="0"/>
              </a:rPr>
              <a:t>Sq</a:t>
            </a:r>
            <a:r>
              <a:rPr lang="en-US" sz="1400" dirty="0" smtClean="0">
                <a:solidFill>
                  <a:schemeClr val="tx2"/>
                </a:solidFill>
                <a:latin typeface="Arial" panose="020B0604020202020204" pitchFamily="34" charset="0"/>
                <a:cs typeface="Arial" panose="020B0604020202020204" pitchFamily="34" charset="0"/>
              </a:rPr>
              <a:t> Ft</a:t>
            </a:r>
            <a:endParaRPr lang="en-US" dirty="0">
              <a:solidFill>
                <a:schemeClr val="tx2"/>
              </a:solidFill>
              <a:latin typeface="Arial" panose="020B0604020202020204" pitchFamily="34" charset="0"/>
              <a:cs typeface="Arial" panose="020B0604020202020204" pitchFamily="34" charset="0"/>
            </a:endParaRPr>
          </a:p>
        </p:txBody>
      </p:sp>
      <p:pic>
        <p:nvPicPr>
          <p:cNvPr id="22"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55889" y="2800350"/>
            <a:ext cx="140208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17" name="Rectangle 16"/>
          <p:cNvSpPr/>
          <p:nvPr/>
        </p:nvSpPr>
        <p:spPr>
          <a:xfrm>
            <a:off x="0" y="8943945"/>
            <a:ext cx="6858000" cy="200055"/>
          </a:xfrm>
          <a:prstGeom prst="rect">
            <a:avLst/>
          </a:prstGeom>
          <a:effectLst>
            <a:glow rad="63500">
              <a:schemeClr val="accent3">
                <a:satMod val="175000"/>
                <a:alpha val="40000"/>
              </a:schemeClr>
            </a:glow>
          </a:effectLst>
        </p:spPr>
        <p:txBody>
          <a:bodyPr wrap="square">
            <a:spAutoFit/>
          </a:bodyPr>
          <a:lstStyle/>
          <a:p>
            <a:pPr algn="ctr"/>
            <a:r>
              <a:rPr lang="en-US" sz="700" dirty="0" err="1">
                <a:solidFill>
                  <a:srgbClr val="0F253A"/>
                </a:solidFill>
                <a:effectLst/>
                <a:latin typeface="Arial" panose="020B0604020202020204" pitchFamily="34" charset="0"/>
                <a:cs typeface="Arial" panose="020B0604020202020204" pitchFamily="34" charset="0"/>
              </a:rPr>
              <a:t>Redefy</a:t>
            </a:r>
            <a:r>
              <a:rPr lang="en-US" sz="700" dirty="0">
                <a:solidFill>
                  <a:srgbClr val="0F253A"/>
                </a:solidFill>
                <a:effectLst/>
                <a:latin typeface="Arial" panose="020B0604020202020204" pitchFamily="34" charset="0"/>
                <a:cs typeface="Arial" panose="020B0604020202020204" pitchFamily="34" charset="0"/>
              </a:rPr>
              <a:t> Real Estate </a:t>
            </a:r>
            <a:r>
              <a:rPr lang="en-US" sz="700" dirty="0" smtClean="0">
                <a:solidFill>
                  <a:srgbClr val="0F253A"/>
                </a:solidFill>
                <a:effectLst/>
                <a:latin typeface="Arial" panose="020B0604020202020204" pitchFamily="34" charset="0"/>
                <a:cs typeface="Arial" panose="020B0604020202020204" pitchFamily="34" charset="0"/>
              </a:rPr>
              <a:t>| 12 </a:t>
            </a:r>
            <a:r>
              <a:rPr lang="en-US" sz="700" dirty="0">
                <a:solidFill>
                  <a:srgbClr val="0F253A"/>
                </a:solidFill>
                <a:effectLst/>
                <a:latin typeface="Arial" panose="020B0604020202020204" pitchFamily="34" charset="0"/>
                <a:cs typeface="Arial" panose="020B0604020202020204" pitchFamily="34" charset="0"/>
              </a:rPr>
              <a:t>Carriage </a:t>
            </a:r>
            <a:r>
              <a:rPr lang="en-US" sz="700" dirty="0" smtClean="0">
                <a:solidFill>
                  <a:srgbClr val="0F253A"/>
                </a:solidFill>
                <a:effectLst/>
                <a:latin typeface="Arial" panose="020B0604020202020204" pitchFamily="34" charset="0"/>
                <a:cs typeface="Arial" panose="020B0604020202020204" pitchFamily="34" charset="0"/>
              </a:rPr>
              <a:t>Ln | Charleston</a:t>
            </a:r>
            <a:r>
              <a:rPr lang="en-US" sz="700" dirty="0">
                <a:solidFill>
                  <a:srgbClr val="0F253A"/>
                </a:solidFill>
                <a:effectLst/>
                <a:latin typeface="Arial" panose="020B0604020202020204" pitchFamily="34" charset="0"/>
                <a:cs typeface="Arial" panose="020B0604020202020204" pitchFamily="34" charset="0"/>
              </a:rPr>
              <a:t>, SC </a:t>
            </a:r>
            <a:r>
              <a:rPr lang="en-US" sz="700" dirty="0" smtClean="0">
                <a:solidFill>
                  <a:srgbClr val="0F253A"/>
                </a:solidFill>
                <a:effectLst/>
                <a:latin typeface="Arial" panose="020B0604020202020204" pitchFamily="34" charset="0"/>
                <a:cs typeface="Arial" panose="020B0604020202020204" pitchFamily="34" charset="0"/>
              </a:rPr>
              <a:t>29407 | </a:t>
            </a:r>
            <a:r>
              <a:rPr lang="en-US" sz="700" u="sng" dirty="0" smtClean="0">
                <a:solidFill>
                  <a:srgbClr val="0F253A"/>
                </a:solidFill>
                <a:latin typeface="Arial" panose="020B0604020202020204" pitchFamily="34" charset="0"/>
                <a:cs typeface="Arial" panose="020B0604020202020204" pitchFamily="34" charset="0"/>
              </a:rPr>
              <a:t>redefy.com/Charleston</a:t>
            </a:r>
            <a:endParaRPr lang="en-US" sz="700" u="sng" dirty="0">
              <a:solidFill>
                <a:srgbClr val="0F253A"/>
              </a:solidFill>
              <a:latin typeface="Arial" panose="020B0604020202020204" pitchFamily="34" charset="0"/>
              <a:cs typeface="Arial" panose="020B0604020202020204" pitchFamily="34" charset="0"/>
            </a:endParaRPr>
          </a:p>
        </p:txBody>
      </p:sp>
      <p:pic>
        <p:nvPicPr>
          <p:cNvPr id="21"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1" y="2800350"/>
            <a:ext cx="140208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035577" y="2800350"/>
            <a:ext cx="78867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381544" y="2800350"/>
            <a:ext cx="140208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01855" y="2800350"/>
            <a:ext cx="140208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95832" y="6607783"/>
            <a:ext cx="140208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1" y="6607783"/>
            <a:ext cx="78867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8873" y="6607783"/>
            <a:ext cx="1402081"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994955" y="6607783"/>
            <a:ext cx="78867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361915" y="6607783"/>
            <a:ext cx="1402080"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grpSp>
        <p:nvGrpSpPr>
          <p:cNvPr id="2" name="Group 1"/>
          <p:cNvGrpSpPr/>
          <p:nvPr/>
        </p:nvGrpSpPr>
        <p:grpSpPr>
          <a:xfrm>
            <a:off x="139105" y="8008233"/>
            <a:ext cx="6579790" cy="950976"/>
            <a:chOff x="152400" y="8008233"/>
            <a:chExt cx="6579790" cy="950976"/>
          </a:xfrm>
        </p:grpSpPr>
        <p:sp>
          <p:nvSpPr>
            <p:cNvPr id="4" name="Rectangle 3"/>
            <p:cNvSpPr/>
            <p:nvPr/>
          </p:nvSpPr>
          <p:spPr>
            <a:xfrm>
              <a:off x="940097" y="8064376"/>
              <a:ext cx="1854026" cy="838691"/>
            </a:xfrm>
            <a:prstGeom prst="rect">
              <a:avLst/>
            </a:prstGeom>
            <a:effectLst>
              <a:glow rad="63500">
                <a:schemeClr val="accent3">
                  <a:satMod val="175000"/>
                  <a:alpha val="75000"/>
                </a:schemeClr>
              </a:glow>
            </a:effectLst>
          </p:spPr>
          <p:txBody>
            <a:bodyPr wrap="square">
              <a:spAutoFit/>
            </a:bodyPr>
            <a:lstStyle/>
            <a:p>
              <a:pPr algn="ctr"/>
              <a:r>
                <a:rPr lang="en-US" sz="1100" b="1" dirty="0">
                  <a:solidFill>
                    <a:srgbClr val="0F253A"/>
                  </a:solidFill>
                  <a:effectLst/>
                  <a:latin typeface="Arial" panose="020B0604020202020204" pitchFamily="34" charset="0"/>
                  <a:cs typeface="Arial" panose="020B0604020202020204" pitchFamily="34" charset="0"/>
                </a:rPr>
                <a:t>Bobby </a:t>
              </a:r>
              <a:r>
                <a:rPr lang="en-US" sz="1100" b="1" dirty="0" err="1" smtClean="0">
                  <a:solidFill>
                    <a:srgbClr val="0F253A"/>
                  </a:solidFill>
                  <a:effectLst/>
                  <a:latin typeface="Arial" panose="020B0604020202020204" pitchFamily="34" charset="0"/>
                  <a:cs typeface="Arial" panose="020B0604020202020204" pitchFamily="34" charset="0"/>
                </a:rPr>
                <a:t>Shealy</a:t>
              </a:r>
              <a:endParaRPr lang="en-US" sz="1100" b="1" dirty="0" smtClean="0">
                <a:solidFill>
                  <a:srgbClr val="0F253A"/>
                </a:solidFill>
                <a:effectLst/>
                <a:latin typeface="Arial" panose="020B0604020202020204" pitchFamily="34" charset="0"/>
                <a:cs typeface="Arial" panose="020B0604020202020204" pitchFamily="34" charset="0"/>
              </a:endParaRPr>
            </a:p>
            <a:p>
              <a:pPr algn="ctr"/>
              <a:endParaRPr lang="en-US" sz="1050" b="1" dirty="0" smtClean="0">
                <a:solidFill>
                  <a:srgbClr val="0F253A"/>
                </a:solidFill>
                <a:effectLst/>
                <a:latin typeface="Arial" panose="020B0604020202020204" pitchFamily="34" charset="0"/>
                <a:cs typeface="Arial" panose="020B0604020202020204" pitchFamily="34" charset="0"/>
              </a:endParaRPr>
            </a:p>
            <a:p>
              <a:pPr algn="ctr"/>
              <a:r>
                <a:rPr lang="en-US" sz="900" dirty="0" smtClean="0">
                  <a:solidFill>
                    <a:srgbClr val="0F253A"/>
                  </a:solidFill>
                  <a:effectLst/>
                  <a:latin typeface="Arial" panose="020B0604020202020204" pitchFamily="34" charset="0"/>
                  <a:cs typeface="Arial" panose="020B0604020202020204" pitchFamily="34" charset="0"/>
                </a:rPr>
                <a:t>Office (</a:t>
              </a:r>
              <a:r>
                <a:rPr lang="en-US" sz="900" dirty="0">
                  <a:solidFill>
                    <a:srgbClr val="0F253A"/>
                  </a:solidFill>
                  <a:effectLst/>
                  <a:latin typeface="Arial" panose="020B0604020202020204" pitchFamily="34" charset="0"/>
                  <a:cs typeface="Arial" panose="020B0604020202020204" pitchFamily="34" charset="0"/>
                </a:rPr>
                <a:t>843) 900-4000</a:t>
              </a:r>
            </a:p>
            <a:p>
              <a:pPr algn="ctr"/>
              <a:r>
                <a:rPr lang="en-US" sz="900" dirty="0" smtClean="0">
                  <a:solidFill>
                    <a:srgbClr val="0F253A"/>
                  </a:solidFill>
                  <a:effectLst/>
                  <a:latin typeface="Arial" panose="020B0604020202020204" pitchFamily="34" charset="0"/>
                  <a:cs typeface="Arial" panose="020B0604020202020204" pitchFamily="34" charset="0"/>
                </a:rPr>
                <a:t>Direct (</a:t>
              </a:r>
              <a:r>
                <a:rPr lang="en-US" sz="900" dirty="0">
                  <a:solidFill>
                    <a:srgbClr val="0F253A"/>
                  </a:solidFill>
                  <a:effectLst/>
                  <a:latin typeface="Arial" panose="020B0604020202020204" pitchFamily="34" charset="0"/>
                  <a:cs typeface="Arial" panose="020B0604020202020204" pitchFamily="34" charset="0"/>
                </a:rPr>
                <a:t>843) 442-7373</a:t>
              </a:r>
            </a:p>
            <a:p>
              <a:pPr algn="ctr"/>
              <a:r>
                <a:rPr lang="en-US" sz="900" u="sng" dirty="0" smtClean="0">
                  <a:solidFill>
                    <a:srgbClr val="0F253A"/>
                  </a:solidFill>
                  <a:effectLst/>
                  <a:latin typeface="Arial" panose="020B0604020202020204" pitchFamily="34" charset="0"/>
                  <a:cs typeface="Arial" panose="020B0604020202020204" pitchFamily="34" charset="0"/>
                </a:rPr>
                <a:t>bobby@redefy.com</a:t>
              </a:r>
              <a:endParaRPr lang="en-US" sz="900" u="sng" dirty="0">
                <a:solidFill>
                  <a:srgbClr val="0F253A"/>
                </a:solidFill>
                <a:effectLst/>
                <a:latin typeface="Arial" panose="020B0604020202020204" pitchFamily="34" charset="0"/>
                <a:cs typeface="Arial" panose="020B0604020202020204" pitchFamily="34" charset="0"/>
              </a:endParaRPr>
            </a:p>
          </p:txBody>
        </p:sp>
        <p:pic>
          <p:nvPicPr>
            <p:cNvPr id="19"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52400" y="8140821"/>
              <a:ext cx="685800" cy="685800"/>
            </a:xfrm>
            <a:prstGeom prst="roundRect">
              <a:avLst>
                <a:gd name="adj" fmla="val 54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896021" y="8008233"/>
              <a:ext cx="1092548" cy="950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4" name="Rectangle 33"/>
            <p:cNvSpPr/>
            <p:nvPr/>
          </p:nvSpPr>
          <p:spPr>
            <a:xfrm>
              <a:off x="4090467" y="8064376"/>
              <a:ext cx="1854026" cy="838691"/>
            </a:xfrm>
            <a:prstGeom prst="rect">
              <a:avLst/>
            </a:prstGeom>
            <a:effectLst>
              <a:glow rad="63500">
                <a:schemeClr val="accent3">
                  <a:satMod val="175000"/>
                  <a:alpha val="75000"/>
                </a:schemeClr>
              </a:glow>
            </a:effectLst>
          </p:spPr>
          <p:txBody>
            <a:bodyPr wrap="square">
              <a:spAutoFit/>
            </a:bodyPr>
            <a:lstStyle/>
            <a:p>
              <a:pPr algn="ctr"/>
              <a:r>
                <a:rPr lang="en-US" sz="1100" b="1" dirty="0">
                  <a:solidFill>
                    <a:srgbClr val="0F253A"/>
                  </a:solidFill>
                  <a:effectLst/>
                  <a:latin typeface="Arial" panose="020B0604020202020204" pitchFamily="34" charset="0"/>
                  <a:cs typeface="Arial" panose="020B0604020202020204" pitchFamily="34" charset="0"/>
                </a:rPr>
                <a:t>Lindsay </a:t>
              </a:r>
              <a:r>
                <a:rPr lang="en-US" sz="1100" b="1" dirty="0" smtClean="0">
                  <a:solidFill>
                    <a:srgbClr val="0F253A"/>
                  </a:solidFill>
                  <a:effectLst/>
                  <a:latin typeface="Arial" panose="020B0604020202020204" pitchFamily="34" charset="0"/>
                  <a:cs typeface="Arial" panose="020B0604020202020204" pitchFamily="34" charset="0"/>
                </a:rPr>
                <a:t>Pennell</a:t>
              </a:r>
            </a:p>
            <a:p>
              <a:pPr algn="ctr"/>
              <a:endParaRPr lang="en-US" sz="1050" b="1" dirty="0" smtClean="0">
                <a:solidFill>
                  <a:srgbClr val="0F253A"/>
                </a:solidFill>
                <a:effectLst/>
                <a:latin typeface="Arial" panose="020B0604020202020204" pitchFamily="34" charset="0"/>
                <a:cs typeface="Arial" panose="020B0604020202020204" pitchFamily="34" charset="0"/>
              </a:endParaRPr>
            </a:p>
            <a:p>
              <a:pPr algn="ctr"/>
              <a:r>
                <a:rPr lang="en-US" sz="900" dirty="0" smtClean="0">
                  <a:solidFill>
                    <a:srgbClr val="0F253A"/>
                  </a:solidFill>
                  <a:effectLst/>
                  <a:latin typeface="Arial" panose="020B0604020202020204" pitchFamily="34" charset="0"/>
                  <a:cs typeface="Arial" panose="020B0604020202020204" pitchFamily="34" charset="0"/>
                </a:rPr>
                <a:t>Office (</a:t>
              </a:r>
              <a:r>
                <a:rPr lang="en-US" sz="900" dirty="0">
                  <a:solidFill>
                    <a:srgbClr val="0F253A"/>
                  </a:solidFill>
                  <a:effectLst/>
                  <a:latin typeface="Arial" panose="020B0604020202020204" pitchFamily="34" charset="0"/>
                  <a:cs typeface="Arial" panose="020B0604020202020204" pitchFamily="34" charset="0"/>
                </a:rPr>
                <a:t>843) 900-4000</a:t>
              </a:r>
            </a:p>
            <a:p>
              <a:pPr algn="ctr"/>
              <a:r>
                <a:rPr lang="en-US" sz="900" dirty="0" smtClean="0">
                  <a:solidFill>
                    <a:srgbClr val="0F253A"/>
                  </a:solidFill>
                  <a:effectLst/>
                  <a:latin typeface="Arial" panose="020B0604020202020204" pitchFamily="34" charset="0"/>
                  <a:cs typeface="Arial" panose="020B0604020202020204" pitchFamily="34" charset="0"/>
                </a:rPr>
                <a:t>Direct (843) 830-6004</a:t>
              </a:r>
              <a:endParaRPr lang="en-US" sz="900" dirty="0">
                <a:solidFill>
                  <a:srgbClr val="0F253A"/>
                </a:solidFill>
                <a:effectLst/>
                <a:latin typeface="Arial" panose="020B0604020202020204" pitchFamily="34" charset="0"/>
                <a:cs typeface="Arial" panose="020B0604020202020204" pitchFamily="34" charset="0"/>
              </a:endParaRPr>
            </a:p>
            <a:p>
              <a:pPr algn="ctr"/>
              <a:r>
                <a:rPr lang="en-US" sz="900" u="sng" dirty="0">
                  <a:solidFill>
                    <a:srgbClr val="0F253A"/>
                  </a:solidFill>
                  <a:effectLst/>
                  <a:latin typeface="Arial" panose="020B0604020202020204" pitchFamily="34" charset="0"/>
                  <a:cs typeface="Arial" panose="020B0604020202020204" pitchFamily="34" charset="0"/>
                </a:rPr>
                <a:t>Lindsay@redefy.com</a:t>
              </a:r>
              <a:endParaRPr lang="en-US" sz="800" u="sng" dirty="0" smtClean="0">
                <a:solidFill>
                  <a:srgbClr val="0F253A"/>
                </a:solidFill>
                <a:effectLst/>
                <a:latin typeface="Arial" panose="020B0604020202020204" pitchFamily="34" charset="0"/>
                <a:cs typeface="Arial" panose="020B0604020202020204" pitchFamily="34" charset="0"/>
              </a:endParaRPr>
            </a:p>
          </p:txBody>
        </p:sp>
        <p:pic>
          <p:nvPicPr>
            <p:cNvPr id="6" name="Picture 5"/>
            <p:cNvPicPr>
              <a:picLocks noChangeAspect="1"/>
            </p:cNvPicPr>
            <p:nvPr/>
          </p:nvPicPr>
          <p:blipFill rotWithShape="1">
            <a:blip r:embed="rId15" cstate="print">
              <a:extLst>
                <a:ext uri="{28A0092B-C50C-407E-A947-70E740481C1C}">
                  <a14:useLocalDpi xmlns:a14="http://schemas.microsoft.com/office/drawing/2010/main" val="0"/>
                </a:ext>
              </a:extLst>
            </a:blip>
            <a:srcRect l="16014" r="17567"/>
            <a:stretch/>
          </p:blipFill>
          <p:spPr>
            <a:xfrm>
              <a:off x="6046390" y="8140822"/>
              <a:ext cx="685800" cy="685799"/>
            </a:xfrm>
            <a:prstGeom prst="roundRect">
              <a:avLst>
                <a:gd name="adj" fmla="val 8641"/>
              </a:avLst>
            </a:prstGeom>
          </p:spPr>
        </p:pic>
      </p:grpSp>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209</Words>
  <Application>Microsoft Office PowerPoint</Application>
  <PresentationFormat>Letter Paper (8.5x11 in)</PresentationFormat>
  <Paragraphs>26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2015-12-17T13:08:21Z</dcterms:modified>
</cp:coreProperties>
</file>