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3F"/>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410" y="41"/>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6/30/2021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33000" r="-3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411980"/>
          </a:xfrm>
          <a:prstGeom prst="rect">
            <a:avLst/>
          </a:prstGeom>
          <a:ln>
            <a:noFill/>
          </a:ln>
          <a:effectLst/>
        </p:spPr>
      </p:pic>
      <p:sp>
        <p:nvSpPr>
          <p:cNvPr id="2" name="Title 1"/>
          <p:cNvSpPr>
            <a:spLocks noGrp="1"/>
          </p:cNvSpPr>
          <p:nvPr>
            <p:ph type="ctrTitle"/>
          </p:nvPr>
        </p:nvSpPr>
        <p:spPr>
          <a:xfrm>
            <a:off x="0" y="-1"/>
            <a:ext cx="7315200" cy="589101"/>
          </a:xfrm>
        </p:spPr>
        <p:txBody>
          <a:bodyPr>
            <a:noAutofit/>
          </a:bodyPr>
          <a:lstStyle/>
          <a:p>
            <a:pPr algn="l"/>
            <a:r>
              <a:rPr lang="en-US" sz="2364" b="1" i="1" dirty="0">
                <a:ln w="3175">
                  <a:noFill/>
                </a:ln>
                <a:effectLst>
                  <a:outerShdw blurRad="38100" dist="38100" dir="2700000" algn="tl">
                    <a:srgbClr val="000000">
                      <a:alpha val="43137"/>
                    </a:srgbClr>
                  </a:outerShdw>
                </a:effectLst>
                <a:latin typeface="Century Gothic" panose="020B0502020202020204" pitchFamily="34" charset="0"/>
              </a:rPr>
              <a:t>Just Listed!</a:t>
            </a:r>
            <a:endParaRPr lang="en-US" sz="1818" b="1" i="1" dirty="0">
              <a:ln w="3175">
                <a:noFill/>
              </a:ln>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40639" y="5334000"/>
            <a:ext cx="7049870" cy="2140528"/>
          </a:xfrm>
        </p:spPr>
        <p:txBody>
          <a:bodyPr anchor="ctr">
            <a:noAutofit/>
          </a:bodyPr>
          <a:lstStyle/>
          <a:p>
            <a:r>
              <a:rPr lang="en-US" sz="1050" b="1" dirty="0">
                <a:solidFill>
                  <a:srgbClr val="00273F"/>
                </a:solidFill>
                <a:latin typeface="Century Gothic" panose="020B0502020202020204" pitchFamily="34" charset="0"/>
              </a:rPr>
              <a:t>Southern charm at its finest with 2 beautiful Oak Trees that makes this lot so picturesque ! Highly sought after Hamlin Plantation home that has the master downstairs with open floor plan. Master suite features access to the porch wood floors, large walk in closet, &amp; a spa like </a:t>
            </a:r>
            <a:r>
              <a:rPr lang="en-US" sz="1050" b="1" dirty="0" err="1">
                <a:solidFill>
                  <a:srgbClr val="00273F"/>
                </a:solidFill>
                <a:latin typeface="Century Gothic" panose="020B0502020202020204" pitchFamily="34" charset="0"/>
              </a:rPr>
              <a:t>ensuite</a:t>
            </a:r>
            <a:r>
              <a:rPr lang="en-US" sz="1050" b="1" dirty="0">
                <a:solidFill>
                  <a:srgbClr val="00273F"/>
                </a:solidFill>
                <a:latin typeface="Century Gothic" panose="020B0502020202020204" pitchFamily="34" charset="0"/>
              </a:rPr>
              <a:t> bath that was completely updated! Valuated ceilings with lots of natural light in the living room and hardwood floors through out the first floor. Newly updated kitchen that is perfect for entertaining and opens up to a spacious breakfast area with big bay window. The main staircase leads to two generous bedrooms with large closets and plenty of storage with a full bath. The screened in porch is shaded by the oak trees and is so peaceful to enjoy your morning coffee while listening to all the birds. Through the laundry room, you will find separate staircase to a spacious FROG that makes a great 4th bedroom/playroom/home theater, or office. Plenty of storage throughout with attic storage accessible from several rooms. Irrigation/sprinkler system with dedicated well. Attached garage with long driveway. and custom shelving. Large, private backyard that can be fenced also backs up to the woods.</a:t>
            </a:r>
          </a:p>
        </p:txBody>
      </p:sp>
      <p:sp>
        <p:nvSpPr>
          <p:cNvPr id="17" name="Rectangle 16"/>
          <p:cNvSpPr/>
          <p:nvPr/>
        </p:nvSpPr>
        <p:spPr>
          <a:xfrm>
            <a:off x="4475019" y="8382000"/>
            <a:ext cx="2715490" cy="595932"/>
          </a:xfrm>
          <a:prstGeom prst="rect">
            <a:avLst/>
          </a:prstGeom>
        </p:spPr>
        <p:txBody>
          <a:bodyPr wrap="square">
            <a:spAutoFit/>
          </a:bodyPr>
          <a:lstStyle/>
          <a:p>
            <a:pPr algn="r"/>
            <a:r>
              <a:rPr lang="en-US" sz="1091" b="1" dirty="0">
                <a:solidFill>
                  <a:srgbClr val="00273F"/>
                </a:solidFill>
                <a:latin typeface="Century Gothic" panose="020B0502020202020204" pitchFamily="34" charset="0"/>
              </a:rPr>
              <a:t>Scott Fulton</a:t>
            </a:r>
            <a:br>
              <a:rPr lang="en-US" sz="1091" b="1" dirty="0">
                <a:solidFill>
                  <a:srgbClr val="00273F"/>
                </a:solidFill>
                <a:latin typeface="Century Gothic" panose="020B0502020202020204" pitchFamily="34" charset="0"/>
              </a:rPr>
            </a:br>
            <a:r>
              <a:rPr lang="en-US" sz="1091" dirty="0">
                <a:solidFill>
                  <a:srgbClr val="00273F"/>
                </a:solidFill>
                <a:latin typeface="Century Gothic" panose="020B0502020202020204" pitchFamily="34" charset="0"/>
              </a:rPr>
              <a:t>843-324-8845</a:t>
            </a:r>
          </a:p>
          <a:p>
            <a:pPr algn="r"/>
            <a:r>
              <a:rPr lang="en-US" sz="1091" dirty="0">
                <a:solidFill>
                  <a:srgbClr val="00273F"/>
                </a:solidFill>
                <a:latin typeface="Century Gothic" panose="020B0502020202020204" pitchFamily="34" charset="0"/>
              </a:rPr>
              <a:t>ScottandMarthe@gmail.com</a:t>
            </a:r>
            <a:endParaRPr lang="en-US" sz="909" dirty="0">
              <a:solidFill>
                <a:srgbClr val="00273F"/>
              </a:solidFill>
              <a:latin typeface="Century Gothic" panose="020B0502020202020204" pitchFamily="34" charset="0"/>
            </a:endParaRPr>
          </a:p>
        </p:txBody>
      </p:sp>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127125" y="8558547"/>
            <a:ext cx="1060950" cy="2428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1" y="8799931"/>
            <a:ext cx="7010400" cy="344069"/>
          </a:xfrm>
          <a:prstGeom prst="rect">
            <a:avLst/>
          </a:prstGeom>
        </p:spPr>
        <p:txBody>
          <a:bodyPr wrap="square">
            <a:spAutoFit/>
          </a:bodyPr>
          <a:lstStyle/>
          <a:p>
            <a:pPr algn="ctr"/>
            <a:r>
              <a:rPr lang="en-US" sz="818" dirty="0">
                <a:solidFill>
                  <a:srgbClr val="00273F"/>
                </a:solidFill>
                <a:latin typeface="Century Gothic" panose="020B0502020202020204" pitchFamily="34" charset="0"/>
              </a:rPr>
              <a:t>fultonteixeirahomes.com </a:t>
            </a:r>
          </a:p>
          <a:p>
            <a:pPr algn="ctr"/>
            <a:r>
              <a:rPr lang="en-US" sz="818" dirty="0">
                <a:solidFill>
                  <a:srgbClr val="00273F"/>
                </a:solidFill>
                <a:latin typeface="Century Gothic" panose="020B0502020202020204" pitchFamily="34" charset="0"/>
              </a:rPr>
              <a:t>Carolina One Real Estate | 2713 Highway 17 North | Mt. Pleasant, SC 29466</a:t>
            </a:r>
          </a:p>
        </p:txBody>
      </p:sp>
      <p:sp>
        <p:nvSpPr>
          <p:cNvPr id="16" name="Rectangle 15"/>
          <p:cNvSpPr/>
          <p:nvPr/>
        </p:nvSpPr>
        <p:spPr>
          <a:xfrm>
            <a:off x="152400" y="3764915"/>
            <a:ext cx="7010400" cy="615553"/>
          </a:xfrm>
          <a:prstGeom prst="rect">
            <a:avLst/>
          </a:prstGeom>
          <a:noFill/>
          <a:ln>
            <a:noFill/>
          </a:ln>
        </p:spPr>
        <p:txBody>
          <a:bodyPr wrap="square" anchor="b">
            <a:spAutoFit/>
          </a:bodyPr>
          <a:lstStyle/>
          <a:p>
            <a:pPr algn="ctr"/>
            <a:r>
              <a:rPr lang="en-US" sz="2000" b="1" dirty="0">
                <a:effectLst>
                  <a:outerShdw blurRad="38100" dist="38100" dir="2700000" algn="tl">
                    <a:srgbClr val="000000">
                      <a:alpha val="43137"/>
                    </a:srgbClr>
                  </a:outerShdw>
                </a:effectLst>
                <a:latin typeface="Century Gothic" panose="020B0502020202020204" pitchFamily="34" charset="0"/>
              </a:rPr>
              <a:t>1201 Flowering Oak Way</a:t>
            </a:r>
          </a:p>
          <a:p>
            <a:pPr algn="ctr"/>
            <a:r>
              <a:rPr lang="en-US" sz="1400" b="1" dirty="0">
                <a:effectLst>
                  <a:outerShdw blurRad="38100" dist="38100" dir="2700000" algn="tl">
                    <a:srgbClr val="000000">
                      <a:alpha val="43137"/>
                    </a:srgbClr>
                  </a:outerShdw>
                </a:effectLst>
                <a:latin typeface="Century Gothic" panose="020B0502020202020204" pitchFamily="34" charset="0"/>
              </a:rPr>
              <a:t>Hamlin Plantation | Mount Pleasant, SC 29466 | MLS# 21017470 | $795,000</a:t>
            </a:r>
          </a:p>
        </p:txBody>
      </p:sp>
      <p:pic>
        <p:nvPicPr>
          <p:cNvPr id="19" name="Picture 18"/>
          <p:cNvPicPr>
            <a:picLocks/>
          </p:cNvPicPr>
          <p:nvPr/>
        </p:nvPicPr>
        <p:blipFill>
          <a:blip r:embed="rId6" cstate="print">
            <a:extLst>
              <a:ext uri="{28A0092B-C50C-407E-A947-70E740481C1C}">
                <a14:useLocalDpi xmlns:a14="http://schemas.microsoft.com/office/drawing/2010/main" val="0"/>
              </a:ext>
            </a:extLst>
          </a:blip>
          <a:srcRect/>
          <a:stretch/>
        </p:blipFill>
        <p:spPr>
          <a:xfrm>
            <a:off x="3035808" y="7474527"/>
            <a:ext cx="1243584" cy="832104"/>
          </a:xfrm>
          <a:prstGeom prst="rect">
            <a:avLst/>
          </a:prstGeom>
          <a:ln>
            <a:noFill/>
          </a:ln>
          <a:effectLst>
            <a:outerShdw blurRad="63500" sx="102000" sy="102000" algn="ctr" rotWithShape="0">
              <a:prstClr val="black">
                <a:alpha val="40000"/>
              </a:prstClr>
            </a:outerShdw>
          </a:effectLst>
        </p:spPr>
      </p:pic>
      <p:pic>
        <p:nvPicPr>
          <p:cNvPr id="12" name="Picture 11"/>
          <p:cNvPicPr>
            <a:picLocks/>
          </p:cNvPicPr>
          <p:nvPr/>
        </p:nvPicPr>
        <p:blipFill>
          <a:blip r:embed="rId7" cstate="print">
            <a:extLst>
              <a:ext uri="{28A0092B-C50C-407E-A947-70E740481C1C}">
                <a14:useLocalDpi xmlns:a14="http://schemas.microsoft.com/office/drawing/2010/main" val="0"/>
              </a:ext>
            </a:extLst>
          </a:blip>
          <a:srcRect/>
          <a:stretch/>
        </p:blipFill>
        <p:spPr>
          <a:xfrm>
            <a:off x="4483392" y="7474527"/>
            <a:ext cx="1243584" cy="832104"/>
          </a:xfrm>
          <a:prstGeom prst="rect">
            <a:avLst/>
          </a:prstGeom>
          <a:ln>
            <a:no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B727B98B-7676-4F52-B530-72FEFD98EB9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930977" y="7474527"/>
            <a:ext cx="1243584" cy="832104"/>
          </a:xfrm>
          <a:prstGeom prst="rect">
            <a:avLst/>
          </a:prstGeom>
          <a:ln>
            <a:noFill/>
          </a:ln>
          <a:effectLst>
            <a:outerShdw blurRad="63500" sx="102000" sy="102000" algn="ctr" rotWithShape="0">
              <a:prstClr val="black">
                <a:alpha val="40000"/>
              </a:prstClr>
            </a:outerShdw>
          </a:effectLst>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rcRect/>
          <a:stretch/>
        </p:blipFill>
        <p:spPr>
          <a:xfrm>
            <a:off x="3035808" y="4501896"/>
            <a:ext cx="1243584" cy="832104"/>
          </a:xfrm>
          <a:prstGeom prst="rect">
            <a:avLst/>
          </a:prstGeom>
          <a:ln>
            <a:noFill/>
          </a:ln>
          <a:effectLst>
            <a:outerShdw blurRad="63500" sx="102000" sy="102000" algn="ctr" rotWithShape="0">
              <a:prstClr val="black">
                <a:alpha val="40000"/>
              </a:prstClr>
            </a:outerShdw>
          </a:effectLst>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rcRect/>
          <a:stretch/>
        </p:blipFill>
        <p:spPr>
          <a:xfrm>
            <a:off x="5930977" y="4501896"/>
            <a:ext cx="1243584" cy="832104"/>
          </a:xfrm>
          <a:prstGeom prst="rect">
            <a:avLst/>
          </a:prstGeom>
          <a:ln>
            <a:noFill/>
          </a:ln>
          <a:effectLst>
            <a:outerShdw blurRad="63500" sx="102000" sy="102000" algn="ctr" rotWithShape="0">
              <a:prstClr val="black">
                <a:alpha val="40000"/>
              </a:prstClr>
            </a:outerShdw>
          </a:effectLst>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rcRect/>
          <a:stretch/>
        </p:blipFill>
        <p:spPr>
          <a:xfrm>
            <a:off x="4483392" y="4501896"/>
            <a:ext cx="1243584" cy="832104"/>
          </a:xfrm>
          <a:prstGeom prst="rect">
            <a:avLst/>
          </a:prstGeom>
          <a:ln>
            <a:noFill/>
          </a:ln>
          <a:effectLst>
            <a:outerShdw blurRad="63500" sx="102000" sy="102000" algn="ctr" rotWithShape="0">
              <a:prstClr val="black">
                <a:alpha val="40000"/>
              </a:prstClr>
            </a:outerShdw>
          </a:effectLst>
        </p:spPr>
      </p:pic>
      <p:pic>
        <p:nvPicPr>
          <p:cNvPr id="7" name="Picture 6">
            <a:extLst>
              <a:ext uri="{FF2B5EF4-FFF2-40B4-BE49-F238E27FC236}">
                <a16:creationId xmlns:a16="http://schemas.microsoft.com/office/drawing/2014/main" id="{736E28DC-620C-46AE-8220-74AF114240F1}"/>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140640" y="4501896"/>
            <a:ext cx="1243584" cy="832104"/>
          </a:xfrm>
          <a:prstGeom prst="rect">
            <a:avLst/>
          </a:prstGeom>
          <a:ln>
            <a:noFill/>
          </a:ln>
          <a:effectLst>
            <a:outerShdw blurRad="63500" sx="102000" sy="102000" algn="ctr" rotWithShape="0">
              <a:prstClr val="black">
                <a:alpha val="40000"/>
              </a:prstClr>
            </a:outerShdw>
          </a:effectLst>
        </p:spPr>
      </p:pic>
      <p:pic>
        <p:nvPicPr>
          <p:cNvPr id="8" name="Picture 7">
            <a:extLst>
              <a:ext uri="{FF2B5EF4-FFF2-40B4-BE49-F238E27FC236}">
                <a16:creationId xmlns:a16="http://schemas.microsoft.com/office/drawing/2014/main" id="{BC251B42-2571-4B56-AEEF-D026583FD57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88224" y="4501896"/>
            <a:ext cx="1243584" cy="832104"/>
          </a:xfrm>
          <a:prstGeom prst="rect">
            <a:avLst/>
          </a:prstGeom>
          <a:ln>
            <a:noFill/>
          </a:ln>
          <a:effectLst>
            <a:outerShdw blurRad="63500" sx="102000" sy="102000" algn="ctr" rotWithShape="0">
              <a:prstClr val="black">
                <a:alpha val="40000"/>
              </a:prstClr>
            </a:outerShdw>
          </a:effectLst>
        </p:spPr>
      </p:pic>
      <p:pic>
        <p:nvPicPr>
          <p:cNvPr id="10" name="Picture 9">
            <a:extLst>
              <a:ext uri="{FF2B5EF4-FFF2-40B4-BE49-F238E27FC236}">
                <a16:creationId xmlns:a16="http://schemas.microsoft.com/office/drawing/2014/main" id="{C35AAFA8-5F7C-4E23-93E6-B6BEA3A07BA7}"/>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140640" y="7474527"/>
            <a:ext cx="1243584" cy="832104"/>
          </a:xfrm>
          <a:prstGeom prst="rect">
            <a:avLst/>
          </a:prstGeom>
          <a:ln>
            <a:noFill/>
          </a:ln>
          <a:effectLst>
            <a:outerShdw blurRad="63500" sx="102000" sy="102000" algn="ctr" rotWithShape="0">
              <a:prstClr val="black">
                <a:alpha val="40000"/>
              </a:prstClr>
            </a:outerShdw>
          </a:effectLst>
        </p:spPr>
      </p:pic>
      <p:pic>
        <p:nvPicPr>
          <p:cNvPr id="14" name="Picture 13">
            <a:extLst>
              <a:ext uri="{FF2B5EF4-FFF2-40B4-BE49-F238E27FC236}">
                <a16:creationId xmlns:a16="http://schemas.microsoft.com/office/drawing/2014/main" id="{E6AC2D94-403F-4271-AB63-D0BA98487C72}"/>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1588224" y="7474527"/>
            <a:ext cx="1243584" cy="832104"/>
          </a:xfrm>
          <a:prstGeom prst="rect">
            <a:avLst/>
          </a:prstGeom>
          <a:ln>
            <a:noFill/>
          </a:ln>
          <a:effectLst>
            <a:outerShdw blurRad="63500" sx="102000" sy="102000" algn="ctr" rotWithShape="0">
              <a:prstClr val="black">
                <a:alpha val="40000"/>
              </a:prstClr>
            </a:outerShdw>
          </a:effectLst>
        </p:spPr>
      </p:pic>
      <p:sp>
        <p:nvSpPr>
          <p:cNvPr id="15" name="Rectangle 14">
            <a:extLst>
              <a:ext uri="{FF2B5EF4-FFF2-40B4-BE49-F238E27FC236}">
                <a16:creationId xmlns:a16="http://schemas.microsoft.com/office/drawing/2014/main" id="{6CF6E6A9-BF9E-45FE-8B91-0206727B61DE}"/>
              </a:ext>
            </a:extLst>
          </p:cNvPr>
          <p:cNvSpPr/>
          <p:nvPr/>
        </p:nvSpPr>
        <p:spPr>
          <a:xfrm>
            <a:off x="152400" y="8382000"/>
            <a:ext cx="2715490" cy="595932"/>
          </a:xfrm>
          <a:prstGeom prst="rect">
            <a:avLst/>
          </a:prstGeom>
        </p:spPr>
        <p:txBody>
          <a:bodyPr wrap="square">
            <a:spAutoFit/>
          </a:bodyPr>
          <a:lstStyle/>
          <a:p>
            <a:r>
              <a:rPr lang="en-US" sz="1091" b="1" dirty="0">
                <a:solidFill>
                  <a:srgbClr val="00273F"/>
                </a:solidFill>
                <a:latin typeface="Century Gothic" panose="020B0502020202020204" pitchFamily="34" charset="0"/>
              </a:rPr>
              <a:t>Marthe Teixeira</a:t>
            </a:r>
            <a:br>
              <a:rPr lang="en-US" sz="1091" b="1" dirty="0">
                <a:solidFill>
                  <a:srgbClr val="00273F"/>
                </a:solidFill>
                <a:latin typeface="Century Gothic" panose="020B0502020202020204" pitchFamily="34" charset="0"/>
              </a:rPr>
            </a:br>
            <a:r>
              <a:rPr lang="en-US" sz="1091" dirty="0">
                <a:solidFill>
                  <a:srgbClr val="00273F"/>
                </a:solidFill>
                <a:latin typeface="Century Gothic" panose="020B0502020202020204" pitchFamily="34" charset="0"/>
              </a:rPr>
              <a:t>(917) 325-8033</a:t>
            </a:r>
          </a:p>
          <a:p>
            <a:r>
              <a:rPr lang="en-US" sz="1091" dirty="0">
                <a:solidFill>
                  <a:srgbClr val="00273F"/>
                </a:solidFill>
                <a:latin typeface="Century Gothic" panose="020B0502020202020204" pitchFamily="34" charset="0"/>
              </a:rPr>
              <a:t>marthet@carolinaone.com</a:t>
            </a:r>
            <a:endParaRPr lang="en-US" sz="909" dirty="0">
              <a:solidFill>
                <a:srgbClr val="00273F"/>
              </a:solidFill>
              <a:latin typeface="Century Gothic" panose="020B0502020202020204" pitchFamily="34" charset="0"/>
            </a:endParaRP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282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66</cp:revision>
  <dcterms:created xsi:type="dcterms:W3CDTF">2006-08-16T00:00:00Z</dcterms:created>
  <dcterms:modified xsi:type="dcterms:W3CDTF">2021-06-30T11:58:32Z</dcterms:modified>
</cp:coreProperties>
</file>