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B7E8"/>
    <a:srgbClr val="EA2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2883" autoAdjust="0"/>
  </p:normalViewPr>
  <p:slideViewPr>
    <p:cSldViewPr>
      <p:cViewPr>
        <p:scale>
          <a:sx n="100" d="100"/>
          <a:sy n="100" d="100"/>
        </p:scale>
        <p:origin x="426" y="72"/>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8/18/2015</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38150"/>
            <a:ext cx="7772400" cy="4972050"/>
          </a:xfrm>
          <a:prstGeom prst="rect">
            <a:avLst/>
          </a:prstGeom>
          <a:ln w="12700" cap="sq">
            <a:noFill/>
            <a:miter lim="800000"/>
          </a:ln>
        </p:spPr>
      </p:pic>
      <p:sp>
        <p:nvSpPr>
          <p:cNvPr id="2" name="Title 1"/>
          <p:cNvSpPr>
            <a:spLocks noGrp="1"/>
          </p:cNvSpPr>
          <p:nvPr>
            <p:ph type="ctrTitle"/>
          </p:nvPr>
        </p:nvSpPr>
        <p:spPr>
          <a:xfrm>
            <a:off x="0" y="0"/>
            <a:ext cx="7772400" cy="609600"/>
          </a:xfrm>
          <a:solidFill>
            <a:schemeClr val="tx2">
              <a:lumMod val="75000"/>
            </a:schemeClr>
          </a:solidFill>
        </p:spPr>
        <p:txBody>
          <a:bodyPr anchor="b">
            <a:noAutofit/>
          </a:bodyPr>
          <a:lstStyle/>
          <a:p>
            <a:r>
              <a:rPr lang="en-US" sz="3600" b="1" i="1" dirty="0" smtClean="0">
                <a:ln>
                  <a:solidFill>
                    <a:schemeClr val="tx2"/>
                  </a:solidFill>
                </a:ln>
                <a:solidFill>
                  <a:srgbClr val="8DB7E8"/>
                </a:solidFill>
                <a:effectLst>
                  <a:innerShdw blurRad="63500" dist="50800" dir="16200000">
                    <a:prstClr val="black">
                      <a:alpha val="50000"/>
                    </a:prstClr>
                  </a:innerShdw>
                </a:effectLst>
                <a:latin typeface="Cambria" panose="02040503050406030204" pitchFamily="18" charset="0"/>
              </a:rPr>
              <a:t>Ready To Sell!!</a:t>
            </a:r>
            <a:endParaRPr lang="en-US" sz="3600" b="1" i="1" dirty="0">
              <a:ln>
                <a:solidFill>
                  <a:schemeClr val="tx2"/>
                </a:solidFill>
              </a:ln>
              <a:solidFill>
                <a:srgbClr val="8DB7E8"/>
              </a:solidFill>
              <a:effectLst>
                <a:innerShdw blurRad="63500" dist="50800" dir="16200000">
                  <a:prstClr val="black">
                    <a:alpha val="50000"/>
                  </a:prstClr>
                </a:innerShdw>
              </a:effectLst>
              <a:latin typeface="Cambria" panose="02040503050406030204" pitchFamily="18" charset="0"/>
            </a:endParaRPr>
          </a:p>
        </p:txBody>
      </p:sp>
      <p:sp>
        <p:nvSpPr>
          <p:cNvPr id="3" name="Subtitle 2"/>
          <p:cNvSpPr>
            <a:spLocks noGrp="1"/>
          </p:cNvSpPr>
          <p:nvPr>
            <p:ph type="subTitle" idx="1"/>
          </p:nvPr>
        </p:nvSpPr>
        <p:spPr>
          <a:xfrm>
            <a:off x="0" y="5586744"/>
            <a:ext cx="7772400" cy="1828800"/>
          </a:xfrm>
        </p:spPr>
        <p:txBody>
          <a:bodyPr anchor="ctr">
            <a:noAutofit/>
          </a:bodyPr>
          <a:lstStyle/>
          <a:p>
            <a:r>
              <a:rPr lang="en-US" sz="1100" dirty="0">
                <a:solidFill>
                  <a:schemeClr val="tx2">
                    <a:lumMod val="75000"/>
                  </a:schemeClr>
                </a:solidFill>
                <a:latin typeface="Cambria" panose="02040503050406030204" pitchFamily="18" charset="0"/>
              </a:rPr>
              <a:t>Unbelievable space in this lovely, well maintained home!! Gorgeous yard</a:t>
            </a:r>
            <a:r>
              <a:rPr lang="en-US" sz="1100" dirty="0" smtClean="0">
                <a:solidFill>
                  <a:schemeClr val="tx2">
                    <a:lumMod val="75000"/>
                  </a:schemeClr>
                </a:solidFill>
                <a:latin typeface="Cambria" panose="02040503050406030204" pitchFamily="18" charset="0"/>
              </a:rPr>
              <a:t>, the </a:t>
            </a:r>
            <a:r>
              <a:rPr lang="en-US" sz="1100" dirty="0">
                <a:solidFill>
                  <a:schemeClr val="tx2">
                    <a:lumMod val="75000"/>
                  </a:schemeClr>
                </a:solidFill>
                <a:latin typeface="Cambria" panose="02040503050406030204" pitchFamily="18" charset="0"/>
              </a:rPr>
              <a:t>awesome open floor plan &amp; the beautiful Laminate floors, will pull you in! Great home for family or the opportunity for some fun entertaining! </a:t>
            </a:r>
            <a:r>
              <a:rPr lang="en-US" sz="1100" dirty="0" smtClean="0">
                <a:solidFill>
                  <a:schemeClr val="tx2">
                    <a:lumMod val="75000"/>
                  </a:schemeClr>
                </a:solidFill>
                <a:latin typeface="Cambria" panose="02040503050406030204" pitchFamily="18" charset="0"/>
              </a:rPr>
              <a:t>Home </a:t>
            </a:r>
            <a:r>
              <a:rPr lang="en-US" sz="1100" dirty="0">
                <a:solidFill>
                  <a:schemeClr val="tx2">
                    <a:lumMod val="75000"/>
                  </a:schemeClr>
                </a:solidFill>
                <a:latin typeface="Cambria" panose="02040503050406030204" pitchFamily="18" charset="0"/>
              </a:rPr>
              <a:t>offers Gourmet Chef's Kitchen w/Maple Cabinets, Granite</a:t>
            </a:r>
            <a:r>
              <a:rPr lang="en-US" sz="1100" dirty="0" smtClean="0">
                <a:solidFill>
                  <a:schemeClr val="tx2">
                    <a:lumMod val="75000"/>
                  </a:schemeClr>
                </a:solidFill>
                <a:latin typeface="Cambria" panose="02040503050406030204" pitchFamily="18" charset="0"/>
              </a:rPr>
              <a:t>, Tile </a:t>
            </a:r>
            <a:r>
              <a:rPr lang="en-US" sz="1100" dirty="0">
                <a:solidFill>
                  <a:schemeClr val="tx2">
                    <a:lumMod val="75000"/>
                  </a:schemeClr>
                </a:solidFill>
                <a:latin typeface="Cambria" panose="02040503050406030204" pitchFamily="18" charset="0"/>
              </a:rPr>
              <a:t>backsplash,5 Burner Gas Range w/ hood</a:t>
            </a:r>
            <a:r>
              <a:rPr lang="en-US" sz="1100" dirty="0" smtClean="0">
                <a:solidFill>
                  <a:schemeClr val="tx2">
                    <a:lumMod val="75000"/>
                  </a:schemeClr>
                </a:solidFill>
                <a:latin typeface="Cambria" panose="02040503050406030204" pitchFamily="18" charset="0"/>
              </a:rPr>
              <a:t>, Double </a:t>
            </a:r>
            <a:r>
              <a:rPr lang="en-US" sz="1100" dirty="0">
                <a:solidFill>
                  <a:schemeClr val="tx2">
                    <a:lumMod val="75000"/>
                  </a:schemeClr>
                </a:solidFill>
                <a:latin typeface="Cambria" panose="02040503050406030204" pitchFamily="18" charset="0"/>
              </a:rPr>
              <a:t>wall oven</a:t>
            </a:r>
            <a:r>
              <a:rPr lang="en-US" sz="1100" dirty="0" smtClean="0">
                <a:solidFill>
                  <a:schemeClr val="tx2">
                    <a:lumMod val="75000"/>
                  </a:schemeClr>
                </a:solidFill>
                <a:latin typeface="Cambria" panose="02040503050406030204" pitchFamily="18" charset="0"/>
              </a:rPr>
              <a:t>, SS </a:t>
            </a:r>
            <a:r>
              <a:rPr lang="en-US" sz="1100" dirty="0">
                <a:solidFill>
                  <a:schemeClr val="tx2">
                    <a:lumMod val="75000"/>
                  </a:schemeClr>
                </a:solidFill>
                <a:latin typeface="Cambria" panose="02040503050406030204" pitchFamily="18" charset="0"/>
              </a:rPr>
              <a:t>appliances</a:t>
            </a:r>
            <a:r>
              <a:rPr lang="en-US" sz="1100" dirty="0" smtClean="0">
                <a:solidFill>
                  <a:schemeClr val="tx2">
                    <a:lumMod val="75000"/>
                  </a:schemeClr>
                </a:solidFill>
                <a:latin typeface="Cambria" panose="02040503050406030204" pitchFamily="18" charset="0"/>
              </a:rPr>
              <a:t>. Exterior </a:t>
            </a:r>
            <a:r>
              <a:rPr lang="en-US" sz="1100" dirty="0">
                <a:solidFill>
                  <a:schemeClr val="tx2">
                    <a:lumMod val="75000"/>
                  </a:schemeClr>
                </a:solidFill>
                <a:latin typeface="Cambria" panose="02040503050406030204" pitchFamily="18" charset="0"/>
              </a:rPr>
              <a:t>offers: screened in porch, lawn irrigation,220 outlet out back for sauna</a:t>
            </a:r>
            <a:r>
              <a:rPr lang="en-US" sz="1100" dirty="0" smtClean="0">
                <a:solidFill>
                  <a:schemeClr val="tx2">
                    <a:lumMod val="75000"/>
                  </a:schemeClr>
                </a:solidFill>
                <a:latin typeface="Cambria" panose="02040503050406030204" pitchFamily="18" charset="0"/>
              </a:rPr>
              <a:t>, lovely </a:t>
            </a:r>
            <a:r>
              <a:rPr lang="en-US" sz="1100" dirty="0">
                <a:solidFill>
                  <a:schemeClr val="tx2">
                    <a:lumMod val="75000"/>
                  </a:schemeClr>
                </a:solidFill>
                <a:latin typeface="Cambria" panose="02040503050406030204" pitchFamily="18" charset="0"/>
              </a:rPr>
              <a:t>landscaping. </a:t>
            </a:r>
            <a:r>
              <a:rPr lang="en-US" sz="1100" dirty="0" smtClean="0">
                <a:solidFill>
                  <a:schemeClr val="tx2">
                    <a:lumMod val="75000"/>
                  </a:schemeClr>
                </a:solidFill>
                <a:latin typeface="Cambria" panose="02040503050406030204" pitchFamily="18" charset="0"/>
              </a:rPr>
              <a:t>Home </a:t>
            </a:r>
            <a:r>
              <a:rPr lang="en-US" sz="1100" dirty="0">
                <a:solidFill>
                  <a:schemeClr val="tx2">
                    <a:lumMod val="75000"/>
                  </a:schemeClr>
                </a:solidFill>
                <a:latin typeface="Cambria" panose="02040503050406030204" pitchFamily="18" charset="0"/>
              </a:rPr>
              <a:t>is wired for alarm system including window break sensors &amp; door sensors</a:t>
            </a:r>
            <a:r>
              <a:rPr lang="en-US" sz="1100" dirty="0" smtClean="0">
                <a:solidFill>
                  <a:schemeClr val="tx2">
                    <a:lumMod val="75000"/>
                  </a:schemeClr>
                </a:solidFill>
                <a:latin typeface="Cambria" panose="02040503050406030204" pitchFamily="18" charset="0"/>
              </a:rPr>
              <a:t>. This </a:t>
            </a:r>
            <a:r>
              <a:rPr lang="en-US" sz="1100" dirty="0">
                <a:solidFill>
                  <a:schemeClr val="tx2">
                    <a:lumMod val="75000"/>
                  </a:schemeClr>
                </a:solidFill>
                <a:latin typeface="Cambria" panose="02040503050406030204" pitchFamily="18" charset="0"/>
              </a:rPr>
              <a:t>is a 3 </a:t>
            </a:r>
            <a:r>
              <a:rPr lang="en-US" sz="1100" dirty="0" err="1">
                <a:solidFill>
                  <a:schemeClr val="tx2">
                    <a:lumMod val="75000"/>
                  </a:schemeClr>
                </a:solidFill>
                <a:latin typeface="Cambria" panose="02040503050406030204" pitchFamily="18" charset="0"/>
              </a:rPr>
              <a:t>bdrm</a:t>
            </a:r>
            <a:r>
              <a:rPr lang="en-US" sz="1100" dirty="0">
                <a:solidFill>
                  <a:schemeClr val="tx2">
                    <a:lumMod val="75000"/>
                  </a:schemeClr>
                </a:solidFill>
                <a:latin typeface="Cambria" panose="02040503050406030204" pitchFamily="18" charset="0"/>
              </a:rPr>
              <a:t> </a:t>
            </a:r>
            <a:r>
              <a:rPr lang="en-US" sz="1100" dirty="0" smtClean="0">
                <a:solidFill>
                  <a:schemeClr val="tx2">
                    <a:lumMod val="75000"/>
                  </a:schemeClr>
                </a:solidFill>
                <a:latin typeface="Cambria" panose="02040503050406030204" pitchFamily="18" charset="0"/>
              </a:rPr>
              <a:t>home </a:t>
            </a:r>
            <a:r>
              <a:rPr lang="en-US" sz="1100" dirty="0">
                <a:solidFill>
                  <a:schemeClr val="tx2">
                    <a:lumMod val="75000"/>
                  </a:schemeClr>
                </a:solidFill>
                <a:latin typeface="Cambria" panose="02040503050406030204" pitchFamily="18" charset="0"/>
              </a:rPr>
              <a:t>but if you need 4, the loft or downstairs study can be easily converted. Upstairs you will find the largest Master Bedroom ever...with tray ceilings &amp; a huge walk in closet! Both extra bedrooms also have large walk in closets &amp; in hall there are 2 very nice sized linen closets. Also upstairs is the laundry room with plenty of space &amp; a utility sink. The 2 car garage also offers a utility sink. Owners have a transferable termite bond &amp; there is 5 years left on the Builders Warranty. This Energy Star Home has so many upgrades....list available if you are interested! This lovely home is located in the Blue Ribbon Hanahan School District and convenient to SPAWR, Air Force Base &amp; Boeing. Neighborhood offers shopping center for your convenience.</a:t>
            </a:r>
            <a:endParaRPr lang="en-US" sz="1100" dirty="0">
              <a:solidFill>
                <a:schemeClr val="tx2">
                  <a:lumMod val="75000"/>
                </a:schemeClr>
              </a:solidFill>
              <a:latin typeface="Cambria" panose="02040503050406030204" pitchFamily="18"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9006478"/>
            <a:ext cx="787661" cy="80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9006478"/>
            <a:ext cx="7772400" cy="707886"/>
          </a:xfrm>
          <a:prstGeom prst="rect">
            <a:avLst/>
          </a:prstGeom>
        </p:spPr>
        <p:txBody>
          <a:bodyPr wrap="square">
            <a:spAutoFit/>
          </a:bodyPr>
          <a:lstStyle/>
          <a:p>
            <a:pPr algn="ctr"/>
            <a:r>
              <a:rPr lang="en-US" sz="1600" b="1" dirty="0" smtClean="0">
                <a:latin typeface="Cambria" panose="02040503050406030204" pitchFamily="18" charset="0"/>
              </a:rPr>
              <a:t>Jeanne </a:t>
            </a:r>
            <a:r>
              <a:rPr lang="en-US" sz="1600" b="1" dirty="0" err="1" smtClean="0">
                <a:latin typeface="Cambria" panose="02040503050406030204" pitchFamily="18" charset="0"/>
              </a:rPr>
              <a:t>Weekley</a:t>
            </a:r>
            <a:r>
              <a:rPr lang="en-US" sz="1600" b="1" dirty="0" smtClean="0">
                <a:latin typeface="Cambria" panose="02040503050406030204" pitchFamily="18" charset="0"/>
              </a:rPr>
              <a:t>, </a:t>
            </a:r>
            <a:r>
              <a:rPr lang="en-US" sz="1600" b="1" dirty="0">
                <a:latin typeface="Cambria" panose="02040503050406030204" pitchFamily="18" charset="0"/>
              </a:rPr>
              <a:t>Realtor</a:t>
            </a:r>
          </a:p>
          <a:p>
            <a:pPr algn="ctr"/>
            <a:r>
              <a:rPr lang="en-US" sz="1200" dirty="0" smtClean="0">
                <a:latin typeface="Cambria" panose="02040503050406030204" pitchFamily="18" charset="0"/>
              </a:rPr>
              <a:t>843-</a:t>
            </a:r>
            <a:r>
              <a:rPr lang="en-US" sz="1200" dirty="0">
                <a:latin typeface="Cambria" panose="02040503050406030204" pitchFamily="18" charset="0"/>
              </a:rPr>
              <a:t>442-3364</a:t>
            </a:r>
            <a:endParaRPr lang="en-US" sz="1200" dirty="0">
              <a:latin typeface="Cambria" panose="02040503050406030204" pitchFamily="18" charset="0"/>
            </a:endParaRPr>
          </a:p>
          <a:p>
            <a:pPr algn="ctr"/>
            <a:r>
              <a:rPr lang="en-US" sz="1200" dirty="0">
                <a:latin typeface="Cambria" panose="02040503050406030204" pitchFamily="18" charset="0"/>
              </a:rPr>
              <a:t>jeanne.weekley07@comcast.net</a:t>
            </a:r>
            <a:endParaRPr lang="en-US" sz="1200" dirty="0" smtClean="0">
              <a:solidFill>
                <a:schemeClr val="accent1">
                  <a:lumMod val="75000"/>
                </a:schemeClr>
              </a:solidFill>
              <a:latin typeface="Cambria" panose="02040503050406030204" pitchFamily="18" charset="0"/>
            </a:endParaRPr>
          </a:p>
        </p:txBody>
      </p:sp>
      <p:sp>
        <p:nvSpPr>
          <p:cNvPr id="6" name="Rectangle 5"/>
          <p:cNvSpPr/>
          <p:nvPr/>
        </p:nvSpPr>
        <p:spPr>
          <a:xfrm>
            <a:off x="0" y="9827010"/>
            <a:ext cx="7772400" cy="230832"/>
          </a:xfrm>
          <a:prstGeom prst="rect">
            <a:avLst/>
          </a:prstGeom>
        </p:spPr>
        <p:txBody>
          <a:bodyPr wrap="square">
            <a:spAutoFit/>
          </a:bodyPr>
          <a:lstStyle/>
          <a:p>
            <a:pPr algn="ctr"/>
            <a:r>
              <a:rPr lang="en-US" sz="900" dirty="0">
                <a:latin typeface="Cambria" panose="02040503050406030204" pitchFamily="18" charset="0"/>
              </a:rPr>
              <a:t>ERA Wilder </a:t>
            </a:r>
            <a:r>
              <a:rPr lang="en-US" sz="900" dirty="0" smtClean="0">
                <a:latin typeface="Cambria" panose="02040503050406030204" pitchFamily="18" charset="0"/>
              </a:rPr>
              <a:t>Realty, 125-F </a:t>
            </a:r>
            <a:r>
              <a:rPr lang="en-US" sz="900" dirty="0" err="1">
                <a:latin typeface="Cambria" panose="02040503050406030204" pitchFamily="18" charset="0"/>
              </a:rPr>
              <a:t>Wappoo</a:t>
            </a:r>
            <a:r>
              <a:rPr lang="en-US" sz="900" dirty="0">
                <a:latin typeface="Cambria" panose="02040503050406030204" pitchFamily="18" charset="0"/>
              </a:rPr>
              <a:t> Creek </a:t>
            </a:r>
            <a:r>
              <a:rPr lang="en-US" sz="900" dirty="0" smtClean="0">
                <a:latin typeface="Cambria" panose="02040503050406030204" pitchFamily="18" charset="0"/>
              </a:rPr>
              <a:t>Dr, Charleston</a:t>
            </a:r>
            <a:r>
              <a:rPr lang="en-US" sz="900" dirty="0">
                <a:latin typeface="Cambria" panose="02040503050406030204" pitchFamily="18" charset="0"/>
              </a:rPr>
              <a:t>, SC </a:t>
            </a:r>
            <a:r>
              <a:rPr lang="en-US" sz="900" dirty="0" smtClean="0">
                <a:latin typeface="Cambria" panose="02040503050406030204" pitchFamily="18" charset="0"/>
              </a:rPr>
              <a:t>29412</a:t>
            </a:r>
            <a:endParaRPr lang="en-US" sz="900" dirty="0">
              <a:latin typeface="Cambria" panose="02040503050406030204" pitchFamily="18" charset="0"/>
            </a:endParaRPr>
          </a:p>
        </p:txBody>
      </p:sp>
      <p:sp>
        <p:nvSpPr>
          <p:cNvPr id="8" name="Rectangle 7"/>
          <p:cNvSpPr/>
          <p:nvPr/>
        </p:nvSpPr>
        <p:spPr>
          <a:xfrm>
            <a:off x="0" y="4609981"/>
            <a:ext cx="7772400" cy="800219"/>
          </a:xfrm>
          <a:prstGeom prst="rect">
            <a:avLst/>
          </a:prstGeom>
          <a:gradFill>
            <a:gsLst>
              <a:gs pos="0">
                <a:schemeClr val="bg1">
                  <a:alpha val="0"/>
                </a:schemeClr>
              </a:gs>
              <a:gs pos="50000">
                <a:schemeClr val="bg1">
                  <a:alpha val="50000"/>
                </a:schemeClr>
              </a:gs>
              <a:gs pos="100000">
                <a:schemeClr val="bg1"/>
              </a:gs>
            </a:gsLst>
            <a:lin ang="5400000" scaled="0"/>
          </a:gradFill>
        </p:spPr>
        <p:txBody>
          <a:bodyPr wrap="square">
            <a:spAutoFit/>
          </a:bodyPr>
          <a:lstStyle/>
          <a:p>
            <a:pPr algn="ctr"/>
            <a:r>
              <a:rPr lang="en-US" sz="2800" b="1" dirty="0">
                <a:ln>
                  <a:solidFill>
                    <a:sysClr val="windowText" lastClr="000000"/>
                  </a:solidFill>
                </a:ln>
                <a:solidFill>
                  <a:schemeClr val="bg1"/>
                </a:solidFill>
                <a:effectLst>
                  <a:outerShdw blurRad="38100" dist="38100" dir="2700000" algn="tl">
                    <a:srgbClr val="000000">
                      <a:alpha val="43137"/>
                    </a:srgbClr>
                  </a:outerShdw>
                </a:effectLst>
                <a:latin typeface="Cambria" panose="02040503050406030204" pitchFamily="18" charset="0"/>
              </a:rPr>
              <a:t>1203 Saffron Lane</a:t>
            </a:r>
            <a:endParaRPr lang="en-US" sz="2800" b="1" dirty="0" smtClean="0">
              <a:ln>
                <a:solidFill>
                  <a:sysClr val="windowText" lastClr="000000"/>
                </a:solidFill>
              </a:ln>
              <a:solidFill>
                <a:schemeClr val="bg1"/>
              </a:solidFill>
              <a:effectLst>
                <a:outerShdw blurRad="38100" dist="38100" dir="2700000" algn="tl">
                  <a:srgbClr val="000000">
                    <a:alpha val="43137"/>
                  </a:srgbClr>
                </a:outerShdw>
              </a:effectLst>
              <a:latin typeface="Cambria" panose="02040503050406030204" pitchFamily="18" charset="0"/>
            </a:endParaRPr>
          </a:p>
          <a:p>
            <a:pPr algn="ctr"/>
            <a:r>
              <a:rPr lang="en-US" sz="1800" b="1" dirty="0">
                <a:ln>
                  <a:solidFill>
                    <a:sysClr val="windowText" lastClr="000000"/>
                  </a:solidFill>
                </a:ln>
                <a:solidFill>
                  <a:schemeClr val="bg1"/>
                </a:solidFill>
                <a:effectLst>
                  <a:outerShdw blurRad="38100" dist="38100" dir="2700000" algn="tl">
                    <a:srgbClr val="000000">
                      <a:alpha val="43137"/>
                    </a:srgbClr>
                  </a:outerShdw>
                </a:effectLst>
                <a:latin typeface="Cambria" panose="02040503050406030204" pitchFamily="18" charset="0"/>
              </a:rPr>
              <a:t>Tanner Plantation ~ Hanahan ~ MLS# 15019256 ~ $342,900</a:t>
            </a:r>
            <a:endParaRPr lang="en-US" sz="1800" b="1" dirty="0">
              <a:ln>
                <a:solidFill>
                  <a:sysClr val="windowText" lastClr="000000"/>
                </a:solidFill>
              </a:ln>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07361" y="9006477"/>
            <a:ext cx="809143" cy="8091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848600" y="3279636"/>
            <a:ext cx="3588483" cy="707886"/>
          </a:xfrm>
          <a:prstGeom prst="rect">
            <a:avLst/>
          </a:prstGeom>
          <a:noFill/>
        </p:spPr>
        <p:txBody>
          <a:bodyPr wrap="none" lIns="91440" tIns="45720" rIns="91440" bIns="45720">
            <a:spAutoFit/>
          </a:bodyPr>
          <a:lstStyle/>
          <a:p>
            <a:pPr algn="ctr"/>
            <a:r>
              <a:rPr lang="en-US" sz="4000" b="1" i="1" cap="none" spc="0" dirty="0" smtClean="0">
                <a:ln w="12700">
                  <a:solidFill>
                    <a:schemeClr val="bg1"/>
                  </a:solidFill>
                  <a:prstDash val="solid"/>
                </a:ln>
                <a:solidFill>
                  <a:srgbClr val="EA2D00"/>
                </a:solidFill>
                <a:effectLst>
                  <a:outerShdw blurRad="50800" dist="38100" dir="5400000" algn="t" rotWithShape="0">
                    <a:prstClr val="black">
                      <a:alpha val="40000"/>
                    </a:prstClr>
                  </a:outerShdw>
                </a:effectLst>
                <a:latin typeface="Cambria" panose="02040503050406030204" pitchFamily="18" charset="0"/>
              </a:rPr>
              <a:t>Price Reduced!</a:t>
            </a:r>
            <a:endParaRPr lang="en-US" sz="4000" b="1" i="1" cap="none" spc="0" dirty="0">
              <a:ln w="12700">
                <a:solidFill>
                  <a:schemeClr val="bg1"/>
                </a:solidFill>
                <a:prstDash val="solid"/>
              </a:ln>
              <a:solidFill>
                <a:srgbClr val="EA2D00"/>
              </a:solidFill>
              <a:effectLst>
                <a:outerShdw blurRad="50800" dist="38100" dir="5400000" algn="t" rotWithShape="0">
                  <a:prstClr val="black">
                    <a:alpha val="40000"/>
                  </a:prstClr>
                </a:outerShdw>
              </a:effectLst>
              <a:latin typeface="Cambria" panose="02040503050406030204" pitchFamily="18" charset="0"/>
            </a:endParaRPr>
          </a:p>
        </p:txBody>
      </p:sp>
      <p:pic>
        <p:nvPicPr>
          <p:cNvPr id="19" name="Picture 18"/>
          <p:cNvPicPr>
            <a:picLocks noChangeAspect="1"/>
          </p:cNvPicPr>
          <p:nvPr/>
        </p:nvPicPr>
        <p:blipFill>
          <a:blip r:embed="rId5"/>
          <a:stretch>
            <a:fillRect/>
          </a:stretch>
        </p:blipFill>
        <p:spPr>
          <a:xfrm>
            <a:off x="2010435" y="7606364"/>
            <a:ext cx="925831" cy="1234440"/>
          </a:xfrm>
          <a:prstGeom prst="rect">
            <a:avLst/>
          </a:prstGeom>
          <a:ln w="12700" cap="sq">
            <a:noFill/>
            <a:miter lim="800000"/>
          </a:ln>
          <a:effectLst>
            <a:outerShdw blurRad="63500" sx="102000" sy="102000" algn="ctr" rotWithShape="0">
              <a:prstClr val="black">
                <a:alpha val="40000"/>
              </a:prstClr>
            </a:outerShdw>
          </a:effectLst>
        </p:spPr>
      </p:pic>
      <p:pic>
        <p:nvPicPr>
          <p:cNvPr id="25" name="Picture 24"/>
          <p:cNvPicPr>
            <a:picLocks noChangeAspect="1"/>
          </p:cNvPicPr>
          <p:nvPr/>
        </p:nvPicPr>
        <p:blipFill>
          <a:blip r:embed="rId6"/>
          <a:stretch>
            <a:fillRect/>
          </a:stretch>
        </p:blipFill>
        <p:spPr>
          <a:xfrm>
            <a:off x="5882131" y="7606364"/>
            <a:ext cx="1645920" cy="1234440"/>
          </a:xfrm>
          <a:prstGeom prst="rect">
            <a:avLst/>
          </a:prstGeom>
          <a:ln w="12700" cap="sq">
            <a:noFill/>
            <a:miter lim="800000"/>
          </a:ln>
          <a:effectLst>
            <a:outerShdw blurRad="63500" sx="102000" sy="102000" algn="ctr" rotWithShape="0">
              <a:prstClr val="black">
                <a:alpha val="40000"/>
              </a:prstClr>
            </a:outerShdw>
          </a:effectLst>
        </p:spPr>
      </p:pic>
      <p:pic>
        <p:nvPicPr>
          <p:cNvPr id="30" name="Picture 29"/>
          <p:cNvPicPr>
            <a:picLocks noChangeAspect="1"/>
          </p:cNvPicPr>
          <p:nvPr/>
        </p:nvPicPr>
        <p:blipFill>
          <a:blip r:embed="rId7"/>
          <a:stretch>
            <a:fillRect/>
          </a:stretch>
        </p:blipFill>
        <p:spPr>
          <a:xfrm>
            <a:off x="239810" y="7606364"/>
            <a:ext cx="1645920" cy="1234440"/>
          </a:xfrm>
          <a:prstGeom prst="rect">
            <a:avLst/>
          </a:prstGeom>
          <a:ln w="12700" cap="sq">
            <a:noFill/>
            <a:miter lim="800000"/>
          </a:ln>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stretch>
            <a:fillRect/>
          </a:stretch>
        </p:blipFill>
        <p:spPr>
          <a:xfrm>
            <a:off x="3060971" y="7606364"/>
            <a:ext cx="1645920" cy="1234440"/>
          </a:xfrm>
          <a:prstGeom prst="rect">
            <a:avLst/>
          </a:prstGeom>
          <a:ln w="12700" cap="sq">
            <a:noFill/>
            <a:miter lim="800000"/>
          </a:ln>
          <a:effectLst>
            <a:outerShdw blurRad="63500" sx="102000" sy="102000" algn="ctr" rotWithShape="0">
              <a:prstClr val="black">
                <a:alpha val="40000"/>
              </a:prstClr>
            </a:outerShdw>
          </a:effectLst>
        </p:spPr>
      </p:pic>
      <p:pic>
        <p:nvPicPr>
          <p:cNvPr id="16" name="Picture 15"/>
          <p:cNvPicPr>
            <a:picLocks noChangeAspect="1"/>
          </p:cNvPicPr>
          <p:nvPr/>
        </p:nvPicPr>
        <p:blipFill>
          <a:blip r:embed="rId9"/>
          <a:stretch>
            <a:fillRect/>
          </a:stretch>
        </p:blipFill>
        <p:spPr>
          <a:xfrm>
            <a:off x="4831596" y="7606364"/>
            <a:ext cx="925831" cy="1234440"/>
          </a:xfrm>
          <a:prstGeom prst="rect">
            <a:avLst/>
          </a:prstGeom>
          <a:ln w="12700" cap="sq">
            <a:noFill/>
            <a:miter lim="800000"/>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82344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291</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Office Theme</vt:lpstr>
      <vt:lpstr>Ready To Sell!!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DEAL ON JOHNS ISLAND!</dc:title>
  <dc:creator>CVH360</dc:creator>
  <cp:lastModifiedBy>A. Thomas</cp:lastModifiedBy>
  <cp:revision>20</cp:revision>
  <dcterms:created xsi:type="dcterms:W3CDTF">2006-08-16T00:00:00Z</dcterms:created>
  <dcterms:modified xsi:type="dcterms:W3CDTF">2015-08-18T14:15:29Z</dcterms:modified>
</cp:coreProperties>
</file>