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" y="-1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38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0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6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2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29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47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5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7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1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E1867-B3D7-4709-9A5D-B88D860BAE96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35F7-D85F-439E-8C40-5FE5A28C93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9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image" Target="../media/image2.jpg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hyperlink" Target="mailto:conniesross@aol.com" TargetMode="External"/><Relationship Id="rId10" Type="http://schemas.openxmlformats.org/officeDocument/2006/relationships/image" Target="../media/image7.JPG"/><Relationship Id="rId4" Type="http://schemas.openxmlformats.org/officeDocument/2006/relationships/hyperlink" Target="mailto:dctidewater@yahoo.com" TargetMode="External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387" y="2688258"/>
            <a:ext cx="7775174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Features and Upgrades</a:t>
            </a:r>
          </a:p>
          <a:p>
            <a:pPr algn="ctr"/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The construction of this extraordinary home was managed daily by the owner; the home was actually built over a 6-month period by a team of Brazilian workers and artisans, from remarkable specifications put together by the architect and the owners. The owners have lived in several countries and come from European backgrounds; so this home, meant for a lifetime, was a compilation of the best living experiences from their previous residences. Original floor plan available. Please find the impressive list of features and upgrades following:</a:t>
            </a:r>
            <a:endParaRPr lang="en-US" sz="1050" b="1" u="sng" dirty="0">
              <a:solidFill>
                <a:schemeClr val="tx1">
                  <a:lumMod val="95000"/>
                  <a:lumOff val="5000"/>
                </a:schemeClr>
              </a:solidFill>
              <a:latin typeface="Adobe Caslon Pro" panose="0205050205050A020403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775" y="2005918"/>
            <a:ext cx="77751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Adobe Caslon Pro Bold" panose="0205070206050A020403" pitchFamily="18" charset="0"/>
              </a:rPr>
              <a:t>1205 </a:t>
            </a:r>
            <a:r>
              <a:rPr lang="en-US" sz="2000" dirty="0" err="1">
                <a:solidFill>
                  <a:srgbClr val="0070C0"/>
                </a:solidFill>
                <a:latin typeface="Adobe Caslon Pro Bold" panose="0205070206050A020403" pitchFamily="18" charset="0"/>
              </a:rPr>
              <a:t>Trisail</a:t>
            </a:r>
            <a:r>
              <a:rPr lang="en-US" sz="2000" dirty="0">
                <a:solidFill>
                  <a:srgbClr val="0070C0"/>
                </a:solidFill>
                <a:latin typeface="Adobe Caslon Pro Bold" panose="0205070206050A020403" pitchFamily="18" charset="0"/>
              </a:rPr>
              <a:t> Lane</a:t>
            </a:r>
          </a:p>
          <a:p>
            <a:pPr algn="ctr"/>
            <a:r>
              <a:rPr lang="en-US" sz="1600" dirty="0">
                <a:solidFill>
                  <a:srgbClr val="0070C0"/>
                </a:solidFill>
                <a:latin typeface="Adobe Caslon Pro Bold" panose="0205070206050A020403" pitchFamily="18" charset="0"/>
              </a:rPr>
              <a:t>Tidewater Plantation ~ North Myrtle Beach, SC  29582</a:t>
            </a:r>
            <a:endParaRPr lang="en-US" sz="1400" dirty="0">
              <a:solidFill>
                <a:srgbClr val="0070C0"/>
              </a:solidFill>
              <a:latin typeface="Adobe Caslon Pro" panose="0205050205050A020403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3093" y="40640"/>
            <a:ext cx="758343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spc="300" dirty="0"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Architectural-Deigned Luxury</a:t>
            </a:r>
          </a:p>
          <a:p>
            <a:pPr algn="ctr"/>
            <a:r>
              <a:rPr lang="en-US" b="1" i="1" spc="300" dirty="0">
                <a:solidFill>
                  <a:sysClr val="windowText" lastClr="000000"/>
                </a:solidFill>
                <a:latin typeface="Adobe Caslon Pro" panose="0205050205050A020403" pitchFamily="18" charset="0"/>
              </a:rPr>
              <a:t>but easy-living beach home for the generations!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4533" y="1719992"/>
            <a:ext cx="2584174" cy="93394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82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375" y="10204257"/>
            <a:ext cx="904875" cy="68216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730" y="9167085"/>
            <a:ext cx="838198" cy="68852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-4891" y="10222173"/>
            <a:ext cx="19313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Deborah Collins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843-424-9013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4"/>
              </a:rPr>
              <a:t>dctidewater@yahoo.com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856348" y="10222173"/>
            <a:ext cx="191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Connie Ross-Karl</a:t>
            </a:r>
          </a:p>
          <a:p>
            <a:pPr algn="ctr"/>
            <a:r>
              <a:rPr lang="en-US" sz="1100" dirty="0">
                <a:solidFill>
                  <a:srgbClr val="000000"/>
                </a:solidFill>
                <a:latin typeface="Arial" panose="020B0604020202020204" pitchFamily="34" charset="0"/>
              </a:rPr>
              <a:t>702-306-2643</a:t>
            </a:r>
          </a:p>
          <a:p>
            <a:pPr algn="ctr"/>
            <a:r>
              <a:rPr lang="en-US" sz="1100" dirty="0">
                <a:solidFill>
                  <a:srgbClr val="093E6E"/>
                </a:solidFill>
                <a:latin typeface="Arial" panose="020B0604020202020204" pitchFamily="34" charset="0"/>
                <a:hlinkClick r:id="rId5"/>
              </a:rPr>
              <a:t>conniesross@aol.com</a:t>
            </a:r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0" y="1105658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</a:rPr>
              <a:t>NEW WAY PROPERTIES MYRTLE BEACH</a:t>
            </a:r>
            <a:r>
              <a:rPr lang="en-US" sz="800" dirty="0">
                <a:solidFill>
                  <a:srgbClr val="093E6E"/>
                </a:solidFill>
                <a:latin typeface="Arial" panose="020B0604020202020204" pitchFamily="34" charset="0"/>
              </a:rPr>
              <a:t> </a:t>
            </a:r>
            <a:endParaRPr lang="en-US" sz="8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F1E7F0-5717-41D3-8DC9-009E96A74856}"/>
              </a:ext>
            </a:extLst>
          </p:cNvPr>
          <p:cNvGrpSpPr/>
          <p:nvPr/>
        </p:nvGrpSpPr>
        <p:grpSpPr>
          <a:xfrm>
            <a:off x="85216" y="753757"/>
            <a:ext cx="7601968" cy="1216152"/>
            <a:chOff x="85216" y="791070"/>
            <a:chExt cx="7601968" cy="1216152"/>
          </a:xfrm>
        </p:grpSpPr>
        <p:pic>
          <p:nvPicPr>
            <p:cNvPr id="4" name="Picture 3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9605" y="791070"/>
              <a:ext cx="1828800" cy="1216152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216" y="791070"/>
              <a:ext cx="1828800" cy="1216152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8384" y="791070"/>
              <a:ext cx="1828800" cy="1216152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3994" y="791070"/>
              <a:ext cx="1828800" cy="1216152"/>
            </a:xfrm>
            <a:prstGeom prst="rect">
              <a:avLst/>
            </a:prstGeom>
          </p:spPr>
        </p:pic>
      </p:grpSp>
      <p:sp>
        <p:nvSpPr>
          <p:cNvPr id="36" name="Rectangle 35"/>
          <p:cNvSpPr/>
          <p:nvPr/>
        </p:nvSpPr>
        <p:spPr>
          <a:xfrm>
            <a:off x="429773" y="3624513"/>
            <a:ext cx="6912854" cy="510355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Interior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Ceiling heights up to 10'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2 solar tubes in entry hall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Coat closet in entry hall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UV film protection on sliding door in kitchen, dining &amp; master bedrooms and flex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3 large patio doors at back of home for full patio 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Solar energy attic exhaust fan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Large, state-of-the-art Trane heat pump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Special whole-house filter for HVAC, with central filter system, only one filter and changed twice a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Solid wood doors and trim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Storage areas on both levels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The pipes inside the house are what is called: PEX PIPES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Ceiling fan at rear covered patio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Third bedroom upstairs with half bath or can be used as a bonus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Flex room on main level is currently used as a den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Hallway lights have dimmers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Dining room light has dimmer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Both showers are reinforced to also act as a refuge from high winds</a:t>
            </a:r>
            <a:endParaRPr lang="en-US" sz="900" b="1" u="sng" dirty="0">
              <a:solidFill>
                <a:schemeClr val="tx1">
                  <a:lumMod val="95000"/>
                  <a:lumOff val="5000"/>
                </a:schemeClr>
              </a:solidFill>
              <a:latin typeface="Adobe Caslon Pro" panose="0205050205050A020403" pitchFamily="18" charset="0"/>
            </a:endParaRPr>
          </a:p>
          <a:p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Kitchen Improvements</a:t>
            </a:r>
            <a:endParaRPr lang="en-US" sz="900" dirty="0">
              <a:solidFill>
                <a:schemeClr val="tx1">
                  <a:lumMod val="95000"/>
                  <a:lumOff val="5000"/>
                </a:schemeClr>
              </a:solidFill>
              <a:latin typeface="Adobe Caslon Pro" panose="0205050205050A020403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New light fixtures with dimmer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DuPont Corian counter tops in popular neutral gray color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Drop-in cook top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Kitchen sink with Moen faucet with sprayer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Heavy duty water filter under sink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Extended warranty on cook top and dishwasher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Strong exhaust fan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Wall oven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Lazy Susan in cabinets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Dedicated space for bags and cookie sheets</a:t>
            </a:r>
          </a:p>
          <a:p>
            <a:r>
              <a:rPr lang="en-US" sz="900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En</a:t>
            </a:r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 Suite Bedrooms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Large walk-in closets with built-in components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Spacious walk-in tiled showers with safety grab bars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ADA compliant toilets</a:t>
            </a:r>
          </a:p>
          <a:p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Laundry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Extra large sink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Pantry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Stacked washer/dryer with extended warranty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Half bath accessible via the garage and laundry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Entrance directly to laundry room and to kitchen also from the garage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New light fixtures with dimmer</a:t>
            </a:r>
          </a:p>
          <a:p>
            <a:r>
              <a:rPr lang="en-US" sz="9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Miscellaneous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Grand Strand Pest control has serviced home since it was built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Builder used additional termite protection on the frame and wood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Weed fabric under pine straw and mulch in backyard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Pine Straw changed twice yearly by HOA at no additional charge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Front yard mowed and driveway blown off every Wednesday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Plants pruned several times a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Garbage, yard debris and recycles picked up every Tuesday morning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One-year Old Republic Home Warranty for Buyers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Easy, economical housecleaning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Kitchen counter tops clean up with only soap and water, no special cleansers required.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Windows and doors inside are cleaned with water 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Dark floors throughout the entire home are vacuumed and damp mopped, NO CARPET!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Storage upstairs in bonus room as well as in a large floored attic area off bonus room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The courtyard is walled, and there is room for a pool/spa; the wall that goes to the backyard patio is reinforced with additional metal brackets and more wood to withstand high winds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Two exterior patios, one covered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dobe Caslon Pro" panose="0205050205050A020403" pitchFamily="18" charset="0"/>
              </a:rPr>
              <a:t>Fine, handmade stucco exterior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EDBB92-5A4D-435D-8D04-0151C170037D}"/>
              </a:ext>
            </a:extLst>
          </p:cNvPr>
          <p:cNvGrpSpPr/>
          <p:nvPr/>
        </p:nvGrpSpPr>
        <p:grpSpPr>
          <a:xfrm>
            <a:off x="85216" y="8764079"/>
            <a:ext cx="7601968" cy="1216152"/>
            <a:chOff x="85216" y="7952433"/>
            <a:chExt cx="7601968" cy="1216152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C3E21694-2B29-4E12-A9E1-B8D1AE8F0664}"/>
                </a:ext>
              </a:extLst>
            </p:cNvPr>
            <p:cNvPicPr>
              <a:picLocks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3994" y="7952433"/>
              <a:ext cx="1828800" cy="1216152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79FFD32-F212-42C1-83AC-864D2DD9685F}"/>
                </a:ext>
              </a:extLst>
            </p:cNvPr>
            <p:cNvPicPr>
              <a:picLocks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216" y="7952433"/>
              <a:ext cx="1828800" cy="1216152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B4217CB2-59EC-4C96-A6E4-2C8A80BF9538}"/>
                </a:ext>
              </a:extLst>
            </p:cNvPr>
            <p:cNvPicPr>
              <a:picLocks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58384" y="7952433"/>
              <a:ext cx="1828800" cy="1216152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2D52B8C-A099-4E3C-A542-D10C33474D94}"/>
                </a:ext>
              </a:extLst>
            </p:cNvPr>
            <p:cNvPicPr>
              <a:picLocks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09605" y="7952433"/>
              <a:ext cx="1828800" cy="12161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3024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587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Caslon Pro</vt:lpstr>
      <vt:lpstr>Adobe Caslon Pro Bold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23</cp:revision>
  <dcterms:created xsi:type="dcterms:W3CDTF">2016-01-18T21:52:04Z</dcterms:created>
  <dcterms:modified xsi:type="dcterms:W3CDTF">2019-01-28T21:51:58Z</dcterms:modified>
</cp:coreProperties>
</file>