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5/30/2016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5/30/2016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792" y="592593"/>
            <a:ext cx="5479615" cy="3653077"/>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3" name="Subtitle 2"/>
          <p:cNvSpPr>
            <a:spLocks noGrp="1"/>
          </p:cNvSpPr>
          <p:nvPr>
            <p:ph type="subTitle" idx="1"/>
          </p:nvPr>
        </p:nvSpPr>
        <p:spPr>
          <a:xfrm>
            <a:off x="5838" y="5454832"/>
            <a:ext cx="7317488" cy="2063474"/>
          </a:xfrm>
        </p:spPr>
        <p:txBody>
          <a:bodyPr anchor="ctr">
            <a:noAutofit/>
          </a:bodyPr>
          <a:lstStyle/>
          <a:p>
            <a:r>
              <a:rPr lang="en-US" sz="1400" dirty="0">
                <a:solidFill>
                  <a:srgbClr val="7030A0"/>
                </a:solidFill>
                <a:latin typeface="Trebuchet MS" panose="020B0603020202020204" pitchFamily="34" charset="0"/>
              </a:rPr>
              <a:t>MUST SEE beautiful meticulously maintained 2nd floor unit in highly sought after Grand Oaks Plantation. As you walk in you are greeted by vaulted ceilings and a big picture window letting in lots of natural light. The owners didn't miss any details. New carpet, beautiful paint colors, crown molding throughout, and an updated kitchen. There are 2 bedrooms each with their own baths. Expansive master bedroom has his and her closets and dual sinks in the large master bath! To top it all off, there is a peaceful screen porch overlooking a private wooded space and your own storage closet right outside your front door! You can't beat the location and privacy! This unit is like new and move in ready! Come see it today! Priced and ready to sell!</a:t>
            </a:r>
          </a:p>
        </p:txBody>
      </p:sp>
      <p:sp>
        <p:nvSpPr>
          <p:cNvPr id="2" name="Title 1"/>
          <p:cNvSpPr>
            <a:spLocks noGrp="1"/>
          </p:cNvSpPr>
          <p:nvPr>
            <p:ph type="ctrTitle"/>
          </p:nvPr>
        </p:nvSpPr>
        <p:spPr>
          <a:xfrm>
            <a:off x="1" y="4394397"/>
            <a:ext cx="7315199" cy="1015803"/>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1206 Grove Park Drive</a:t>
            </a:r>
            <a:br>
              <a:rPr lang="en-US" sz="24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Grand Oaks </a:t>
            </a: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Townhomes ~ Charleston</a:t>
            </a:r>
            <a:b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b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MLS</a:t>
            </a:r>
            <a:r>
              <a:rPr lang="en-US" sz="18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rPr>
              <a:t>16014149 ~ $159,900</a:t>
            </a:r>
            <a:endParaRPr lang="en-US" sz="1200" cap="none" dirty="0">
              <a:ln w="10541" cmpd="sng">
                <a:noFill/>
                <a:prstDash val="solid"/>
              </a:ln>
              <a:solidFill>
                <a:srgbClr val="7030A0"/>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1234" y="8852572"/>
            <a:ext cx="821024" cy="877163"/>
          </a:xfrm>
          <a:prstGeom prst="rect">
            <a:avLst/>
          </a:prstGeom>
        </p:spPr>
      </p:pic>
      <p:sp>
        <p:nvSpPr>
          <p:cNvPr id="17" name="Rectangle 16"/>
          <p:cNvSpPr/>
          <p:nvPr/>
        </p:nvSpPr>
        <p:spPr>
          <a:xfrm>
            <a:off x="1" y="8852572"/>
            <a:ext cx="7315199" cy="877163"/>
          </a:xfrm>
          <a:prstGeom prst="rect">
            <a:avLst/>
          </a:prstGeom>
        </p:spPr>
        <p:txBody>
          <a:bodyPr wrap="square">
            <a:spAutoFit/>
          </a:bodyPr>
          <a:lstStyle/>
          <a:p>
            <a:pPr algn="ctr"/>
            <a:r>
              <a:rPr lang="en-US" sz="1800" dirty="0">
                <a:solidFill>
                  <a:srgbClr val="7030A0"/>
                </a:solidFill>
                <a:latin typeface="Trebuchet MS" panose="020B0603020202020204" pitchFamily="34" charset="0"/>
              </a:rPr>
              <a:t>Sarah Ellen Lacke</a:t>
            </a:r>
            <a:r>
              <a:rPr lang="en-US" sz="1800" dirty="0" smtClean="0">
                <a:solidFill>
                  <a:srgbClr val="7030A0"/>
                </a:solidFill>
                <a:latin typeface="Trebuchet MS" panose="020B0603020202020204" pitchFamily="34" charset="0"/>
              </a:rPr>
              <a:t/>
            </a:r>
            <a:br>
              <a:rPr lang="en-US" sz="1800" dirty="0" smtClean="0">
                <a:solidFill>
                  <a:srgbClr val="7030A0"/>
                </a:solidFill>
                <a:latin typeface="Trebuchet MS" panose="020B0603020202020204" pitchFamily="34" charset="0"/>
              </a:rPr>
            </a:br>
            <a:r>
              <a:rPr lang="en-US" sz="1100" dirty="0" smtClean="0">
                <a:solidFill>
                  <a:srgbClr val="7030A0"/>
                </a:solidFill>
                <a:latin typeface="Trebuchet MS" panose="020B0603020202020204" pitchFamily="34" charset="0"/>
              </a:rPr>
              <a:t>(</a:t>
            </a:r>
            <a:r>
              <a:rPr lang="en-US" sz="1100" dirty="0">
                <a:solidFill>
                  <a:srgbClr val="7030A0"/>
                </a:solidFill>
                <a:latin typeface="Trebuchet MS" panose="020B0603020202020204" pitchFamily="34" charset="0"/>
              </a:rPr>
              <a:t>843) 607-4330</a:t>
            </a:r>
          </a:p>
          <a:p>
            <a:pPr algn="ctr"/>
            <a:r>
              <a:rPr lang="en-US" sz="1100" dirty="0">
                <a:solidFill>
                  <a:srgbClr val="7030A0"/>
                </a:solidFill>
                <a:latin typeface="Trebuchet MS" panose="020B0603020202020204" pitchFamily="34" charset="0"/>
              </a:rPr>
              <a:t>sarahellen@bhhssun.com</a:t>
            </a:r>
          </a:p>
          <a:p>
            <a:pPr algn="ctr"/>
            <a:r>
              <a:rPr lang="en-US" sz="1100" dirty="0">
                <a:solidFill>
                  <a:srgbClr val="7030A0"/>
                </a:solidFill>
                <a:latin typeface="Trebuchet MS" panose="020B0603020202020204" pitchFamily="34" charset="0"/>
              </a:rPr>
              <a:t>www.sarahellen.myhomecharleston.com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1548" y="8905758"/>
            <a:ext cx="1121152" cy="770791"/>
          </a:xfrm>
          <a:prstGeom prst="rect">
            <a:avLst/>
          </a:prstGeom>
          <a:effectLst/>
        </p:spPr>
      </p:pic>
      <p:sp>
        <p:nvSpPr>
          <p:cNvPr id="18" name="Rectangle 17"/>
          <p:cNvSpPr/>
          <p:nvPr/>
        </p:nvSpPr>
        <p:spPr>
          <a:xfrm>
            <a:off x="1542122" y="9858345"/>
            <a:ext cx="4230956" cy="200055"/>
          </a:xfrm>
          <a:prstGeom prst="rect">
            <a:avLst/>
          </a:prstGeom>
        </p:spPr>
        <p:txBody>
          <a:bodyPr wrap="square">
            <a:spAutoFit/>
          </a:bodyPr>
          <a:lstStyle/>
          <a:p>
            <a:pPr algn="ctr"/>
            <a:r>
              <a:rPr lang="en-US" sz="700" dirty="0">
                <a:solidFill>
                  <a:srgbClr val="7030A0"/>
                </a:solidFill>
                <a:latin typeface="Trebuchet MS" panose="020B0603020202020204" pitchFamily="34" charset="0"/>
              </a:rPr>
              <a:t>BHHS Carolina Sun Real Estate | 313 East Bay St | Charleston, SC 29401</a:t>
            </a:r>
          </a:p>
        </p:txBody>
      </p:sp>
      <p:sp>
        <p:nvSpPr>
          <p:cNvPr id="23" name="Rectangle 22"/>
          <p:cNvSpPr/>
          <p:nvPr/>
        </p:nvSpPr>
        <p:spPr>
          <a:xfrm>
            <a:off x="-1144" y="0"/>
            <a:ext cx="7315200" cy="523220"/>
          </a:xfrm>
          <a:prstGeom prst="rect">
            <a:avLst/>
          </a:prstGeom>
        </p:spPr>
        <p:txBody>
          <a:bodyPr wrap="square">
            <a:spAutoFit/>
          </a:bodyPr>
          <a:lstStyle/>
          <a:p>
            <a:r>
              <a:rPr lang="en-US" sz="2800" i="1" dirty="0">
                <a:solidFill>
                  <a:srgbClr val="7030A0"/>
                </a:solidFill>
                <a:effectLst>
                  <a:outerShdw blurRad="50800" dist="38100" dir="5400000" algn="t" rotWithShape="0">
                    <a:prstClr val="black">
                      <a:alpha val="40000"/>
                    </a:prstClr>
                  </a:outerShdw>
                </a:effectLst>
                <a:latin typeface="Trebuchet MS" panose="020B0603020202020204" pitchFamily="34" charset="0"/>
              </a:rPr>
              <a:t>JUST LISTED</a:t>
            </a:r>
            <a:r>
              <a:rPr lang="en-US" sz="2800" i="1" dirty="0" smtClean="0">
                <a:solidFill>
                  <a:srgbClr val="7030A0"/>
                </a:solidFill>
                <a:effectLst>
                  <a:outerShdw blurRad="50800" dist="38100" dir="5400000" algn="t" rotWithShape="0">
                    <a:prstClr val="black">
                      <a:alpha val="40000"/>
                    </a:prstClr>
                  </a:outerShdw>
                </a:effectLst>
                <a:latin typeface="Trebuchet MS" panose="020B0603020202020204" pitchFamily="34" charset="0"/>
              </a:rPr>
              <a:t>!</a:t>
            </a:r>
            <a:endParaRPr lang="en-US" sz="2800" i="1" dirty="0">
              <a:solidFill>
                <a:srgbClr val="7030A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141" y="7651465"/>
            <a:ext cx="1323966" cy="882644"/>
          </a:xfrm>
          <a:prstGeom prst="rect">
            <a:avLst/>
          </a:prstGeom>
          <a:ln w="19050">
            <a:noFill/>
          </a:ln>
          <a:effectLst>
            <a:outerShdw blurRad="63500" sx="102000" sy="102000" algn="ctr" rotWithShape="0">
              <a:schemeClr val="bg1">
                <a:lumMod val="50000"/>
                <a:alpha val="50000"/>
              </a:schemeClr>
            </a:outerShdw>
          </a:effectLst>
        </p:spPr>
      </p:pic>
      <p:pic>
        <p:nvPicPr>
          <p:cNvPr id="25" name="Picture 2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912352" y="7662377"/>
            <a:ext cx="1307598" cy="871732"/>
          </a:xfrm>
          <a:prstGeom prst="rect">
            <a:avLst/>
          </a:prstGeom>
          <a:ln w="19050">
            <a:noFill/>
          </a:ln>
          <a:effectLst>
            <a:outerShdw blurRad="63500" sx="102000" sy="102000" algn="ctr" rotWithShape="0">
              <a:schemeClr val="bg1">
                <a:lumMod val="50000"/>
                <a:alpha val="50000"/>
              </a:scheme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735399" y="7652295"/>
            <a:ext cx="1322721" cy="881814"/>
          </a:xfrm>
          <a:prstGeom prst="rect">
            <a:avLst/>
          </a:prstGeom>
          <a:ln w="19050">
            <a:noFill/>
          </a:ln>
          <a:effectLst>
            <a:outerShdw blurRad="63500" sx="102000" sy="102000" algn="ctr" rotWithShape="0">
              <a:schemeClr val="bg1">
                <a:lumMod val="50000"/>
                <a:alpha val="50000"/>
              </a:schemeClr>
            </a:outerShdw>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68337" y="7650637"/>
            <a:ext cx="1325208" cy="883472"/>
          </a:xfrm>
          <a:prstGeom prst="rect">
            <a:avLst/>
          </a:prstGeom>
          <a:ln w="19050">
            <a:noFill/>
          </a:ln>
          <a:effectLst>
            <a:outerShdw blurRad="63500" sx="102000" sy="102000" algn="ctr" rotWithShape="0">
              <a:schemeClr val="bg1">
                <a:lumMod val="50000"/>
                <a:alpha val="50000"/>
              </a:schemeClr>
            </a:outerShdw>
          </a:effectLst>
        </p:spPr>
      </p:pic>
      <p:pic>
        <p:nvPicPr>
          <p:cNvPr id="28" name="Picture 2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555961" y="7678325"/>
            <a:ext cx="570522" cy="855784"/>
          </a:xfrm>
          <a:prstGeom prst="rect">
            <a:avLst/>
          </a:prstGeom>
          <a:ln w="19050">
            <a:noFill/>
          </a:ln>
          <a:effectLst>
            <a:outerShdw blurRad="63500" sx="102000" sy="102000" algn="ctr" rotWithShape="0">
              <a:schemeClr val="bg1">
                <a:lumMod val="50000"/>
                <a:alpha val="50000"/>
              </a:schemeClr>
            </a:outerShdw>
          </a:effectLst>
        </p:spPr>
      </p:pic>
      <p:sp>
        <p:nvSpPr>
          <p:cNvPr id="7" name="Plaque 6"/>
          <p:cNvSpPr/>
          <p:nvPr/>
        </p:nvSpPr>
        <p:spPr>
          <a:xfrm>
            <a:off x="-3659886" y="391639"/>
            <a:ext cx="3124200" cy="664461"/>
          </a:xfrm>
          <a:prstGeom prst="plaque">
            <a:avLst/>
          </a:prstGeom>
          <a:gradFill flip="none" rotWithShape="1">
            <a:gsLst>
              <a:gs pos="0">
                <a:srgbClr val="FFFF00"/>
              </a:gs>
              <a:gs pos="100000">
                <a:schemeClr val="bg2">
                  <a:lumMod val="50000"/>
                </a:schemeClr>
              </a:gs>
            </a:gsLst>
            <a:path path="circle">
              <a:fillToRect l="50000" t="50000" r="50000" b="50000"/>
            </a:path>
            <a:tileRect/>
          </a:gradFill>
          <a:ln w="3175">
            <a:solidFill>
              <a:schemeClr val="bg2">
                <a:lumMod val="10000"/>
              </a:schemeClr>
            </a:solidFill>
          </a:ln>
          <a:effectLst>
            <a:outerShdw blurRad="508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i="1" dirty="0">
                <a:solidFill>
                  <a:schemeClr val="tx1"/>
                </a:solidFill>
                <a:effectLst>
                  <a:outerShdw blurRad="38100" dist="38100" dir="2700000" algn="tl">
                    <a:srgbClr val="000000">
                      <a:alpha val="43137"/>
                    </a:srgbClr>
                  </a:outerShdw>
                </a:effectLst>
              </a:rPr>
              <a:t>Open House This Weekend</a:t>
            </a:r>
          </a:p>
          <a:p>
            <a:pPr algn="ctr"/>
            <a:r>
              <a:rPr lang="en-US" sz="1400" i="1" dirty="0">
                <a:solidFill>
                  <a:schemeClr val="tx1"/>
                </a:solidFill>
                <a:effectLst>
                  <a:outerShdw blurRad="38100" dist="38100" dir="2700000" algn="tl">
                    <a:srgbClr val="000000">
                      <a:alpha val="43137"/>
                    </a:srgbClr>
                  </a:outerShdw>
                </a:effectLst>
              </a:rPr>
              <a:t>Join me </a:t>
            </a:r>
            <a:r>
              <a:rPr lang="en-US" sz="1400" i="1" dirty="0" smtClean="0">
                <a:solidFill>
                  <a:schemeClr val="tx1"/>
                </a:solidFill>
                <a:effectLst>
                  <a:outerShdw blurRad="38100" dist="38100" dir="2700000" algn="tl">
                    <a:srgbClr val="000000">
                      <a:alpha val="43137"/>
                    </a:srgbClr>
                  </a:outerShdw>
                </a:effectLst>
              </a:rPr>
              <a:t>Saturday </a:t>
            </a:r>
            <a:r>
              <a:rPr lang="en-US" sz="1400" i="1" dirty="0">
                <a:solidFill>
                  <a:schemeClr val="tx1"/>
                </a:solidFill>
                <a:effectLst>
                  <a:outerShdw blurRad="38100" dist="38100" dir="2700000" algn="tl">
                    <a:srgbClr val="000000">
                      <a:alpha val="43137"/>
                    </a:srgbClr>
                  </a:outerShdw>
                </a:effectLst>
              </a:rPr>
              <a:t>or Sunday </a:t>
            </a:r>
            <a:r>
              <a:rPr lang="en-US" sz="1400" i="1" dirty="0" smtClean="0">
                <a:solidFill>
                  <a:schemeClr val="tx1"/>
                </a:solidFill>
                <a:effectLst>
                  <a:outerShdw blurRad="38100" dist="38100" dir="2700000" algn="tl">
                    <a:srgbClr val="000000">
                      <a:alpha val="43137"/>
                    </a:srgbClr>
                  </a:outerShdw>
                </a:effectLst>
              </a:rPr>
              <a:t>1-2:30</a:t>
            </a:r>
            <a:endParaRPr lang="en-US" sz="1400" i="1" dirty="0">
              <a:solidFill>
                <a:schemeClr val="tx1"/>
              </a:solidFill>
              <a:effectLst>
                <a:outerShdw blurRad="38100" dist="38100" dir="2700000" algn="tl">
                  <a:srgbClr val="000000">
                    <a:alpha val="43137"/>
                  </a:srgbClr>
                </a:outerShdw>
              </a:effectLst>
            </a:endParaRP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199974" y="7652787"/>
            <a:ext cx="570522" cy="881322"/>
          </a:xfrm>
          <a:prstGeom prst="rect">
            <a:avLst/>
          </a:prstGeom>
          <a:ln w="19050">
            <a:noFill/>
          </a:ln>
          <a:effectLst>
            <a:outerShdw blurRad="63500" sx="102000" sy="102000" algn="ctr" rotWithShape="0">
              <a:schemeClr val="bg1">
                <a:lumMod val="50000"/>
                <a:alpha val="50000"/>
              </a:scheme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159</TotalTime>
  <Words>180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1206 Grove Park Drive Grand Oaks Townhomes ~ Charleston MLS# 16014149 ~ $159,900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2016-05-30T13:13:38Z</dcterms:modified>
</cp:coreProperties>
</file>