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9747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4836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6169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80397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752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3273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0212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66940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583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4067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0990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EE1867-B3D7-4709-9A5D-B88D860BAE96}" type="datetimeFigureOut">
              <a:rPr lang="en-US" smtClean="0"/>
              <a:t>7/15/2025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1697308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hyperlink" Target="https://view.southernbellephotography.org/1206_spinnaker_dr-9432"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34441" y="-3629"/>
            <a:ext cx="6995158" cy="5246369"/>
          </a:xfrm>
          <a:prstGeom prst="rect">
            <a:avLst/>
          </a:prstGeom>
        </p:spPr>
      </p:pic>
      <p:sp>
        <p:nvSpPr>
          <p:cNvPr id="5" name="Rectangle 4"/>
          <p:cNvSpPr/>
          <p:nvPr/>
        </p:nvSpPr>
        <p:spPr>
          <a:xfrm>
            <a:off x="1234440" y="5333406"/>
            <a:ext cx="6995160" cy="3785652"/>
          </a:xfrm>
          <a:prstGeom prst="rect">
            <a:avLst/>
          </a:prstGeom>
        </p:spPr>
        <p:txBody>
          <a:bodyPr wrap="square">
            <a:spAutoFit/>
          </a:bodyPr>
          <a:lstStyle/>
          <a:p>
            <a:pPr algn="ctr"/>
            <a:r>
              <a:rPr lang="en-US" sz="1200" dirty="0">
                <a:latin typeface="Futura Lt BT" panose="020B0402020204020303" pitchFamily="34" charset="0"/>
              </a:rPr>
              <a:t>Welcome to 1206 Spinnaker Drive, a stunning residence located in the prestigious Tidewater Plantation community of North Myrtle Beach located on #6 fairway. This elegant home offers the perfect blend of comfort and sophistication, featuring 4 bedrooms, 4.5 bathrooms, and over 3,800 square feet of beautifully designed living space. The gourmet, eat-in kitchen is a chef’s dream, complete with a vented hood over the stove on the large center island, ample seating, and high-end appliances that make cooking and entertaining a pleasure. The formal dining room includes a built-in wet bar, ideal for hosting gatherings with style. A bright Carolina room offers a seamless walkout to a brand-new stamped concrete patio, perfect for enjoying the outdoors and tranquil golf course views. The home also features a dedicated office, providing a quiet and comfortable space to work from home. The spacious master suite serves as a private retreat, complete with a luxurious en-suite bath, dual vanities, and a large walk-in closet. A versatile bonus room includes an additional bedroom and private bath, ideal for guests or extended stays. You’ll appreciate the oversized two-car garage with a dedicated work area, as well as the extra-large laundry room outfitted with cabinets and workspace for added convenience. Ample walk-in storage throughout the home ensures you have room for everything. Nestled on the fairways of the Tidewater Golf Club, this home offers scenic views and access to premier community amenities, including a private beach cabana, clubhouse, dining, fitness center, pools, and 24-hour gated security. This is coastal living at its finest.</a:t>
            </a:r>
          </a:p>
          <a:p>
            <a:pPr algn="ctr"/>
            <a:r>
              <a:rPr lang="en-US" sz="1200" dirty="0">
                <a:latin typeface="Futura Lt BT" panose="020B0402020204020303" pitchFamily="34" charset="0"/>
                <a:hlinkClick r:id="rId3"/>
              </a:rPr>
              <a:t>Virtual Tour</a:t>
            </a:r>
            <a:endParaRPr lang="en-US" sz="1200" dirty="0">
              <a:latin typeface="Futura Lt BT" panose="020B0402020204020303"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70" y="9256228"/>
            <a:ext cx="682162" cy="682162"/>
          </a:xfrm>
          <a:prstGeom prst="rect">
            <a:avLst/>
          </a:prstGeom>
        </p:spPr>
      </p:pic>
      <p:sp>
        <p:nvSpPr>
          <p:cNvPr id="23" name="Rectangle 22"/>
          <p:cNvSpPr/>
          <p:nvPr/>
        </p:nvSpPr>
        <p:spPr>
          <a:xfrm>
            <a:off x="1325880" y="3857745"/>
            <a:ext cx="6903720" cy="1384995"/>
          </a:xfrm>
          <a:prstGeom prst="rect">
            <a:avLst/>
          </a:prstGeom>
        </p:spPr>
        <p:txBody>
          <a:bodyPr wrap="square">
            <a:spAutoFit/>
          </a:bodyPr>
          <a:lstStyle/>
          <a:p>
            <a:pPr algn="r"/>
            <a:r>
              <a:rPr lang="en-US" sz="2400" b="1" dirty="0">
                <a:ln w="3175">
                  <a:solidFill>
                    <a:schemeClr val="tx1"/>
                  </a:solidFill>
                </a:ln>
                <a:solidFill>
                  <a:schemeClr val="bg1"/>
                </a:solidFill>
                <a:effectLst>
                  <a:outerShdw blurRad="38100" dist="38100" dir="2700000" algn="tl">
                    <a:srgbClr val="000000">
                      <a:alpha val="43137"/>
                    </a:srgbClr>
                  </a:outerShdw>
                </a:effectLst>
                <a:latin typeface="Futura Hv BT" panose="020B0702020204020204" pitchFamily="34" charset="0"/>
              </a:rPr>
              <a:t>1206 Spinnaker Drive</a:t>
            </a:r>
          </a:p>
          <a:p>
            <a:pPr algn="r"/>
            <a:r>
              <a:rPr lang="en-US" sz="2000" b="1" dirty="0">
                <a:ln w="3175">
                  <a:solidFill>
                    <a:schemeClr val="tx1"/>
                  </a:solidFill>
                </a:ln>
                <a:solidFill>
                  <a:schemeClr val="bg1"/>
                </a:solidFill>
                <a:effectLst>
                  <a:outerShdw blurRad="38100" dist="38100" dir="2700000" algn="tl">
                    <a:srgbClr val="000000">
                      <a:alpha val="43137"/>
                    </a:srgbClr>
                  </a:outerShdw>
                </a:effectLst>
                <a:latin typeface="Futura Lt BT" panose="020B0402020204020303" pitchFamily="34" charset="0"/>
              </a:rPr>
              <a:t>Tidewater Plantation</a:t>
            </a:r>
          </a:p>
          <a:p>
            <a:pPr algn="r"/>
            <a:r>
              <a:rPr lang="en-US" sz="2000" b="1" dirty="0">
                <a:ln w="3175">
                  <a:solidFill>
                    <a:schemeClr val="tx1"/>
                  </a:solidFill>
                </a:ln>
                <a:solidFill>
                  <a:schemeClr val="bg1"/>
                </a:solidFill>
                <a:effectLst>
                  <a:outerShdw blurRad="38100" dist="38100" dir="2700000" algn="tl">
                    <a:srgbClr val="000000">
                      <a:alpha val="43137"/>
                    </a:srgbClr>
                  </a:outerShdw>
                </a:effectLst>
                <a:latin typeface="Futura Lt BT" panose="020B0402020204020303" pitchFamily="34" charset="0"/>
              </a:rPr>
              <a:t>North Myrtle Beach, SC 29582</a:t>
            </a:r>
          </a:p>
          <a:p>
            <a:pPr algn="r"/>
            <a:r>
              <a:rPr lang="en-US" sz="2000" b="1" dirty="0">
                <a:ln w="3175">
                  <a:solidFill>
                    <a:schemeClr val="tx1"/>
                  </a:solidFill>
                </a:ln>
                <a:solidFill>
                  <a:schemeClr val="bg1"/>
                </a:solidFill>
                <a:effectLst>
                  <a:outerShdw blurRad="38100" dist="38100" dir="2700000" algn="tl">
                    <a:srgbClr val="000000">
                      <a:alpha val="43137"/>
                    </a:srgbClr>
                  </a:outerShdw>
                </a:effectLst>
                <a:latin typeface="Futura Lt BT" panose="020B0402020204020303" pitchFamily="34" charset="0"/>
              </a:rPr>
              <a:t>MLS# 2511714 | $969,000</a:t>
            </a:r>
          </a:p>
        </p:txBody>
      </p:sp>
      <p:sp>
        <p:nvSpPr>
          <p:cNvPr id="24" name="Rectangle 23"/>
          <p:cNvSpPr/>
          <p:nvPr/>
        </p:nvSpPr>
        <p:spPr>
          <a:xfrm>
            <a:off x="1234440" y="-3627"/>
            <a:ext cx="6995158" cy="461665"/>
          </a:xfrm>
          <a:prstGeom prst="rect">
            <a:avLst/>
          </a:prstGeom>
        </p:spPr>
        <p:txBody>
          <a:bodyPr wrap="square">
            <a:spAutoFit/>
          </a:bodyPr>
          <a:lstStyle/>
          <a:p>
            <a:pPr algn="ctr"/>
            <a:r>
              <a:rPr lang="en-US" sz="2400" b="1" dirty="0">
                <a:ln w="3175">
                  <a:noFill/>
                </a:ln>
                <a:solidFill>
                  <a:schemeClr val="bg1"/>
                </a:solidFill>
                <a:effectLst>
                  <a:outerShdw blurRad="50800" dist="38100" dir="2700000" algn="tl" rotWithShape="0">
                    <a:schemeClr val="tx1">
                      <a:alpha val="40000"/>
                    </a:schemeClr>
                  </a:outerShdw>
                </a:effectLst>
                <a:latin typeface="Futura Hv BT" panose="020B0702020204020204" pitchFamily="34" charset="0"/>
              </a:rPr>
              <a:t>Prime Tidewater Property</a:t>
            </a:r>
          </a:p>
        </p:txBody>
      </p:sp>
      <p:sp>
        <p:nvSpPr>
          <p:cNvPr id="26" name="Rectangle 25"/>
          <p:cNvSpPr/>
          <p:nvPr/>
        </p:nvSpPr>
        <p:spPr>
          <a:xfrm>
            <a:off x="2303952" y="9274144"/>
            <a:ext cx="3621696" cy="646331"/>
          </a:xfrm>
          <a:prstGeom prst="rect">
            <a:avLst/>
          </a:prstGeom>
        </p:spPr>
        <p:txBody>
          <a:bodyPr wrap="square">
            <a:spAutoFit/>
          </a:bodyPr>
          <a:lstStyle/>
          <a:p>
            <a:pPr algn="ctr"/>
            <a:r>
              <a:rPr lang="en-US" sz="1400" dirty="0">
                <a:solidFill>
                  <a:srgbClr val="000000"/>
                </a:solidFill>
                <a:latin typeface="Futura Lt BT" panose="020B0402020204020303" pitchFamily="34" charset="0"/>
              </a:rPr>
              <a:t>Donna Fortney</a:t>
            </a:r>
            <a:br>
              <a:rPr lang="en-US" sz="1400" dirty="0">
                <a:solidFill>
                  <a:srgbClr val="000000"/>
                </a:solidFill>
                <a:latin typeface="Futura Lt BT" panose="020B0402020204020303" pitchFamily="34" charset="0"/>
              </a:rPr>
            </a:br>
            <a:r>
              <a:rPr lang="en-US" sz="1100" dirty="0">
                <a:solidFill>
                  <a:srgbClr val="000000"/>
                </a:solidFill>
                <a:latin typeface="Futura Lt BT" panose="020B0402020204020303" pitchFamily="34" charset="0"/>
              </a:rPr>
              <a:t>703-624-3517</a:t>
            </a:r>
          </a:p>
          <a:p>
            <a:pPr algn="ctr"/>
            <a:r>
              <a:rPr lang="en-US" sz="1100" dirty="0">
                <a:solidFill>
                  <a:schemeClr val="tx2"/>
                </a:solidFill>
                <a:latin typeface="Futura Lt BT" panose="020B0402020204020303" pitchFamily="34" charset="0"/>
              </a:rPr>
              <a:t>dofortney@aol.com</a:t>
            </a:r>
          </a:p>
        </p:txBody>
      </p:sp>
      <p:grpSp>
        <p:nvGrpSpPr>
          <p:cNvPr id="6" name="Group 5">
            <a:extLst>
              <a:ext uri="{FF2B5EF4-FFF2-40B4-BE49-F238E27FC236}">
                <a16:creationId xmlns:a16="http://schemas.microsoft.com/office/drawing/2014/main" id="{82FC4620-7B7B-A0D7-38E7-915E4FFFA47D}"/>
              </a:ext>
            </a:extLst>
          </p:cNvPr>
          <p:cNvGrpSpPr/>
          <p:nvPr/>
        </p:nvGrpSpPr>
        <p:grpSpPr>
          <a:xfrm>
            <a:off x="6210300" y="9141791"/>
            <a:ext cx="2019300" cy="911037"/>
            <a:chOff x="2768600" y="9141791"/>
            <a:chExt cx="2019300" cy="911037"/>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151" y="9141791"/>
              <a:ext cx="838198" cy="688520"/>
            </a:xfrm>
            <a:prstGeom prst="rect">
              <a:avLst/>
            </a:prstGeom>
          </p:spPr>
        </p:pic>
        <p:sp>
          <p:nvSpPr>
            <p:cNvPr id="2" name="Rectangle 1"/>
            <p:cNvSpPr/>
            <p:nvPr/>
          </p:nvSpPr>
          <p:spPr>
            <a:xfrm>
              <a:off x="2768600" y="9837384"/>
              <a:ext cx="2019300" cy="215444"/>
            </a:xfrm>
            <a:prstGeom prst="rect">
              <a:avLst/>
            </a:prstGeom>
          </p:spPr>
          <p:txBody>
            <a:bodyPr wrap="square">
              <a:spAutoFit/>
            </a:bodyPr>
            <a:lstStyle/>
            <a:p>
              <a:pPr algn="ctr"/>
              <a:r>
                <a:rPr lang="en-US" sz="800" dirty="0">
                  <a:solidFill>
                    <a:srgbClr val="000000"/>
                  </a:solidFill>
                  <a:latin typeface="Futura Lt BT" panose="020B0402020204020303" pitchFamily="34" charset="0"/>
                </a:rPr>
                <a:t>NEW WAY PROPERTIES MYRTLE BEACH</a:t>
              </a:r>
              <a:r>
                <a:rPr lang="en-US" sz="800" dirty="0">
                  <a:solidFill>
                    <a:srgbClr val="093E6E"/>
                  </a:solidFill>
                  <a:latin typeface="Futura Lt BT" panose="020B0402020204020303" pitchFamily="34" charset="0"/>
                </a:rPr>
                <a:t> </a:t>
              </a:r>
              <a:endParaRPr lang="en-US" sz="800" dirty="0">
                <a:latin typeface="Futura Lt BT" panose="020B0402020204020303" pitchFamily="34" charset="0"/>
              </a:endParaRP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0"/>
            <a:ext cx="1188720" cy="792479"/>
          </a:xfrm>
          <a:prstGeom prst="rect">
            <a:avLst/>
          </a:prstGeom>
          <a:ln>
            <a:noFill/>
          </a:ln>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805874"/>
            <a:ext cx="1188720" cy="792479"/>
          </a:xfrm>
          <a:prstGeom prst="rect">
            <a:avLst/>
          </a:prstGeom>
          <a:ln>
            <a:noFill/>
          </a:ln>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0" y="1611748"/>
            <a:ext cx="1188720" cy="792479"/>
          </a:xfrm>
          <a:prstGeom prst="rect">
            <a:avLst/>
          </a:prstGeom>
          <a:ln>
            <a:noFill/>
          </a:ln>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2417622"/>
            <a:ext cx="1188720" cy="792479"/>
          </a:xfrm>
          <a:prstGeom prst="rect">
            <a:avLst/>
          </a:prstGeom>
          <a:ln>
            <a:noFill/>
          </a:ln>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3223496"/>
            <a:ext cx="1188720" cy="813375"/>
          </a:xfrm>
          <a:prstGeom prst="rect">
            <a:avLst/>
          </a:prstGeom>
          <a:ln>
            <a:noFill/>
          </a:ln>
          <a:effectLst/>
        </p:spPr>
      </p:pic>
      <p:sp>
        <p:nvSpPr>
          <p:cNvPr id="22" name="Rectangle 21">
            <a:extLst>
              <a:ext uri="{FF2B5EF4-FFF2-40B4-BE49-F238E27FC236}">
                <a16:creationId xmlns:a16="http://schemas.microsoft.com/office/drawing/2014/main" id="{05F50A15-A32B-4431-8667-932DDBF82305}"/>
              </a:ext>
            </a:extLst>
          </p:cNvPr>
          <p:cNvSpPr/>
          <p:nvPr/>
        </p:nvSpPr>
        <p:spPr>
          <a:xfrm>
            <a:off x="7706564" y="9387329"/>
            <a:ext cx="3621696" cy="646331"/>
          </a:xfrm>
          <a:prstGeom prst="rect">
            <a:avLst/>
          </a:prstGeom>
        </p:spPr>
        <p:txBody>
          <a:bodyPr wrap="square">
            <a:spAutoFit/>
          </a:bodyPr>
          <a:lstStyle/>
          <a:p>
            <a:pPr algn="r"/>
            <a:r>
              <a:rPr lang="en-US" sz="1400" dirty="0">
                <a:solidFill>
                  <a:srgbClr val="000000"/>
                </a:solidFill>
                <a:latin typeface="Futura Lt BT" panose="020B0402020204020303" pitchFamily="34" charset="0"/>
              </a:rPr>
              <a:t>Robert Jacoby</a:t>
            </a:r>
            <a:br>
              <a:rPr lang="en-US" sz="1400" dirty="0">
                <a:solidFill>
                  <a:srgbClr val="000000"/>
                </a:solidFill>
                <a:latin typeface="Futura Lt BT" panose="020B0402020204020303" pitchFamily="34" charset="0"/>
              </a:rPr>
            </a:br>
            <a:r>
              <a:rPr lang="en-US" sz="1100" dirty="0">
                <a:solidFill>
                  <a:srgbClr val="000000"/>
                </a:solidFill>
                <a:latin typeface="Futura Lt BT" panose="020B0402020204020303" pitchFamily="34" charset="0"/>
              </a:rPr>
              <a:t>843-455-7075</a:t>
            </a:r>
          </a:p>
          <a:p>
            <a:pPr algn="r"/>
            <a:r>
              <a:rPr lang="en-US" sz="1100" dirty="0">
                <a:solidFill>
                  <a:schemeClr val="tx2"/>
                </a:solidFill>
                <a:latin typeface="Futura Lt BT" panose="020B0402020204020303" pitchFamily="34" charset="0"/>
              </a:rPr>
              <a:t>rcjacoby@aol.com</a:t>
            </a:r>
          </a:p>
        </p:txBody>
      </p:sp>
      <p:pic>
        <p:nvPicPr>
          <p:cNvPr id="28" name="Picture 27">
            <a:extLst>
              <a:ext uri="{FF2B5EF4-FFF2-40B4-BE49-F238E27FC236}">
                <a16:creationId xmlns:a16="http://schemas.microsoft.com/office/drawing/2014/main" id="{3B337935-E8FC-4590-A1DB-A6E233F5D1C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0" y="4050266"/>
            <a:ext cx="1188720" cy="792479"/>
          </a:xfrm>
          <a:prstGeom prst="rect">
            <a:avLst/>
          </a:prstGeom>
          <a:ln>
            <a:noFill/>
          </a:ln>
          <a:effectLst/>
        </p:spPr>
      </p:pic>
      <p:pic>
        <p:nvPicPr>
          <p:cNvPr id="30" name="Picture 29">
            <a:extLst>
              <a:ext uri="{FF2B5EF4-FFF2-40B4-BE49-F238E27FC236}">
                <a16:creationId xmlns:a16="http://schemas.microsoft.com/office/drawing/2014/main" id="{C18B88CE-8B45-4DB2-8194-1BFA1627C66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4856140"/>
            <a:ext cx="1188720" cy="792479"/>
          </a:xfrm>
          <a:prstGeom prst="rect">
            <a:avLst/>
          </a:prstGeom>
          <a:ln>
            <a:noFill/>
          </a:ln>
          <a:effectLst/>
        </p:spPr>
      </p:pic>
      <p:pic>
        <p:nvPicPr>
          <p:cNvPr id="34" name="Picture 33">
            <a:extLst>
              <a:ext uri="{FF2B5EF4-FFF2-40B4-BE49-F238E27FC236}">
                <a16:creationId xmlns:a16="http://schemas.microsoft.com/office/drawing/2014/main" id="{B4C9B3C2-EB4F-4FDF-B1C6-D81E3918EC4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0" y="6467889"/>
            <a:ext cx="1188720" cy="891540"/>
          </a:xfrm>
          <a:prstGeom prst="rect">
            <a:avLst/>
          </a:prstGeom>
          <a:ln>
            <a:noFill/>
          </a:ln>
          <a:effectLst/>
        </p:spPr>
      </p:pic>
      <p:pic>
        <p:nvPicPr>
          <p:cNvPr id="35" name="Picture 34">
            <a:extLst>
              <a:ext uri="{FF2B5EF4-FFF2-40B4-BE49-F238E27FC236}">
                <a16:creationId xmlns:a16="http://schemas.microsoft.com/office/drawing/2014/main" id="{ADE15EFA-A23E-4343-A26B-072CC05AD1C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8277763"/>
            <a:ext cx="1188720" cy="835819"/>
          </a:xfrm>
          <a:prstGeom prst="rect">
            <a:avLst/>
          </a:prstGeom>
          <a:ln>
            <a:noFill/>
          </a:ln>
          <a:effectLst/>
        </p:spPr>
      </p:pic>
      <p:pic>
        <p:nvPicPr>
          <p:cNvPr id="36" name="Picture 35">
            <a:extLst>
              <a:ext uri="{FF2B5EF4-FFF2-40B4-BE49-F238E27FC236}">
                <a16:creationId xmlns:a16="http://schemas.microsoft.com/office/drawing/2014/main" id="{EF4169F5-9C81-A34C-CF8A-6F7C395B855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7372825"/>
            <a:ext cx="1188720" cy="891540"/>
          </a:xfrm>
          <a:prstGeom prst="rect">
            <a:avLst/>
          </a:prstGeom>
          <a:ln>
            <a:noFill/>
          </a:ln>
          <a:effectLst/>
        </p:spPr>
      </p:pic>
      <p:pic>
        <p:nvPicPr>
          <p:cNvPr id="3" name="Picture 2">
            <a:extLst>
              <a:ext uri="{FF2B5EF4-FFF2-40B4-BE49-F238E27FC236}">
                <a16:creationId xmlns:a16="http://schemas.microsoft.com/office/drawing/2014/main" id="{4D29026B-21F7-5694-1243-5530FDCF00E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0" y="5662014"/>
            <a:ext cx="1188718" cy="792479"/>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337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Futura Hv BT</vt:lpstr>
      <vt:lpstr>Futura Lt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28</cp:revision>
  <dcterms:created xsi:type="dcterms:W3CDTF">2016-01-18T21:52:04Z</dcterms:created>
  <dcterms:modified xsi:type="dcterms:W3CDTF">2025-07-15T18:26:28Z</dcterms:modified>
</cp:coreProperties>
</file>