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7315200" cy="10058400"/>
  <p:notesSz cx="6858000" cy="9144000"/>
  <p:defaultTextStyle>
    <a:defPPr>
      <a:defRPr lang="en-US"/>
    </a:defPPr>
    <a:lvl1pPr marL="0" algn="l" defTabSz="992764" rtl="0" eaLnBrk="1" latinLnBrk="0" hangingPunct="1">
      <a:defRPr sz="2000" kern="1200">
        <a:solidFill>
          <a:schemeClr val="tx1"/>
        </a:solidFill>
        <a:latin typeface="+mn-lt"/>
        <a:ea typeface="+mn-ea"/>
        <a:cs typeface="+mn-cs"/>
      </a:defRPr>
    </a:lvl1pPr>
    <a:lvl2pPr marL="496382" algn="l" defTabSz="992764" rtl="0" eaLnBrk="1" latinLnBrk="0" hangingPunct="1">
      <a:defRPr sz="2000" kern="1200">
        <a:solidFill>
          <a:schemeClr val="tx1"/>
        </a:solidFill>
        <a:latin typeface="+mn-lt"/>
        <a:ea typeface="+mn-ea"/>
        <a:cs typeface="+mn-cs"/>
      </a:defRPr>
    </a:lvl2pPr>
    <a:lvl3pPr marL="992764" algn="l" defTabSz="992764" rtl="0" eaLnBrk="1" latinLnBrk="0" hangingPunct="1">
      <a:defRPr sz="2000" kern="1200">
        <a:solidFill>
          <a:schemeClr val="tx1"/>
        </a:solidFill>
        <a:latin typeface="+mn-lt"/>
        <a:ea typeface="+mn-ea"/>
        <a:cs typeface="+mn-cs"/>
      </a:defRPr>
    </a:lvl3pPr>
    <a:lvl4pPr marL="1489146" algn="l" defTabSz="992764" rtl="0" eaLnBrk="1" latinLnBrk="0" hangingPunct="1">
      <a:defRPr sz="2000" kern="1200">
        <a:solidFill>
          <a:schemeClr val="tx1"/>
        </a:solidFill>
        <a:latin typeface="+mn-lt"/>
        <a:ea typeface="+mn-ea"/>
        <a:cs typeface="+mn-cs"/>
      </a:defRPr>
    </a:lvl4pPr>
    <a:lvl5pPr marL="1985528" algn="l" defTabSz="992764" rtl="0" eaLnBrk="1" latinLnBrk="0" hangingPunct="1">
      <a:defRPr sz="2000" kern="1200">
        <a:solidFill>
          <a:schemeClr val="tx1"/>
        </a:solidFill>
        <a:latin typeface="+mn-lt"/>
        <a:ea typeface="+mn-ea"/>
        <a:cs typeface="+mn-cs"/>
      </a:defRPr>
    </a:lvl5pPr>
    <a:lvl6pPr marL="2481910" algn="l" defTabSz="992764" rtl="0" eaLnBrk="1" latinLnBrk="0" hangingPunct="1">
      <a:defRPr sz="2000" kern="1200">
        <a:solidFill>
          <a:schemeClr val="tx1"/>
        </a:solidFill>
        <a:latin typeface="+mn-lt"/>
        <a:ea typeface="+mn-ea"/>
        <a:cs typeface="+mn-cs"/>
      </a:defRPr>
    </a:lvl6pPr>
    <a:lvl7pPr marL="2978292" algn="l" defTabSz="992764" rtl="0" eaLnBrk="1" latinLnBrk="0" hangingPunct="1">
      <a:defRPr sz="2000" kern="1200">
        <a:solidFill>
          <a:schemeClr val="tx1"/>
        </a:solidFill>
        <a:latin typeface="+mn-lt"/>
        <a:ea typeface="+mn-ea"/>
        <a:cs typeface="+mn-cs"/>
      </a:defRPr>
    </a:lvl7pPr>
    <a:lvl8pPr marL="3474674" algn="l" defTabSz="992764" rtl="0" eaLnBrk="1" latinLnBrk="0" hangingPunct="1">
      <a:defRPr sz="2000" kern="1200">
        <a:solidFill>
          <a:schemeClr val="tx1"/>
        </a:solidFill>
        <a:latin typeface="+mn-lt"/>
        <a:ea typeface="+mn-ea"/>
        <a:cs typeface="+mn-cs"/>
      </a:defRPr>
    </a:lvl8pPr>
    <a:lvl9pPr marL="3971056" algn="l" defTabSz="99276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30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50" d="100"/>
          <a:sy n="50" d="100"/>
        </p:scale>
        <p:origin x="2676" y="54"/>
      </p:cViewPr>
      <p:guideLst>
        <p:guide orient="horz" pos="3168"/>
        <p:guide pos="230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337624" y="2011680"/>
            <a:ext cx="6583680" cy="268224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1D8BD707-D9CF-40AE-B4C6-C98DA3205C09}" type="datetimeFigureOut">
              <a:rPr lang="en-US" smtClean="0"/>
              <a:pPr/>
              <a:t>10/2/2018</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097280" y="4886490"/>
            <a:ext cx="5120640" cy="257048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303520" y="402803"/>
            <a:ext cx="1645920" cy="8582237"/>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365760" y="402803"/>
            <a:ext cx="4815840" cy="8582237"/>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0160" y="894080"/>
            <a:ext cx="5669280" cy="268224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280160" y="3678086"/>
            <a:ext cx="5669280" cy="2214244"/>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339840" y="9411124"/>
            <a:ext cx="609600" cy="535517"/>
          </a:xfrm>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365760" y="2346961"/>
            <a:ext cx="3230880" cy="6638079"/>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3718560" y="2346961"/>
            <a:ext cx="3230880" cy="6638079"/>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10/2/2018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65760" y="400473"/>
            <a:ext cx="6583680" cy="1676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365760" y="2251498"/>
            <a:ext cx="3232150"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3716020" y="2251498"/>
            <a:ext cx="3233420"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365760" y="3464561"/>
            <a:ext cx="3232150"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3716020" y="3464561"/>
            <a:ext cx="3233420"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10/2/2018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5761" y="400473"/>
            <a:ext cx="2406650" cy="170434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365761" y="2235201"/>
            <a:ext cx="2406650" cy="6749839"/>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2860040" y="400474"/>
            <a:ext cx="4089400" cy="8584566"/>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10/2/2018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63040" y="894080"/>
            <a:ext cx="4389120" cy="766022"/>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463040" y="2686897"/>
            <a:ext cx="4389120" cy="581152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463040" y="1711287"/>
            <a:ext cx="4389120" cy="777850"/>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365760" y="402802"/>
            <a:ext cx="6583680" cy="16764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365760" y="2346960"/>
            <a:ext cx="6583680" cy="6906768"/>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365760" y="9411124"/>
            <a:ext cx="1706880" cy="535517"/>
          </a:xfrm>
          <a:prstGeom prst="rect">
            <a:avLst/>
          </a:prstGeom>
        </p:spPr>
        <p:txBody>
          <a:bodyPr vert="horz" anchor="b"/>
          <a:lstStyle>
            <a:lvl1pPr algn="l" eaLnBrk="1" latinLnBrk="0" hangingPunct="1">
              <a:defRPr kumimoji="0" sz="1200">
                <a:solidFill>
                  <a:schemeClr val="tx1">
                    <a:shade val="50000"/>
                  </a:schemeClr>
                </a:solidFill>
              </a:defRPr>
            </a:lvl1pPr>
          </a:lstStyle>
          <a:p>
            <a:fld id="{1D8BD707-D9CF-40AE-B4C6-C98DA3205C09}" type="datetimeFigureOut">
              <a:rPr lang="en-US" smtClean="0"/>
              <a:pPr/>
              <a:t>10/2/2018</a:t>
            </a:fld>
            <a:endParaRPr lang="en-US"/>
          </a:p>
        </p:txBody>
      </p:sp>
      <p:sp>
        <p:nvSpPr>
          <p:cNvPr id="3" name="Footer Placeholder 2"/>
          <p:cNvSpPr>
            <a:spLocks noGrp="1"/>
          </p:cNvSpPr>
          <p:nvPr>
            <p:ph type="ftr" sz="quarter" idx="3"/>
          </p:nvPr>
        </p:nvSpPr>
        <p:spPr>
          <a:xfrm>
            <a:off x="2499360" y="9411124"/>
            <a:ext cx="2316480" cy="535517"/>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6339840" y="9411124"/>
            <a:ext cx="609600" cy="535517"/>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jpe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1417"/>
          <a:stretch/>
        </p:blipFill>
        <p:spPr bwMode="auto">
          <a:xfrm>
            <a:off x="0" y="1"/>
            <a:ext cx="7315200" cy="4860000"/>
          </a:xfrm>
          <a:prstGeom prst="rect">
            <a:avLst/>
          </a:prstGeom>
          <a:ln w="9525">
            <a:noFill/>
            <a:miter lim="800000"/>
            <a:headEnd/>
            <a:tailEnd/>
          </a:ln>
          <a:effectLst/>
          <a:extLst>
            <a:ext uri="{909E8E84-426E-40DD-AFC4-6F175D3DCCD1}">
              <a14:hiddenFill xmlns:a14="http://schemas.microsoft.com/office/drawing/2010/main">
                <a:solidFill>
                  <a:schemeClr val="accent1"/>
                </a:solidFill>
              </a14:hiddenFill>
            </a:ext>
          </a:extLst>
        </p:spPr>
      </p:pic>
      <p:sp>
        <p:nvSpPr>
          <p:cNvPr id="3" name="Subtitle 2"/>
          <p:cNvSpPr>
            <a:spLocks noGrp="1"/>
          </p:cNvSpPr>
          <p:nvPr>
            <p:ph type="subTitle" idx="1"/>
          </p:nvPr>
        </p:nvSpPr>
        <p:spPr>
          <a:xfrm>
            <a:off x="1905000" y="6366035"/>
            <a:ext cx="5406228" cy="2555005"/>
          </a:xfrm>
        </p:spPr>
        <p:txBody>
          <a:bodyPr anchor="ctr">
            <a:noAutofit/>
          </a:bodyPr>
          <a:lstStyle/>
          <a:p>
            <a:r>
              <a:rPr lang="en-US" sz="1300" dirty="0">
                <a:solidFill>
                  <a:schemeClr val="tx2">
                    <a:lumMod val="75000"/>
                  </a:schemeClr>
                </a:solidFill>
                <a:latin typeface="Century Gothic" panose="020B0502020202020204" pitchFamily="34" charset="0"/>
              </a:rPr>
              <a:t>Welcome home to The Augusta! This open floor plan show cases upgrades by the builder and the sellers stylish flare! Enter the house to a well designed formal living and dining room which flows perfectly into the kitchen with 42'' cabinets, back splash, granite counter tops, and stainless appliances. Family room has a gas fire place with stone detail making this the perfect floor plan for entertaining. Upstairs you will find an oversized bonus room, bedrooms and a dreamy master fit for a California King! Each room has an abundance of space for your furniture and family living. Outside is privacy fenced yard and extended patio for your out door furniture and grill. Pictures are with a thousand words! Myers Mill has a neighborhood swimming pool!</a:t>
            </a:r>
          </a:p>
        </p:txBody>
      </p:sp>
      <p:sp>
        <p:nvSpPr>
          <p:cNvPr id="23" name="Rectangle 22"/>
          <p:cNvSpPr/>
          <p:nvPr/>
        </p:nvSpPr>
        <p:spPr>
          <a:xfrm>
            <a:off x="0" y="0"/>
            <a:ext cx="7315200" cy="646331"/>
          </a:xfrm>
          <a:prstGeom prst="rect">
            <a:avLst/>
          </a:prstGeom>
          <a:noFill/>
        </p:spPr>
        <p:txBody>
          <a:bodyPr wrap="square">
            <a:spAutoFit/>
          </a:bodyPr>
          <a:lstStyle/>
          <a:p>
            <a:pPr algn="ctr"/>
            <a:r>
              <a:rPr lang="en-US" sz="3600" b="1">
                <a:ln w="3175">
                  <a:noFill/>
                </a:ln>
                <a:solidFill>
                  <a:schemeClr val="tx2"/>
                </a:solidFill>
                <a:latin typeface="Freestyle Script" panose="030804020302050B0404" pitchFamily="66" charset="0"/>
              </a:rPr>
              <a:t>Just </a:t>
            </a:r>
            <a:r>
              <a:rPr lang="en-US" sz="3600" b="1" dirty="0">
                <a:ln w="3175">
                  <a:noFill/>
                </a:ln>
                <a:solidFill>
                  <a:schemeClr val="tx2"/>
                </a:solidFill>
                <a:latin typeface="Freestyle Script" panose="030804020302050B0404" pitchFamily="66" charset="0"/>
              </a:rPr>
              <a:t>Reduced!</a:t>
            </a:r>
          </a:p>
        </p:txBody>
      </p:sp>
      <p:sp>
        <p:nvSpPr>
          <p:cNvPr id="2" name="Title 1"/>
          <p:cNvSpPr>
            <a:spLocks noGrp="1"/>
          </p:cNvSpPr>
          <p:nvPr>
            <p:ph type="ctrTitle"/>
          </p:nvPr>
        </p:nvSpPr>
        <p:spPr>
          <a:xfrm>
            <a:off x="1905000" y="4941351"/>
            <a:ext cx="5402260" cy="1424684"/>
          </a:xfrm>
        </p:spPr>
        <p:txBody>
          <a:bodyPr anchor="ctr">
            <a:noAutofit/>
            <a:scene3d>
              <a:camera prst="orthographicFront"/>
              <a:lightRig rig="soft" dir="t">
                <a:rot lat="0" lon="0" rev="17220000"/>
              </a:lightRig>
            </a:scene3d>
            <a:sp3d prstMaterial="softEdge"/>
          </a:bodyPr>
          <a:lstStyle/>
          <a:p>
            <a:r>
              <a:rPr lang="en-US" sz="2800" b="0" cap="none" dirty="0">
                <a:ln w="10541" cmpd="sng">
                  <a:noFill/>
                  <a:prstDash val="solid"/>
                </a:ln>
                <a:solidFill>
                  <a:schemeClr val="tx2"/>
                </a:solidFill>
                <a:effectLst/>
                <a:latin typeface="Century Gothic" panose="020B0502020202020204" pitchFamily="34" charset="0"/>
              </a:rPr>
              <a:t>1207 Cosmos Road</a:t>
            </a:r>
            <a:br>
              <a:rPr lang="en-US" sz="2800" b="0" cap="none" dirty="0">
                <a:ln w="10541" cmpd="sng">
                  <a:noFill/>
                  <a:prstDash val="solid"/>
                </a:ln>
                <a:solidFill>
                  <a:schemeClr val="tx2"/>
                </a:solidFill>
                <a:effectLst/>
                <a:latin typeface="Century Gothic" panose="020B0502020202020204" pitchFamily="34" charset="0"/>
              </a:rPr>
            </a:br>
            <a:r>
              <a:rPr lang="nn-NO" sz="1800" b="0" cap="none" dirty="0">
                <a:ln w="10541" cmpd="sng">
                  <a:noFill/>
                  <a:prstDash val="solid"/>
                </a:ln>
                <a:solidFill>
                  <a:schemeClr val="tx2"/>
                </a:solidFill>
                <a:effectLst/>
                <a:latin typeface="Century Gothic" panose="020B0502020202020204" pitchFamily="34" charset="0"/>
              </a:rPr>
              <a:t>Myers Mill :: Summerville, SC 29483</a:t>
            </a:r>
            <a:br>
              <a:rPr lang="nn-NO" sz="1800" b="0" cap="none" dirty="0">
                <a:ln w="10541" cmpd="sng">
                  <a:noFill/>
                  <a:prstDash val="solid"/>
                </a:ln>
                <a:solidFill>
                  <a:schemeClr val="tx2"/>
                </a:solidFill>
                <a:effectLst/>
                <a:latin typeface="Century Gothic" panose="020B0502020202020204" pitchFamily="34" charset="0"/>
              </a:rPr>
            </a:br>
            <a:r>
              <a:rPr lang="nn-NO" sz="1800" b="0" cap="none" dirty="0">
                <a:ln w="10541" cmpd="sng">
                  <a:noFill/>
                  <a:prstDash val="solid"/>
                </a:ln>
                <a:solidFill>
                  <a:schemeClr val="tx2"/>
                </a:solidFill>
                <a:effectLst/>
                <a:latin typeface="Century Gothic" panose="020B0502020202020204" pitchFamily="34" charset="0"/>
              </a:rPr>
              <a:t>MLS# 18020181 :: $259,000</a:t>
            </a:r>
            <a:br>
              <a:rPr lang="nn-NO" sz="1800" b="0" cap="none" dirty="0">
                <a:ln w="10541" cmpd="sng">
                  <a:noFill/>
                  <a:prstDash val="solid"/>
                </a:ln>
                <a:solidFill>
                  <a:schemeClr val="tx2"/>
                </a:solidFill>
                <a:effectLst/>
                <a:latin typeface="Century Gothic" panose="020B0502020202020204" pitchFamily="34" charset="0"/>
              </a:rPr>
            </a:br>
            <a:r>
              <a:rPr lang="en-US" sz="1800" b="0" cap="none" dirty="0">
                <a:ln w="10541" cmpd="sng">
                  <a:noFill/>
                  <a:prstDash val="solid"/>
                </a:ln>
                <a:solidFill>
                  <a:schemeClr val="tx2"/>
                </a:solidFill>
                <a:effectLst/>
                <a:latin typeface="Century Gothic" panose="020B0502020202020204" pitchFamily="34" charset="0"/>
              </a:rPr>
              <a:t>4 Bed / 2½ Bath</a:t>
            </a:r>
            <a:endParaRPr lang="en-US" sz="1200" b="0" cap="none" dirty="0">
              <a:ln w="10541" cmpd="sng">
                <a:noFill/>
                <a:prstDash val="solid"/>
              </a:ln>
              <a:solidFill>
                <a:schemeClr val="tx2"/>
              </a:solidFill>
              <a:effectLst/>
              <a:latin typeface="Century Gothic" panose="020B0502020202020204" pitchFamily="34" charset="0"/>
            </a:endParaRPr>
          </a:p>
        </p:txBody>
      </p:sp>
      <p:sp>
        <p:nvSpPr>
          <p:cNvPr id="5" name="Diagonal Stripe 4"/>
          <p:cNvSpPr/>
          <p:nvPr/>
        </p:nvSpPr>
        <p:spPr>
          <a:xfrm rot="10800000">
            <a:off x="5495925" y="3036346"/>
            <a:ext cx="1827110" cy="1828800"/>
          </a:xfrm>
          <a:prstGeom prst="diagStripe">
            <a:avLst/>
          </a:prstGeom>
          <a:solidFill>
            <a:srgbClr val="FFFF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rgbClr val="FFFF00"/>
              </a:solidFill>
            </a:endParaRPr>
          </a:p>
        </p:txBody>
      </p:sp>
      <p:sp>
        <p:nvSpPr>
          <p:cNvPr id="6" name="TextBox 5"/>
          <p:cNvSpPr txBox="1"/>
          <p:nvPr/>
        </p:nvSpPr>
        <p:spPr>
          <a:xfrm rot="18873311">
            <a:off x="5655987" y="3931520"/>
            <a:ext cx="1925527" cy="400110"/>
          </a:xfrm>
          <a:prstGeom prst="rect">
            <a:avLst/>
          </a:prstGeom>
          <a:noFill/>
        </p:spPr>
        <p:txBody>
          <a:bodyPr wrap="none" rtlCol="0">
            <a:spAutoFit/>
          </a:bodyPr>
          <a:lstStyle/>
          <a:p>
            <a:pPr algn="ctr"/>
            <a:r>
              <a:rPr lang="en-US" b="1" i="1" dirty="0">
                <a:solidFill>
                  <a:srgbClr val="FF0000"/>
                </a:solidFill>
                <a:effectLst>
                  <a:outerShdw blurRad="38100" dist="38100" dir="2700000" algn="tl">
                    <a:srgbClr val="000000">
                      <a:alpha val="43137"/>
                    </a:srgbClr>
                  </a:outerShdw>
                </a:effectLst>
                <a:latin typeface="Trebuchet MS" panose="020B0603020202020204" pitchFamily="34" charset="0"/>
              </a:rPr>
              <a:t>Now $259,000</a:t>
            </a:r>
          </a:p>
        </p:txBody>
      </p:sp>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246" y="6362926"/>
            <a:ext cx="1827110" cy="1214139"/>
          </a:xfrm>
          <a:prstGeom prst="rect">
            <a:avLst/>
          </a:prstGeom>
          <a:ln>
            <a:noFill/>
          </a:ln>
        </p:spPr>
      </p:pic>
      <p:pic>
        <p:nvPicPr>
          <p:cNvPr id="27" name="Picture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79" y="7721809"/>
            <a:ext cx="1826442" cy="1213697"/>
          </a:xfrm>
          <a:prstGeom prst="rect">
            <a:avLst/>
          </a:prstGeom>
          <a:ln>
            <a:noFill/>
          </a:ln>
        </p:spPr>
      </p:pic>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546" y="5004745"/>
            <a:ext cx="1825274" cy="1213436"/>
          </a:xfrm>
          <a:prstGeom prst="rect">
            <a:avLst/>
          </a:prstGeom>
          <a:ln>
            <a:noFill/>
          </a:ln>
        </p:spPr>
      </p:pic>
      <p:sp>
        <p:nvSpPr>
          <p:cNvPr id="16" name="Rectangle 15">
            <a:extLst>
              <a:ext uri="{FF2B5EF4-FFF2-40B4-BE49-F238E27FC236}">
                <a16:creationId xmlns:a16="http://schemas.microsoft.com/office/drawing/2014/main" id="{EABE0786-C0EC-47A2-A873-D4D76202306F}"/>
              </a:ext>
            </a:extLst>
          </p:cNvPr>
          <p:cNvSpPr/>
          <p:nvPr/>
        </p:nvSpPr>
        <p:spPr>
          <a:xfrm>
            <a:off x="1" y="9198114"/>
            <a:ext cx="7315199" cy="646331"/>
          </a:xfrm>
          <a:prstGeom prst="rect">
            <a:avLst/>
          </a:prstGeom>
        </p:spPr>
        <p:txBody>
          <a:bodyPr wrap="square">
            <a:spAutoFit/>
          </a:bodyPr>
          <a:lstStyle/>
          <a:p>
            <a:pPr algn="ctr"/>
            <a:r>
              <a:rPr lang="en-US" sz="1400" dirty="0">
                <a:solidFill>
                  <a:srgbClr val="00325C"/>
                </a:solidFill>
                <a:latin typeface="Century Gothic" panose="020B0502020202020204" pitchFamily="34" charset="0"/>
              </a:rPr>
              <a:t>Connie White, Broker</a:t>
            </a:r>
          </a:p>
          <a:p>
            <a:pPr algn="ctr"/>
            <a:r>
              <a:rPr lang="en-US" sz="1100" dirty="0">
                <a:solidFill>
                  <a:srgbClr val="00325C"/>
                </a:solidFill>
                <a:latin typeface="Century Gothic" panose="020B0502020202020204" pitchFamily="34" charset="0"/>
              </a:rPr>
              <a:t>843-532-3356</a:t>
            </a:r>
          </a:p>
          <a:p>
            <a:pPr algn="ctr"/>
            <a:r>
              <a:rPr lang="en-US" sz="1100" dirty="0">
                <a:solidFill>
                  <a:srgbClr val="00325C"/>
                </a:solidFill>
                <a:latin typeface="Century Gothic" panose="020B0502020202020204" pitchFamily="34" charset="0"/>
              </a:rPr>
              <a:t>connie@chrepros.com · conniewhiterealestate.com</a:t>
            </a:r>
            <a:endParaRPr lang="en-US" sz="1000" dirty="0">
              <a:solidFill>
                <a:srgbClr val="00325C"/>
              </a:solidFill>
              <a:latin typeface="Century Gothic" panose="020B0502020202020204" pitchFamily="34" charset="0"/>
            </a:endParaRPr>
          </a:p>
        </p:txBody>
      </p:sp>
      <p:sp>
        <p:nvSpPr>
          <p:cNvPr id="25" name="Rectangle 24">
            <a:extLst>
              <a:ext uri="{FF2B5EF4-FFF2-40B4-BE49-F238E27FC236}">
                <a16:creationId xmlns:a16="http://schemas.microsoft.com/office/drawing/2014/main" id="{B88C3C2D-0F6B-4174-9E7E-7452B1549E7D}"/>
              </a:ext>
            </a:extLst>
          </p:cNvPr>
          <p:cNvSpPr/>
          <p:nvPr/>
        </p:nvSpPr>
        <p:spPr>
          <a:xfrm>
            <a:off x="-12703" y="9856533"/>
            <a:ext cx="7327903" cy="200055"/>
          </a:xfrm>
          <a:prstGeom prst="rect">
            <a:avLst/>
          </a:prstGeom>
        </p:spPr>
        <p:txBody>
          <a:bodyPr wrap="square" anchor="ctr">
            <a:spAutoFit/>
          </a:bodyPr>
          <a:lstStyle/>
          <a:p>
            <a:pPr algn="ctr"/>
            <a:r>
              <a:rPr lang="en-US" sz="700" dirty="0">
                <a:solidFill>
                  <a:schemeClr val="accent1">
                    <a:lumMod val="50000"/>
                  </a:schemeClr>
                </a:solidFill>
                <a:latin typeface="Century Gothic" panose="020B0502020202020204" pitchFamily="34" charset="0"/>
              </a:rPr>
              <a:t>Charleston Homes · 597 Old Mt. Holly Road · Suite 301 · Goose Creek, SC 29445</a:t>
            </a:r>
          </a:p>
        </p:txBody>
      </p:sp>
      <p:pic>
        <p:nvPicPr>
          <p:cNvPr id="26" name="Picture 25">
            <a:extLst>
              <a:ext uri="{FF2B5EF4-FFF2-40B4-BE49-F238E27FC236}">
                <a16:creationId xmlns:a16="http://schemas.microsoft.com/office/drawing/2014/main" id="{27CFC745-1CB7-40EE-89DA-88B6E627C3A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821" y="9250275"/>
            <a:ext cx="849342" cy="643440"/>
          </a:xfrm>
          <a:prstGeom prst="rect">
            <a:avLst/>
          </a:prstGeom>
          <a:ln w="12700">
            <a:noFill/>
          </a:ln>
          <a:effectLst/>
        </p:spPr>
      </p:pic>
      <p:pic>
        <p:nvPicPr>
          <p:cNvPr id="28" name="Picture 27">
            <a:extLst>
              <a:ext uri="{FF2B5EF4-FFF2-40B4-BE49-F238E27FC236}">
                <a16:creationId xmlns:a16="http://schemas.microsoft.com/office/drawing/2014/main" id="{73A0A1C7-79C0-4D79-B498-869F1A6F673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912305" y="9250275"/>
            <a:ext cx="1250495" cy="661447"/>
          </a:xfrm>
          <a:prstGeom prst="rect">
            <a:avLst/>
          </a:prstGeom>
        </p:spPr>
      </p:pic>
    </p:spTree>
    <p:extLst>
      <p:ext uri="{BB962C8B-B14F-4D97-AF65-F5344CB8AC3E}">
        <p14:creationId xmlns:p14="http://schemas.microsoft.com/office/powerpoint/2010/main" val="41279503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394</TotalTime>
  <Words>181</Words>
  <Application>Microsoft Office PowerPoint</Application>
  <PresentationFormat>Custom</PresentationFormat>
  <Paragraphs>8</Paragraphs>
  <Slides>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vt:i4>
      </vt:variant>
    </vt:vector>
  </HeadingPairs>
  <TitlesOfParts>
    <vt:vector size="10" baseType="lpstr">
      <vt:lpstr>Book Antiqua</vt:lpstr>
      <vt:lpstr>Century Gothic</vt:lpstr>
      <vt:lpstr>Freestyle Script</vt:lpstr>
      <vt:lpstr>Lucida Sans</vt:lpstr>
      <vt:lpstr>Trebuchet MS</vt:lpstr>
      <vt:lpstr>Wingdings</vt:lpstr>
      <vt:lpstr>Wingdings 2</vt:lpstr>
      <vt:lpstr>Wingdings 3</vt:lpstr>
      <vt:lpstr>Apex</vt:lpstr>
      <vt:lpstr>1207 Cosmos Road Myers Mill :: Summerville, SC 29483 MLS# 18020181 :: $259,000 4 Bed / 2½ Bath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73</cp:revision>
  <dcterms:created xsi:type="dcterms:W3CDTF">2006-08-16T00:00:00Z</dcterms:created>
  <dcterms:modified xsi:type="dcterms:W3CDTF">2018-10-02T17:50:49Z</dcterms:modified>
</cp:coreProperties>
</file>