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315200" cy="10058400"/>
  <p:notesSz cx="6858000" cy="9144000"/>
  <p:defaultTextStyle>
    <a:defPPr>
      <a:defRPr lang="en-US"/>
    </a:defPPr>
    <a:lvl1pPr marL="0" algn="l" defTabSz="992764" rtl="0" eaLnBrk="1" latinLnBrk="0" hangingPunct="1">
      <a:defRPr sz="2000" kern="1200">
        <a:solidFill>
          <a:schemeClr val="tx1"/>
        </a:solidFill>
        <a:latin typeface="+mn-lt"/>
        <a:ea typeface="+mn-ea"/>
        <a:cs typeface="+mn-cs"/>
      </a:defRPr>
    </a:lvl1pPr>
    <a:lvl2pPr marL="496382" algn="l" defTabSz="992764" rtl="0" eaLnBrk="1" latinLnBrk="0" hangingPunct="1">
      <a:defRPr sz="2000" kern="1200">
        <a:solidFill>
          <a:schemeClr val="tx1"/>
        </a:solidFill>
        <a:latin typeface="+mn-lt"/>
        <a:ea typeface="+mn-ea"/>
        <a:cs typeface="+mn-cs"/>
      </a:defRPr>
    </a:lvl2pPr>
    <a:lvl3pPr marL="992764" algn="l" defTabSz="992764" rtl="0" eaLnBrk="1" latinLnBrk="0" hangingPunct="1">
      <a:defRPr sz="2000" kern="1200">
        <a:solidFill>
          <a:schemeClr val="tx1"/>
        </a:solidFill>
        <a:latin typeface="+mn-lt"/>
        <a:ea typeface="+mn-ea"/>
        <a:cs typeface="+mn-cs"/>
      </a:defRPr>
    </a:lvl3pPr>
    <a:lvl4pPr marL="1489146" algn="l" defTabSz="992764" rtl="0" eaLnBrk="1" latinLnBrk="0" hangingPunct="1">
      <a:defRPr sz="2000" kern="1200">
        <a:solidFill>
          <a:schemeClr val="tx1"/>
        </a:solidFill>
        <a:latin typeface="+mn-lt"/>
        <a:ea typeface="+mn-ea"/>
        <a:cs typeface="+mn-cs"/>
      </a:defRPr>
    </a:lvl4pPr>
    <a:lvl5pPr marL="1985528" algn="l" defTabSz="992764" rtl="0" eaLnBrk="1" latinLnBrk="0" hangingPunct="1">
      <a:defRPr sz="2000" kern="1200">
        <a:solidFill>
          <a:schemeClr val="tx1"/>
        </a:solidFill>
        <a:latin typeface="+mn-lt"/>
        <a:ea typeface="+mn-ea"/>
        <a:cs typeface="+mn-cs"/>
      </a:defRPr>
    </a:lvl5pPr>
    <a:lvl6pPr marL="2481910" algn="l" defTabSz="992764" rtl="0" eaLnBrk="1" latinLnBrk="0" hangingPunct="1">
      <a:defRPr sz="2000" kern="1200">
        <a:solidFill>
          <a:schemeClr val="tx1"/>
        </a:solidFill>
        <a:latin typeface="+mn-lt"/>
        <a:ea typeface="+mn-ea"/>
        <a:cs typeface="+mn-cs"/>
      </a:defRPr>
    </a:lvl6pPr>
    <a:lvl7pPr marL="2978292" algn="l" defTabSz="992764" rtl="0" eaLnBrk="1" latinLnBrk="0" hangingPunct="1">
      <a:defRPr sz="2000" kern="1200">
        <a:solidFill>
          <a:schemeClr val="tx1"/>
        </a:solidFill>
        <a:latin typeface="+mn-lt"/>
        <a:ea typeface="+mn-ea"/>
        <a:cs typeface="+mn-cs"/>
      </a:defRPr>
    </a:lvl7pPr>
    <a:lvl8pPr marL="3474674" algn="l" defTabSz="992764" rtl="0" eaLnBrk="1" latinLnBrk="0" hangingPunct="1">
      <a:defRPr sz="2000" kern="1200">
        <a:solidFill>
          <a:schemeClr val="tx1"/>
        </a:solidFill>
        <a:latin typeface="+mn-lt"/>
        <a:ea typeface="+mn-ea"/>
        <a:cs typeface="+mn-cs"/>
      </a:defRPr>
    </a:lvl8pPr>
    <a:lvl9pPr marL="3971056" algn="l" defTabSz="99276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75" d="100"/>
          <a:sy n="75" d="100"/>
        </p:scale>
        <p:origin x="2124" y="60"/>
      </p:cViewPr>
      <p:guideLst>
        <p:guide orient="horz" pos="3168"/>
        <p:guide pos="23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37624" y="2011680"/>
            <a:ext cx="6583680" cy="268224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8/28/2015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097280" y="4886490"/>
            <a:ext cx="5120640" cy="257048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402803"/>
            <a:ext cx="1645920" cy="8582237"/>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365760" y="402803"/>
            <a:ext cx="4815840" cy="8582237"/>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0160" y="894080"/>
            <a:ext cx="5669280" cy="268224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80160" y="3678086"/>
            <a:ext cx="5669280" cy="2214244"/>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339840" y="9411124"/>
            <a:ext cx="609600" cy="535517"/>
          </a:xfr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3657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37185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400473"/>
            <a:ext cx="6583680" cy="1676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65760" y="2251498"/>
            <a:ext cx="323215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3716020" y="2251498"/>
            <a:ext cx="323342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65760" y="3464561"/>
            <a:ext cx="323215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3716020" y="3464561"/>
            <a:ext cx="323342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8/28/2015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8/28/2015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400473"/>
            <a:ext cx="2406650" cy="170434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65761" y="2235201"/>
            <a:ext cx="2406650" cy="6749839"/>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860040" y="400474"/>
            <a:ext cx="4089400" cy="8584566"/>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3040" y="894080"/>
            <a:ext cx="4389120" cy="766022"/>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463040" y="2686897"/>
            <a:ext cx="4389120" cy="581152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463040" y="1711287"/>
            <a:ext cx="4389120" cy="777850"/>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365760" y="402802"/>
            <a:ext cx="6583680" cy="16764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65760" y="2346960"/>
            <a:ext cx="6583680" cy="690676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365760" y="9411124"/>
            <a:ext cx="1706880" cy="535517"/>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8/28/2015</a:t>
            </a:fld>
            <a:endParaRPr lang="en-US"/>
          </a:p>
        </p:txBody>
      </p:sp>
      <p:sp>
        <p:nvSpPr>
          <p:cNvPr id="3" name="Footer Placeholder 2"/>
          <p:cNvSpPr>
            <a:spLocks noGrp="1"/>
          </p:cNvSpPr>
          <p:nvPr>
            <p:ph type="ftr" sz="quarter" idx="3"/>
          </p:nvPr>
        </p:nvSpPr>
        <p:spPr>
          <a:xfrm>
            <a:off x="2499360" y="9411124"/>
            <a:ext cx="2316480" cy="535517"/>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6339840" y="9411124"/>
            <a:ext cx="609600" cy="535517"/>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0.JPG"/><Relationship Id="rId5" Type="http://schemas.openxmlformats.org/officeDocument/2006/relationships/image" Target="../media/image5.jpeg"/><Relationship Id="rId10" Type="http://schemas.openxmlformats.org/officeDocument/2006/relationships/image" Target="../media/image9.jpeg"/><Relationship Id="rId4" Type="http://schemas.openxmlformats.org/officeDocument/2006/relationships/image" Target="../media/image4.jpeg"/><Relationship Id="rId9" Type="http://schemas.microsoft.com/office/2007/relationships/hdphoto" Target="../media/hdphoto1.wdp"/><Relationship Id="rId1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 y="8730872"/>
            <a:ext cx="7315198" cy="1327528"/>
          </a:xfrm>
          <a:prstGeom prst="rect">
            <a:avLst/>
          </a:prstGeom>
          <a:solidFill>
            <a:schemeClr val="tx2">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8" y="-2010"/>
            <a:ext cx="7315198" cy="1309003"/>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288" y="4077056"/>
            <a:ext cx="7317488" cy="3583369"/>
          </a:xfrm>
        </p:spPr>
        <p:txBody>
          <a:bodyPr anchor="ctr">
            <a:noAutofit/>
          </a:bodyPr>
          <a:lstStyle/>
          <a:p>
            <a:r>
              <a:rPr lang="en-US" sz="1400" dirty="0" smtClean="0">
                <a:solidFill>
                  <a:schemeClr val="tx2">
                    <a:lumMod val="75000"/>
                  </a:schemeClr>
                </a:solidFill>
                <a:latin typeface="Trebuchet MS" panose="020B0603020202020204" pitchFamily="34" charset="0"/>
              </a:rPr>
              <a:t>Park West home that is move-in ready. Well appointed rooms that are spacious and public parks nearby. Hardwood floor throughout main floor and tile in kitchen. Beautiful upgraded granite countertops in the kitchen. </a:t>
            </a:r>
          </a:p>
          <a:p>
            <a:endParaRPr lang="en-US" sz="1400" dirty="0">
              <a:solidFill>
                <a:schemeClr val="tx2">
                  <a:lumMod val="75000"/>
                </a:schemeClr>
              </a:solidFill>
              <a:latin typeface="Trebuchet MS" panose="020B0603020202020204" pitchFamily="34" charset="0"/>
            </a:endParaRPr>
          </a:p>
          <a:p>
            <a:r>
              <a:rPr lang="en-US" sz="1400" dirty="0" smtClean="0">
                <a:solidFill>
                  <a:schemeClr val="tx2">
                    <a:lumMod val="75000"/>
                  </a:schemeClr>
                </a:solidFill>
                <a:latin typeface="Trebuchet MS" panose="020B0603020202020204" pitchFamily="34" charset="0"/>
              </a:rPr>
              <a:t>A lovely arched doorway leads to a separate, bright dining room. Master has walk-in closet and recently upgraded shower and tub with dual sinks. Roomy upstairs bedrooms have bamboo floors and share a hall bath. Fourth bedroom can be used as a bonus room. </a:t>
            </a:r>
          </a:p>
          <a:p>
            <a:endParaRPr lang="en-US" sz="1400" dirty="0">
              <a:solidFill>
                <a:schemeClr val="tx2">
                  <a:lumMod val="75000"/>
                </a:schemeClr>
              </a:solidFill>
              <a:latin typeface="Trebuchet MS" panose="020B0603020202020204" pitchFamily="34" charset="0"/>
            </a:endParaRPr>
          </a:p>
          <a:p>
            <a:r>
              <a:rPr lang="en-US" sz="1400" dirty="0" smtClean="0">
                <a:solidFill>
                  <a:schemeClr val="tx2">
                    <a:lumMod val="75000"/>
                  </a:schemeClr>
                </a:solidFill>
                <a:latin typeface="Trebuchet MS" panose="020B0603020202020204" pitchFamily="34" charset="0"/>
              </a:rPr>
              <a:t>Large deck off the living room and fenced backyard are perfect for entertaining friends and family. Mount Pleasant Parks and Rec in walking distance with ball fields, soccer fields, indoor pool and the new Laurel Park walking trails. Close proximity to beaches, shopping, restaurants, schools and hospital.</a:t>
            </a:r>
            <a:endParaRPr lang="en-US" sz="1400" dirty="0">
              <a:solidFill>
                <a:schemeClr val="tx2">
                  <a:lumMod val="75000"/>
                </a:schemeClr>
              </a:solidFill>
              <a:latin typeface="Trebuchet MS" panose="020B0603020202020204" pitchFamily="34" charset="0"/>
            </a:endParaRPr>
          </a:p>
        </p:txBody>
      </p:sp>
      <p:sp>
        <p:nvSpPr>
          <p:cNvPr id="2" name="Title 1"/>
          <p:cNvSpPr>
            <a:spLocks noGrp="1"/>
          </p:cNvSpPr>
          <p:nvPr>
            <p:ph type="ctrTitle"/>
          </p:nvPr>
        </p:nvSpPr>
        <p:spPr>
          <a:xfrm>
            <a:off x="-2287" y="3429000"/>
            <a:ext cx="7315199" cy="762000"/>
          </a:xfrm>
        </p:spPr>
        <p:txBody>
          <a:bodyPr anchor="ctr">
            <a:noAutofit/>
            <a:scene3d>
              <a:camera prst="orthographicFront"/>
              <a:lightRig rig="soft" dir="t">
                <a:rot lat="0" lon="0" rev="17220000"/>
              </a:lightRig>
            </a:scene3d>
            <a:sp3d prstMaterial="softEdge"/>
          </a:bodyPr>
          <a:lstStyle/>
          <a:p>
            <a:r>
              <a:rPr lang="en-US" sz="2000" cap="none" dirty="0">
                <a:ln w="10541" cmpd="sng">
                  <a:noFill/>
                  <a:prstDash val="solid"/>
                </a:ln>
                <a:solidFill>
                  <a:schemeClr val="tx2">
                    <a:lumMod val="50000"/>
                  </a:schemeClr>
                </a:solidFill>
                <a:effectLst/>
                <a:latin typeface="Trebuchet MS" panose="020B0603020202020204" pitchFamily="34" charset="0"/>
              </a:rPr>
              <a:t>1208 Willoughby Lane</a:t>
            </a:r>
            <a:r>
              <a:rPr lang="en-US" sz="2000" cap="none" dirty="0" smtClean="0">
                <a:ln w="10541" cmpd="sng">
                  <a:noFill/>
                  <a:prstDash val="solid"/>
                </a:ln>
                <a:solidFill>
                  <a:schemeClr val="tx2">
                    <a:lumMod val="50000"/>
                  </a:schemeClr>
                </a:solidFill>
                <a:effectLst/>
                <a:latin typeface="Trebuchet MS" panose="020B0603020202020204" pitchFamily="34" charset="0"/>
              </a:rPr>
              <a:t/>
            </a:r>
            <a:br>
              <a:rPr lang="en-US" sz="2000" cap="none" dirty="0" smtClean="0">
                <a:ln w="10541" cmpd="sng">
                  <a:noFill/>
                  <a:prstDash val="solid"/>
                </a:ln>
                <a:solidFill>
                  <a:schemeClr val="tx2">
                    <a:lumMod val="50000"/>
                  </a:schemeClr>
                </a:solidFill>
                <a:effectLst/>
                <a:latin typeface="Trebuchet MS" panose="020B0603020202020204" pitchFamily="34" charset="0"/>
              </a:rPr>
            </a:br>
            <a:r>
              <a:rPr lang="en-US" sz="1600" cap="none" dirty="0">
                <a:ln w="10541" cmpd="sng">
                  <a:noFill/>
                  <a:prstDash val="solid"/>
                </a:ln>
                <a:solidFill>
                  <a:schemeClr val="tx2">
                    <a:lumMod val="50000"/>
                  </a:schemeClr>
                </a:solidFill>
                <a:effectLst/>
                <a:latin typeface="Trebuchet MS" panose="020B0603020202020204" pitchFamily="34" charset="0"/>
              </a:rPr>
              <a:t>Park West ~ Mount Pleasant ~ MLS# 15017425 ~ $350,000</a:t>
            </a:r>
            <a:endParaRPr lang="en-US" sz="1400" cap="none" dirty="0">
              <a:ln w="10541" cmpd="sng">
                <a:noFill/>
                <a:prstDash val="solid"/>
              </a:ln>
              <a:solidFill>
                <a:schemeClr val="tx2">
                  <a:lumMod val="50000"/>
                </a:schemeClr>
              </a:solidFill>
              <a:effectLst/>
              <a:latin typeface="Trebuchet MS" panose="020B0603020202020204" pitchFamily="34" charset="0"/>
            </a:endParaRPr>
          </a:p>
        </p:txBody>
      </p:sp>
      <p:sp>
        <p:nvSpPr>
          <p:cNvPr id="17" name="Rectangle 16"/>
          <p:cNvSpPr/>
          <p:nvPr/>
        </p:nvSpPr>
        <p:spPr>
          <a:xfrm>
            <a:off x="-2287" y="8740611"/>
            <a:ext cx="7315199" cy="1308050"/>
          </a:xfrm>
          <a:prstGeom prst="rect">
            <a:avLst/>
          </a:prstGeom>
        </p:spPr>
        <p:txBody>
          <a:bodyPr wrap="square">
            <a:spAutoFit/>
          </a:bodyPr>
          <a:lstStyle/>
          <a:p>
            <a:pPr algn="ctr"/>
            <a:r>
              <a:rPr lang="en-US" sz="1600" dirty="0">
                <a:solidFill>
                  <a:schemeClr val="bg1"/>
                </a:solidFill>
                <a:effectLst>
                  <a:outerShdw blurRad="38100" dist="38100" dir="2700000" algn="tl">
                    <a:srgbClr val="000000">
                      <a:alpha val="43137"/>
                    </a:srgbClr>
                  </a:outerShdw>
                </a:effectLst>
                <a:latin typeface="Trebuchet MS" panose="020B0603020202020204" pitchFamily="34" charset="0"/>
              </a:rPr>
              <a:t>Kimberly Ritter</a:t>
            </a:r>
            <a:r>
              <a:rPr lang="en-US" sz="1600" dirty="0" smtClean="0">
                <a:solidFill>
                  <a:schemeClr val="bg1"/>
                </a:solidFill>
                <a:effectLst>
                  <a:outerShdw blurRad="38100" dist="38100" dir="2700000" algn="tl">
                    <a:srgbClr val="000000">
                      <a:alpha val="43137"/>
                    </a:srgbClr>
                  </a:outerShdw>
                </a:effectLst>
                <a:latin typeface="Trebuchet MS" panose="020B0603020202020204" pitchFamily="34" charset="0"/>
              </a:rPr>
              <a:t/>
            </a:r>
            <a:br>
              <a:rPr lang="en-US" sz="1600" dirty="0" smtClean="0">
                <a:solidFill>
                  <a:schemeClr val="bg1"/>
                </a:solidFill>
                <a:effectLst>
                  <a:outerShdw blurRad="38100" dist="38100" dir="2700000" algn="tl">
                    <a:srgbClr val="000000">
                      <a:alpha val="43137"/>
                    </a:srgbClr>
                  </a:outerShdw>
                </a:effectLst>
                <a:latin typeface="Trebuchet MS" panose="020B0603020202020204" pitchFamily="34" charset="0"/>
              </a:rPr>
            </a:br>
            <a:r>
              <a:rPr lang="en-US" sz="1050" i="1" dirty="0">
                <a:solidFill>
                  <a:schemeClr val="bg1"/>
                </a:solidFill>
                <a:effectLst>
                  <a:outerShdw blurRad="38100" dist="38100" dir="2700000" algn="tl">
                    <a:srgbClr val="000000">
                      <a:alpha val="43137"/>
                    </a:srgbClr>
                  </a:outerShdw>
                </a:effectLst>
                <a:latin typeface="Trebuchet MS" panose="020B0603020202020204" pitchFamily="34" charset="0"/>
              </a:rPr>
              <a:t>ABR, CRS, REALTOR</a:t>
            </a:r>
          </a:p>
          <a:p>
            <a:pPr algn="ctr"/>
            <a:r>
              <a:rPr lang="en-US" sz="1050" dirty="0">
                <a:solidFill>
                  <a:schemeClr val="bg1"/>
                </a:solidFill>
                <a:effectLst>
                  <a:outerShdw blurRad="38100" dist="38100" dir="2700000" algn="tl">
                    <a:srgbClr val="000000">
                      <a:alpha val="43137"/>
                    </a:srgbClr>
                  </a:outerShdw>
                </a:effectLst>
                <a:latin typeface="Trebuchet MS" panose="020B0603020202020204" pitchFamily="34" charset="0"/>
              </a:rPr>
              <a:t>Office - (843) 216-2356</a:t>
            </a:r>
          </a:p>
          <a:p>
            <a:pPr algn="ctr"/>
            <a:r>
              <a:rPr lang="en-US" sz="1050" dirty="0">
                <a:solidFill>
                  <a:schemeClr val="bg1"/>
                </a:solidFill>
                <a:effectLst>
                  <a:outerShdw blurRad="38100" dist="38100" dir="2700000" algn="tl">
                    <a:srgbClr val="000000">
                      <a:alpha val="43137"/>
                    </a:srgbClr>
                  </a:outerShdw>
                </a:effectLst>
                <a:latin typeface="Trebuchet MS" panose="020B0603020202020204" pitchFamily="34" charset="0"/>
              </a:rPr>
              <a:t>Fax - (843) 202-2923</a:t>
            </a:r>
          </a:p>
          <a:p>
            <a:pPr algn="ctr"/>
            <a:r>
              <a:rPr lang="en-US" sz="1050" dirty="0" smtClean="0">
                <a:solidFill>
                  <a:schemeClr val="bg1"/>
                </a:solidFill>
                <a:effectLst>
                  <a:outerShdw blurRad="38100" dist="38100" dir="2700000" algn="tl">
                    <a:srgbClr val="000000">
                      <a:alpha val="43137"/>
                    </a:srgbClr>
                  </a:outerShdw>
                </a:effectLst>
                <a:latin typeface="Trebuchet MS" panose="020B0603020202020204" pitchFamily="34" charset="0"/>
              </a:rPr>
              <a:t>Mobile </a:t>
            </a:r>
            <a:r>
              <a:rPr lang="en-US" sz="1050" dirty="0">
                <a:solidFill>
                  <a:schemeClr val="bg1"/>
                </a:solidFill>
                <a:effectLst>
                  <a:outerShdw blurRad="38100" dist="38100" dir="2700000" algn="tl">
                    <a:srgbClr val="000000">
                      <a:alpha val="43137"/>
                    </a:srgbClr>
                  </a:outerShdw>
                </a:effectLst>
                <a:latin typeface="Trebuchet MS" panose="020B0603020202020204" pitchFamily="34" charset="0"/>
              </a:rPr>
              <a:t>- (843) 693-8802</a:t>
            </a:r>
          </a:p>
          <a:p>
            <a:pPr algn="ctr"/>
            <a:r>
              <a:rPr lang="en-US" sz="1050" dirty="0">
                <a:solidFill>
                  <a:schemeClr val="bg1"/>
                </a:solidFill>
                <a:effectLst>
                  <a:outerShdw blurRad="38100" dist="38100" dir="2700000" algn="tl">
                    <a:srgbClr val="000000">
                      <a:alpha val="43137"/>
                    </a:srgbClr>
                  </a:outerShdw>
                </a:effectLst>
                <a:latin typeface="Trebuchet MS" panose="020B0603020202020204" pitchFamily="34" charset="0"/>
              </a:rPr>
              <a:t>kritter@carolinaone.com</a:t>
            </a:r>
          </a:p>
          <a:p>
            <a:pPr algn="ctr"/>
            <a:r>
              <a:rPr lang="en-US" sz="1050" dirty="0">
                <a:solidFill>
                  <a:schemeClr val="bg1"/>
                </a:solidFill>
                <a:effectLst>
                  <a:outerShdw blurRad="38100" dist="38100" dir="2700000" algn="tl">
                    <a:srgbClr val="000000">
                      <a:alpha val="43137"/>
                    </a:srgbClr>
                  </a:outerShdw>
                </a:effectLst>
                <a:latin typeface="Trebuchet MS" panose="020B0603020202020204" pitchFamily="34" charset="0"/>
              </a:rPr>
              <a:t>www.SearchForCharlestonHomes.com</a:t>
            </a:r>
          </a:p>
        </p:txBody>
      </p:sp>
      <p:grpSp>
        <p:nvGrpSpPr>
          <p:cNvPr id="24" name="Group 23"/>
          <p:cNvGrpSpPr/>
          <p:nvPr/>
        </p:nvGrpSpPr>
        <p:grpSpPr>
          <a:xfrm>
            <a:off x="0" y="8921849"/>
            <a:ext cx="1524000" cy="911393"/>
            <a:chOff x="0" y="9037683"/>
            <a:chExt cx="1524000" cy="911393"/>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491" y="9037683"/>
              <a:ext cx="665018" cy="457200"/>
            </a:xfrm>
            <a:prstGeom prst="rect">
              <a:avLst/>
            </a:prstGeom>
          </p:spPr>
        </p:pic>
        <p:sp>
          <p:nvSpPr>
            <p:cNvPr id="18" name="Rectangle 17"/>
            <p:cNvSpPr/>
            <p:nvPr/>
          </p:nvSpPr>
          <p:spPr>
            <a:xfrm>
              <a:off x="0" y="9533578"/>
              <a:ext cx="1524000" cy="415498"/>
            </a:xfrm>
            <a:prstGeom prst="rect">
              <a:avLst/>
            </a:prstGeom>
          </p:spPr>
          <p:txBody>
            <a:bodyPr wrap="square">
              <a:spAutoFit/>
            </a:bodyPr>
            <a:lstStyle/>
            <a:p>
              <a:pPr algn="ctr"/>
              <a:r>
                <a:rPr lang="en-US" sz="700" dirty="0">
                  <a:solidFill>
                    <a:schemeClr val="bg1"/>
                  </a:solidFill>
                  <a:latin typeface="Trebuchet MS" panose="020B0603020202020204" pitchFamily="34" charset="0"/>
                </a:rPr>
                <a:t>Carolina One Real Estate</a:t>
              </a:r>
            </a:p>
            <a:p>
              <a:pPr algn="ctr"/>
              <a:r>
                <a:rPr lang="en-US" sz="700" dirty="0">
                  <a:solidFill>
                    <a:schemeClr val="bg1"/>
                  </a:solidFill>
                  <a:latin typeface="Trebuchet MS" panose="020B0603020202020204" pitchFamily="34" charset="0"/>
                </a:rPr>
                <a:t>628 Long Point </a:t>
              </a:r>
              <a:r>
                <a:rPr lang="en-US" sz="700" dirty="0" smtClean="0">
                  <a:solidFill>
                    <a:schemeClr val="bg1"/>
                  </a:solidFill>
                  <a:latin typeface="Trebuchet MS" panose="020B0603020202020204" pitchFamily="34" charset="0"/>
                </a:rPr>
                <a:t>Rd</a:t>
              </a:r>
              <a:endParaRPr lang="en-US" sz="700" dirty="0">
                <a:solidFill>
                  <a:schemeClr val="bg1"/>
                </a:solidFill>
                <a:latin typeface="Trebuchet MS" panose="020B0603020202020204" pitchFamily="34" charset="0"/>
              </a:endParaRPr>
            </a:p>
            <a:p>
              <a:pPr algn="ctr"/>
              <a:r>
                <a:rPr lang="en-US" sz="700" dirty="0">
                  <a:solidFill>
                    <a:schemeClr val="bg1"/>
                  </a:solidFill>
                  <a:latin typeface="Trebuchet MS" panose="020B0603020202020204" pitchFamily="34" charset="0"/>
                </a:rPr>
                <a:t>Mt Pleasant, SC 29464</a:t>
              </a:r>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97" y="7696200"/>
            <a:ext cx="1327902" cy="885960"/>
          </a:xfrm>
          <a:prstGeom prst="rect">
            <a:avLst/>
          </a:prstGeom>
          <a:ln w="19050">
            <a:noFill/>
          </a:ln>
        </p:spPr>
      </p:pic>
      <p:pic>
        <p:nvPicPr>
          <p:cNvPr id="6" name="Picture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896699" y="7696200"/>
            <a:ext cx="1327902" cy="885960"/>
          </a:xfrm>
          <a:prstGeom prst="rect">
            <a:avLst/>
          </a:prstGeom>
          <a:ln w="19050">
            <a:noFill/>
          </a:ln>
        </p:spPr>
      </p:pic>
      <p:pic>
        <p:nvPicPr>
          <p:cNvPr id="19" name="Picture 18"/>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991361" y="7696200"/>
            <a:ext cx="1327902" cy="885960"/>
          </a:xfrm>
          <a:prstGeom prst="rect">
            <a:avLst/>
          </a:prstGeom>
          <a:ln w="19050">
            <a:noFill/>
          </a:ln>
        </p:spPr>
      </p:pic>
      <p:grpSp>
        <p:nvGrpSpPr>
          <p:cNvPr id="7" name="Group 6"/>
          <p:cNvGrpSpPr/>
          <p:nvPr/>
        </p:nvGrpSpPr>
        <p:grpSpPr>
          <a:xfrm>
            <a:off x="83733" y="881286"/>
            <a:ext cx="7140869" cy="2547714"/>
            <a:chOff x="83733" y="212282"/>
            <a:chExt cx="7140869" cy="2547714"/>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6019" y="212283"/>
              <a:ext cx="3818587" cy="2547713"/>
            </a:xfrm>
            <a:prstGeom prst="rect">
              <a:avLst/>
            </a:prstGeom>
            <a:ln w="3175">
              <a:noFill/>
            </a:ln>
            <a:effectLst/>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33" y="212282"/>
              <a:ext cx="1572768" cy="1049330"/>
            </a:xfrm>
            <a:prstGeom prst="rect">
              <a:avLst/>
            </a:prstGeom>
            <a:ln w="3175">
              <a:noFill/>
            </a:ln>
          </p:spPr>
        </p:pic>
        <p:pic>
          <p:nvPicPr>
            <p:cNvPr id="26" name="Picture 25"/>
            <p:cNvPicPr>
              <a:picLocks/>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5651834" y="1708436"/>
              <a:ext cx="1572768" cy="1051560"/>
            </a:xfrm>
            <a:prstGeom prst="rect">
              <a:avLst/>
            </a:prstGeom>
            <a:ln w="3175">
              <a:noFill/>
            </a:ln>
          </p:spPr>
        </p:pic>
        <p:pic>
          <p:nvPicPr>
            <p:cNvPr id="29" name="Picture 28"/>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83733" y="1708436"/>
              <a:ext cx="1572768" cy="1051560"/>
            </a:xfrm>
            <a:prstGeom prst="rect">
              <a:avLst/>
            </a:prstGeom>
            <a:ln w="3175">
              <a:noFill/>
            </a:ln>
          </p:spPr>
        </p:pic>
        <p:pic>
          <p:nvPicPr>
            <p:cNvPr id="22" name="Picture 21"/>
            <p:cNvPicPr>
              <a:picLocks/>
            </p:cNvPicPr>
            <p:nvPr/>
          </p:nvPicPr>
          <p:blipFill>
            <a:blip r:embed="rId11"/>
            <a:stretch>
              <a:fillRect/>
            </a:stretch>
          </p:blipFill>
          <p:spPr>
            <a:xfrm>
              <a:off x="5651834" y="212282"/>
              <a:ext cx="1572768" cy="1051560"/>
            </a:xfrm>
            <a:prstGeom prst="rect">
              <a:avLst/>
            </a:prstGeom>
            <a:ln w="3175">
              <a:noFill/>
            </a:ln>
          </p:spPr>
        </p:pic>
      </p:grpSp>
      <p:sp>
        <p:nvSpPr>
          <p:cNvPr id="23" name="Rectangle 22"/>
          <p:cNvSpPr/>
          <p:nvPr/>
        </p:nvSpPr>
        <p:spPr>
          <a:xfrm>
            <a:off x="-2288" y="115669"/>
            <a:ext cx="7315200" cy="461665"/>
          </a:xfrm>
          <a:prstGeom prst="rect">
            <a:avLst/>
          </a:prstGeom>
        </p:spPr>
        <p:txBody>
          <a:bodyPr wrap="square">
            <a:spAutoFit/>
          </a:bodyPr>
          <a:lstStyle/>
          <a:p>
            <a:pPr algn="ctr"/>
            <a:r>
              <a:rPr lang="en-US" sz="2400" i="1" dirty="0" smtClean="0">
                <a:solidFill>
                  <a:srgbClr val="FFFF00"/>
                </a:solidFill>
                <a:effectLst>
                  <a:outerShdw blurRad="50800" dist="38100" dir="5400000" algn="t" rotWithShape="0">
                    <a:prstClr val="black">
                      <a:alpha val="40000"/>
                    </a:prstClr>
                  </a:outerShdw>
                </a:effectLst>
                <a:latin typeface="Trebuchet MS" panose="020B0603020202020204" pitchFamily="34" charset="0"/>
              </a:rPr>
              <a:t>Move-in Ready Home That Can Close Quickly!</a:t>
            </a:r>
            <a:endParaRPr lang="en-US" sz="2400" i="1" dirty="0">
              <a:solidFill>
                <a:srgbClr val="FFFF00"/>
              </a:solidFill>
              <a:effectLst>
                <a:outerShdw blurRad="50800" dist="38100" dir="5400000" algn="t" rotWithShape="0">
                  <a:prstClr val="black">
                    <a:alpha val="40000"/>
                  </a:prstClr>
                </a:outerShdw>
              </a:effectLst>
              <a:latin typeface="Trebuchet MS" panose="020B0603020202020204" pitchFamily="34" charset="0"/>
            </a:endParaRPr>
          </a:p>
        </p:txBody>
      </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8692" y="7696200"/>
            <a:ext cx="1327902" cy="885960"/>
          </a:xfrm>
          <a:prstGeom prst="rect">
            <a:avLst/>
          </a:prstGeom>
          <a:ln w="19050">
            <a:noFill/>
          </a:ln>
        </p:spPr>
      </p:pic>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4030" y="7690066"/>
            <a:ext cx="1327902" cy="885960"/>
          </a:xfrm>
          <a:prstGeom prst="rect">
            <a:avLst/>
          </a:prstGeom>
          <a:ln w="19050">
            <a:noFill/>
          </a:ln>
        </p:spPr>
      </p:pic>
      <p:pic>
        <p:nvPicPr>
          <p:cNvPr id="1026" name="Picture 2" descr="http://photos.flexmls.com/chs/2015081119123587087300000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17628" y="8786560"/>
            <a:ext cx="1006974" cy="1216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9503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100</TotalTime>
  <Words>167</Words>
  <Application>Microsoft Office PowerPoint</Application>
  <PresentationFormat>Custom</PresentationFormat>
  <Paragraphs>16</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Book Antiqua</vt:lpstr>
      <vt:lpstr>Lucida Sans</vt:lpstr>
      <vt:lpstr>Trebuchet MS</vt:lpstr>
      <vt:lpstr>Wingdings</vt:lpstr>
      <vt:lpstr>Wingdings 2</vt:lpstr>
      <vt:lpstr>Wingdings 3</vt:lpstr>
      <vt:lpstr>Apex</vt:lpstr>
      <vt:lpstr>1208 Willoughby Lane Park West ~ Mount Pleasant ~ MLS# 15017425 ~ $350,000</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cp:lastModifiedBy>
  <cp:revision>22</cp:revision>
  <dcterms:created xsi:type="dcterms:W3CDTF">2006-08-16T00:00:00Z</dcterms:created>
  <dcterms:modified xsi:type="dcterms:W3CDTF">2015-08-28T14:02:40Z</dcterms:modified>
</cp:coreProperties>
</file>