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27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11/28/2018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597675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11/28/2018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830329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11/28/2018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033888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11/28/2018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986769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308D2A6-3F83-4A7B-AF6E-A14CBF06CD06}" type="datetimeFigureOut">
              <a:rPr lang="en-US" smtClean="0"/>
              <a:t>11/28/2018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919440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08D2A6-3F83-4A7B-AF6E-A14CBF06CD06}" type="datetimeFigureOut">
              <a:rPr lang="en-US" smtClean="0"/>
              <a:t>11/28/2018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916614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08D2A6-3F83-4A7B-AF6E-A14CBF06CD06}" type="datetimeFigureOut">
              <a:rPr lang="en-US" smtClean="0"/>
              <a:t>11/28/2018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498056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08D2A6-3F83-4A7B-AF6E-A14CBF06CD06}" type="datetimeFigureOut">
              <a:rPr lang="en-US" smtClean="0"/>
              <a:t>11/28/2018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731057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08D2A6-3F83-4A7B-AF6E-A14CBF06CD06}" type="datetimeFigureOut">
              <a:rPr lang="en-US" smtClean="0"/>
              <a:t>11/28/2018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279705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308D2A6-3F83-4A7B-AF6E-A14CBF06CD06}" type="datetimeFigureOut">
              <a:rPr lang="en-US" smtClean="0"/>
              <a:t>11/28/2018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3658482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308D2A6-3F83-4A7B-AF6E-A14CBF06CD06}" type="datetimeFigureOut">
              <a:rPr lang="en-US" smtClean="0"/>
              <a:t>11/28/2018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747684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308D2A6-3F83-4A7B-AF6E-A14CBF06CD06}" type="datetimeFigureOut">
              <a:rPr lang="en-US" smtClean="0"/>
              <a:t>11/28/2018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1A9A3BB8-39AD-4FBB-81BC-2BBE20B13343}" type="slidenum">
              <a:rPr lang="en-US" smtClean="0"/>
              <a:t>‹#›</a:t>
            </a:fld>
            <a:endParaRPr lang="en-US"/>
          </a:p>
        </p:txBody>
      </p:sp>
    </p:spTree>
    <p:extLst>
      <p:ext uri="{BB962C8B-B14F-4D97-AF65-F5344CB8AC3E}">
        <p14:creationId xmlns:p14="http://schemas.microsoft.com/office/powerpoint/2010/main" val="42159657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1.jp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mailto:Randy@RandyEHomes.com"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7772400" cy="967765"/>
          </a:xfrm>
          <a:prstGeom prst="rect">
            <a:avLst/>
          </a:prstGeom>
        </p:spPr>
        <p:txBody>
          <a:bodyPr wrap="square">
            <a:spAutoFit/>
          </a:bodyPr>
          <a:lstStyle/>
          <a:p>
            <a:pPr algn="ctr">
              <a:lnSpc>
                <a:spcPct val="107000"/>
              </a:lnSpc>
              <a:spcAft>
                <a:spcPts val="800"/>
              </a:spcAft>
            </a:pPr>
            <a:r>
              <a:rPr lang="en-US" sz="2400" b="1"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OPEN HOUSE ON EXECUTIVE HOME IN LEGEND OAKS</a:t>
            </a:r>
          </a:p>
          <a:p>
            <a:pPr algn="ctr">
              <a:lnSpc>
                <a:spcPct val="107000"/>
              </a:lnSpc>
              <a:spcAft>
                <a:spcPts val="800"/>
              </a:spcAft>
            </a:pPr>
            <a:r>
              <a:rPr lang="en-US" sz="2400" b="1"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SUNDAY DECEMBER 2ND FROM 1-4 PM</a:t>
            </a:r>
            <a:endParaRPr lang="en-US" sz="1600" b="1" i="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p:cNvSpPr/>
          <p:nvPr/>
        </p:nvSpPr>
        <p:spPr>
          <a:xfrm>
            <a:off x="0" y="9307740"/>
            <a:ext cx="7772400" cy="718145"/>
          </a:xfrm>
          <a:prstGeom prst="rect">
            <a:avLst/>
          </a:prstGeom>
        </p:spPr>
        <p:txBody>
          <a:bodyPr wrap="square">
            <a:spAutoFit/>
          </a:bodyPr>
          <a:lstStyle/>
          <a:p>
            <a:pPr algn="ctr">
              <a:spcAft>
                <a:spcPts val="800"/>
              </a:spcAft>
            </a:pPr>
            <a:r>
              <a:rPr lang="en-US" b="1" dirty="0"/>
              <a:t>Randy Espeseth</a:t>
            </a:r>
          </a:p>
          <a:p>
            <a:pPr algn="ctr">
              <a:spcAft>
                <a:spcPts val="800"/>
              </a:spcAft>
            </a:pPr>
            <a:r>
              <a:rPr lang="en-US" sz="1600" dirty="0"/>
              <a:t>843-743-1025 | </a:t>
            </a:r>
            <a:r>
              <a:rPr lang="en-US" sz="1600" dirty="0">
                <a:hlinkClick r:id="rId2"/>
              </a:rPr>
              <a:t>Randy@RandyEHomes.com</a:t>
            </a:r>
            <a:r>
              <a:rPr lang="en-US" sz="1600" dirty="0"/>
              <a:t> | Carolina Elite Real Estate</a:t>
            </a:r>
          </a:p>
        </p:txBody>
      </p:sp>
      <p:sp>
        <p:nvSpPr>
          <p:cNvPr id="9" name="Rectangle 8"/>
          <p:cNvSpPr/>
          <p:nvPr/>
        </p:nvSpPr>
        <p:spPr>
          <a:xfrm>
            <a:off x="0" y="5690404"/>
            <a:ext cx="7772400" cy="2437462"/>
          </a:xfrm>
          <a:prstGeom prst="rect">
            <a:avLst/>
          </a:prstGeom>
        </p:spPr>
        <p:txBody>
          <a:bodyPr wrap="square">
            <a:spAutoFit/>
          </a:bodyPr>
          <a:lstStyle/>
          <a:p>
            <a:pPr algn="ctr">
              <a:lnSpc>
                <a:spcPct val="107000"/>
              </a:lnSpc>
              <a:spcAft>
                <a:spcPts val="800"/>
              </a:spcAft>
            </a:pPr>
            <a:r>
              <a:rPr lang="en-US" sz="1100" dirty="0">
                <a:solidFill>
                  <a:srgbClr val="000000"/>
                </a:solidFill>
                <a:latin typeface="Verdana" panose="020B0604030504040204" pitchFamily="34" charset="0"/>
                <a:ea typeface="Calibri" panose="020F0502020204030204" pitchFamily="34" charset="0"/>
                <a:cs typeface="Times New Roman" panose="02020603050405020304" pitchFamily="18" charset="0"/>
              </a:rPr>
              <a:t>Price Adjustment of $15,000 on a beautiful </a:t>
            </a:r>
            <a:r>
              <a:rPr lang="en-US" sz="1100" dirty="0" err="1">
                <a:solidFill>
                  <a:srgbClr val="000000"/>
                </a:solidFill>
                <a:latin typeface="Verdana" panose="020B0604030504040204" pitchFamily="34" charset="0"/>
                <a:ea typeface="Calibri" panose="020F0502020204030204" pitchFamily="34" charset="0"/>
                <a:cs typeface="Times New Roman" panose="02020603050405020304" pitchFamily="18" charset="0"/>
              </a:rPr>
              <a:t>Saussy</a:t>
            </a:r>
            <a:r>
              <a:rPr lang="en-US" sz="1100" dirty="0">
                <a:solidFill>
                  <a:srgbClr val="000000"/>
                </a:solidFill>
                <a:latin typeface="Verdana" panose="020B0604030504040204" pitchFamily="34" charset="0"/>
                <a:ea typeface="Calibri" panose="020F0502020204030204" pitchFamily="34" charset="0"/>
                <a:cs typeface="Times New Roman" panose="02020603050405020304" pitchFamily="18" charset="0"/>
              </a:rPr>
              <a:t> Burbank Executive Home in Legend Oaks!!!  Sellers has moved to their new home, and are motivated to sell!  Sellers will also offer $2500 of Seller paid Buyer closing costs if home is closed by December 31, 2018!  This 4 bedroom/3.5 bath/3263 </a:t>
            </a:r>
            <a:r>
              <a:rPr lang="en-US" sz="1100" dirty="0" err="1">
                <a:solidFill>
                  <a:srgbClr val="000000"/>
                </a:solidFill>
                <a:latin typeface="Verdana" panose="020B0604030504040204" pitchFamily="34" charset="0"/>
                <a:ea typeface="Calibri" panose="020F0502020204030204" pitchFamily="34" charset="0"/>
                <a:cs typeface="Times New Roman" panose="02020603050405020304" pitchFamily="18" charset="0"/>
              </a:rPr>
              <a:t>sqft</a:t>
            </a:r>
            <a:r>
              <a:rPr lang="en-US" sz="1100" dirty="0">
                <a:solidFill>
                  <a:srgbClr val="000000"/>
                </a:solidFill>
                <a:latin typeface="Verdana" panose="020B0604030504040204" pitchFamily="34" charset="0"/>
                <a:ea typeface="Calibri" panose="020F0502020204030204" pitchFamily="34" charset="0"/>
                <a:cs typeface="Times New Roman" panose="02020603050405020304" pitchFamily="18" charset="0"/>
              </a:rPr>
              <a:t> home has lots of Custom Features and is on a large .32 acre lot backing to trees – where no one can build!  Full Front Porch, 22' long foyer/hallway w/ 10'ceilings, separate formal living and dining, huge vaulted-ceiling family room with fireplace. Kitchen has raised panel 42'' cabinets w/ crown molding, built-in pantry, Corian counters. Generous 2-piece chair rails in several room. Large master is down as are two other bedrooms and 2 1/2 baths. Lovely Sunroom off of eat-in kitchen which leads to Screened porch and large deck area and 12x16 remotely powered </a:t>
            </a:r>
            <a:r>
              <a:rPr lang="en-US" sz="1100" dirty="0" err="1">
                <a:solidFill>
                  <a:srgbClr val="000000"/>
                </a:solidFill>
                <a:latin typeface="Verdana" panose="020B0604030504040204" pitchFamily="34" charset="0"/>
                <a:ea typeface="Calibri" panose="020F0502020204030204" pitchFamily="34" charset="0"/>
                <a:cs typeface="Times New Roman" panose="02020603050405020304" pitchFamily="18" charset="0"/>
              </a:rPr>
              <a:t>Sunsetter</a:t>
            </a:r>
            <a:r>
              <a:rPr lang="en-US" sz="1100" dirty="0">
                <a:solidFill>
                  <a:srgbClr val="000000"/>
                </a:solidFill>
                <a:latin typeface="Verdana" panose="020B0604030504040204" pitchFamily="34" charset="0"/>
                <a:ea typeface="Calibri" panose="020F0502020204030204" pitchFamily="34" charset="0"/>
                <a:cs typeface="Times New Roman" panose="02020603050405020304" pitchFamily="18" charset="0"/>
              </a:rPr>
              <a:t> awning.  New roof in August 2018, and new HVAC on main floor in 2017.  Separate dedicated HVAC systems for downstairs and upstairs! Tankless water heater, and separate gas heat and electric cooling. Irrigation System throughout yard! The Fourth Bedroom is used as a sitting room. Very large FROG area upstairs that has a large family room, separate bedroom and Full bath, and could be used as a Mother-in-Law Suite. Beautiful Hardwood throughout much of the first floor. </a:t>
            </a:r>
            <a:endParaRPr lang="en-US" sz="11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5950" y="998066"/>
            <a:ext cx="4000500" cy="3000375"/>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770" y="4797707"/>
            <a:ext cx="1371600" cy="771826"/>
          </a:xfrm>
          <a:prstGeom prst="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48640" y="4797707"/>
            <a:ext cx="1371600" cy="771826"/>
          </a:xfrm>
          <a:prstGeom prst="rect">
            <a:avLst/>
          </a:prstGeom>
        </p:spPr>
      </p:pic>
      <p:pic>
        <p:nvPicPr>
          <p:cNvPr id="13" name="Pictur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05510" y="4797707"/>
            <a:ext cx="1371600" cy="771826"/>
          </a:xfrm>
          <a:prstGeom prst="rect">
            <a:avLst/>
          </a:prstGeom>
        </p:spPr>
      </p:pic>
      <p:pic>
        <p:nvPicPr>
          <p:cNvPr id="14" name="Picture 1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62380" y="4797707"/>
            <a:ext cx="1371600" cy="771826"/>
          </a:xfrm>
          <a:prstGeom prst="rect">
            <a:avLst/>
          </a:prstGeom>
        </p:spPr>
      </p:pic>
      <p:pic>
        <p:nvPicPr>
          <p:cNvPr id="15" name="Picture 1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319248" y="4797707"/>
            <a:ext cx="1371600" cy="771826"/>
          </a:xfrm>
          <a:prstGeom prst="rect">
            <a:avLst/>
          </a:prstGeom>
        </p:spPr>
      </p:pic>
      <p:pic>
        <p:nvPicPr>
          <p:cNvPr id="16" name="Picture 1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1770" y="8248737"/>
            <a:ext cx="1371600" cy="1028700"/>
          </a:xfrm>
          <a:prstGeom prst="rect">
            <a:avLst/>
          </a:prstGeom>
        </p:spPr>
      </p:pic>
      <p:pic>
        <p:nvPicPr>
          <p:cNvPr id="17" name="Picture 1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648640" y="8248737"/>
            <a:ext cx="1371600" cy="1028700"/>
          </a:xfrm>
          <a:prstGeom prst="rect">
            <a:avLst/>
          </a:prstGeom>
        </p:spPr>
      </p:pic>
      <p:pic>
        <p:nvPicPr>
          <p:cNvPr id="18" name="Picture 17"/>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205510" y="8248737"/>
            <a:ext cx="1371600" cy="1028700"/>
          </a:xfrm>
          <a:prstGeom prst="rect">
            <a:avLst/>
          </a:prstGeom>
        </p:spPr>
      </p:pic>
      <p:pic>
        <p:nvPicPr>
          <p:cNvPr id="19" name="Picture 18"/>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762380" y="8248737"/>
            <a:ext cx="1371600" cy="1028700"/>
          </a:xfrm>
          <a:prstGeom prst="rect">
            <a:avLst/>
          </a:prstGeom>
        </p:spPr>
      </p:pic>
      <p:pic>
        <p:nvPicPr>
          <p:cNvPr id="20" name="Picture 19"/>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319248" y="8248737"/>
            <a:ext cx="1371600" cy="1028700"/>
          </a:xfrm>
          <a:prstGeom prst="rect">
            <a:avLst/>
          </a:prstGeom>
        </p:spPr>
      </p:pic>
      <p:sp>
        <p:nvSpPr>
          <p:cNvPr id="21" name="Rectangle 20"/>
          <p:cNvSpPr/>
          <p:nvPr/>
        </p:nvSpPr>
        <p:spPr>
          <a:xfrm>
            <a:off x="0" y="4028742"/>
            <a:ext cx="7772400" cy="738664"/>
          </a:xfrm>
          <a:prstGeom prst="rect">
            <a:avLst/>
          </a:prstGeom>
        </p:spPr>
        <p:txBody>
          <a:bodyPr wrap="square">
            <a:spAutoFit/>
          </a:bodyPr>
          <a:lstStyle/>
          <a:p>
            <a:pPr algn="ctr">
              <a:spcAft>
                <a:spcPts val="800"/>
              </a:spcAft>
            </a:pPr>
            <a:r>
              <a:rPr lang="en-US" sz="2400" b="1" dirty="0">
                <a:latin typeface="Calibri" panose="020F0502020204030204" pitchFamily="34" charset="0"/>
                <a:ea typeface="Calibri" panose="020F0502020204030204" pitchFamily="34" charset="0"/>
                <a:cs typeface="Times New Roman" panose="02020603050405020304" pitchFamily="18" charset="0"/>
              </a:rPr>
              <a:t>120 Blackwater Drive</a:t>
            </a:r>
            <a:br>
              <a:rPr lang="en-US" sz="2000" dirty="0">
                <a:latin typeface="Calibri" panose="020F0502020204030204" pitchFamily="34" charset="0"/>
                <a:ea typeface="Calibri" panose="020F0502020204030204" pitchFamily="34" charset="0"/>
                <a:cs typeface="Times New Roman" panose="02020603050405020304" pitchFamily="18" charset="0"/>
              </a:rPr>
            </a:br>
            <a:r>
              <a:rPr lang="en-US" dirty="0">
                <a:latin typeface="Calibri" panose="020F0502020204030204" pitchFamily="34" charset="0"/>
                <a:ea typeface="Calibri" panose="020F0502020204030204" pitchFamily="34" charset="0"/>
                <a:cs typeface="Times New Roman" panose="02020603050405020304" pitchFamily="18" charset="0"/>
              </a:rPr>
              <a:t>Summerville, SC 29485 ~ MLS# 18024721 ~ $370,000</a:t>
            </a:r>
            <a:endParaRPr lang="en-US" dirty="0"/>
          </a:p>
        </p:txBody>
      </p:sp>
    </p:spTree>
    <p:extLst>
      <p:ext uri="{BB962C8B-B14F-4D97-AF65-F5344CB8AC3E}">
        <p14:creationId xmlns:p14="http://schemas.microsoft.com/office/powerpoint/2010/main" val="11709714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TotalTime>
  <Words>293</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Times New Roman</vt:lpstr>
      <vt:lpstr>Verdana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12</cp:revision>
  <dcterms:created xsi:type="dcterms:W3CDTF">2017-08-07T16:49:04Z</dcterms:created>
  <dcterms:modified xsi:type="dcterms:W3CDTF">2018-11-28T17:51:15Z</dcterms:modified>
</cp:coreProperties>
</file>