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380"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4/5/2015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4/5/2015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4/5/2015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4/5/2015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 y="3452173"/>
            <a:ext cx="8000999" cy="2578157"/>
          </a:xfrm>
        </p:spPr>
        <p:txBody>
          <a:bodyPr anchor="ctr">
            <a:noAutofit/>
          </a:bodyPr>
          <a:lstStyle/>
          <a:p>
            <a:r>
              <a:rPr lang="en-US" sz="1500" dirty="0" smtClean="0">
                <a:latin typeface="Century Gothic" panose="020B0502020202020204" pitchFamily="34" charset="0"/>
              </a:rPr>
              <a:t>Two </a:t>
            </a:r>
            <a:r>
              <a:rPr lang="en-US" sz="1500" dirty="0">
                <a:latin typeface="Century Gothic" panose="020B0502020202020204" pitchFamily="34" charset="0"/>
              </a:rPr>
              <a:t>Beautiful ponds greet you on both sides of the driveway as you come upon this Georgian Masterpiece. The large Corinthian pillars on the front porch reflect the impeccable scale and beauty that awaits inside. As you enter the home, the gracious archways, exquisite moldings and 10 ft. ceilings through out set the tone for this magnificent residence. The intricate black wrought iron spindled staircase rises to meet a beautiful hand crafted wrought iron chandelier. The Library greets you on the right as you enter, with custom built cabinetry and the exquisite marble fireplace truly makes a statement. Finished apartment over garage provides $700 monthly income. Professional landscaped yard and in ground pool are all surrounded by the tranquility of 10 acres of land.</a:t>
            </a: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6" y="823273"/>
            <a:ext cx="3505200" cy="2628900"/>
          </a:xfrm>
          <a:prstGeom prst="rect">
            <a:avLst/>
          </a:prstGeom>
          <a:ln>
            <a:noFill/>
          </a:ln>
          <a:effectLst>
            <a:softEdge rad="112500"/>
          </a:effectLst>
        </p:spPr>
      </p:pic>
      <p:sp>
        <p:nvSpPr>
          <p:cNvPr id="2" name="Title 1"/>
          <p:cNvSpPr>
            <a:spLocks noGrp="1"/>
          </p:cNvSpPr>
          <p:nvPr>
            <p:ph type="ctrTitle"/>
          </p:nvPr>
        </p:nvSpPr>
        <p:spPr>
          <a:xfrm>
            <a:off x="0" y="0"/>
            <a:ext cx="8000998" cy="1470025"/>
          </a:xfrm>
          <a:gradFill>
            <a:gsLst>
              <a:gs pos="0">
                <a:schemeClr val="tx2"/>
              </a:gs>
              <a:gs pos="100000">
                <a:schemeClr val="accent1">
                  <a:tint val="23500"/>
                  <a:satMod val="160000"/>
                  <a:alpha val="0"/>
                </a:schemeClr>
              </a:gs>
            </a:gsLst>
            <a:lin ang="5400000" scaled="0"/>
          </a:gradFill>
        </p:spPr>
        <p:txBody>
          <a:bodyPr anchor="t">
            <a:normAutofit/>
          </a:bodyPr>
          <a:lstStyle/>
          <a:p>
            <a:r>
              <a:rPr lang="en-US" sz="3600" i="1" dirty="0">
                <a:solidFill>
                  <a:schemeClr val="bg1"/>
                </a:solidFill>
                <a:effectLst>
                  <a:outerShdw blurRad="38100" dist="38100" dir="2700000" algn="tl">
                    <a:srgbClr val="000000">
                      <a:alpha val="43137"/>
                    </a:srgbClr>
                  </a:outerShdw>
                </a:effectLst>
                <a:latin typeface="Castellar" panose="020A0402060406010301" pitchFamily="18" charset="0"/>
              </a:rPr>
              <a:t>Gorgeous Country Estate!</a:t>
            </a:r>
          </a:p>
        </p:txBody>
      </p:sp>
      <p:pic>
        <p:nvPicPr>
          <p:cNvPr id="9" name="Picture 8"/>
          <p:cNvPicPr>
            <a:picLocks noChangeAspect="1"/>
          </p:cNvPicPr>
          <p:nvPr/>
        </p:nvPicPr>
        <p:blipFill rotWithShape="1">
          <a:blip r:embed="rId3" cstate="print">
            <a:extLst>
              <a:ext uri="{28A0092B-C50C-407E-A947-70E740481C1C}">
                <a14:useLocalDpi xmlns:a14="http://schemas.microsoft.com/office/drawing/2010/main" val="0"/>
              </a:ext>
            </a:extLst>
          </a:blip>
          <a:srcRect b="10488"/>
          <a:stretch/>
        </p:blipFill>
        <p:spPr>
          <a:xfrm>
            <a:off x="8001000" y="857250"/>
            <a:ext cx="1143000" cy="857250"/>
          </a:xfrm>
          <a:prstGeom prst="rect">
            <a:avLst/>
          </a:prstGeom>
          <a:ln>
            <a:solidFill>
              <a:schemeClr val="bg1"/>
            </a:solidFill>
          </a:ln>
        </p:spPr>
      </p:pic>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001000" y="0"/>
            <a:ext cx="1143000" cy="857250"/>
          </a:xfrm>
          <a:prstGeom prst="rect">
            <a:avLst/>
          </a:prstGeom>
          <a:ln>
            <a:solidFill>
              <a:schemeClr val="bg1"/>
            </a:solidFill>
          </a:ln>
        </p:spPr>
      </p:pic>
      <p:pic>
        <p:nvPicPr>
          <p:cNvPr id="11" name="Picture 1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001000" y="3429000"/>
            <a:ext cx="1143000" cy="857250"/>
          </a:xfrm>
          <a:prstGeom prst="rect">
            <a:avLst/>
          </a:prstGeom>
          <a:ln>
            <a:solidFill>
              <a:schemeClr val="bg1"/>
            </a:solidFill>
          </a:ln>
        </p:spPr>
      </p:pic>
      <p:pic>
        <p:nvPicPr>
          <p:cNvPr id="12" name="Picture 1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001000" y="2571750"/>
            <a:ext cx="1143000" cy="857250"/>
          </a:xfrm>
          <a:prstGeom prst="rect">
            <a:avLst/>
          </a:prstGeom>
          <a:ln>
            <a:solidFill>
              <a:schemeClr val="bg1"/>
            </a:solidFill>
          </a:ln>
        </p:spPr>
      </p:pic>
      <p:pic>
        <p:nvPicPr>
          <p:cNvPr id="13" name="Picture 1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001000" y="1714500"/>
            <a:ext cx="1143000" cy="857250"/>
          </a:xfrm>
          <a:prstGeom prst="rect">
            <a:avLst/>
          </a:prstGeom>
          <a:ln>
            <a:solidFill>
              <a:schemeClr val="bg1"/>
            </a:solidFill>
          </a:ln>
        </p:spPr>
      </p:pic>
      <p:pic>
        <p:nvPicPr>
          <p:cNvPr id="14" name="Picture 1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001000" y="4286250"/>
            <a:ext cx="1143000" cy="857250"/>
          </a:xfrm>
          <a:prstGeom prst="rect">
            <a:avLst/>
          </a:prstGeom>
          <a:ln>
            <a:solidFill>
              <a:schemeClr val="bg1"/>
            </a:solidFill>
          </a:ln>
        </p:spPr>
      </p:pic>
      <p:pic>
        <p:nvPicPr>
          <p:cNvPr id="15" name="Picture 1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001000" y="5143500"/>
            <a:ext cx="1143000" cy="857250"/>
          </a:xfrm>
          <a:prstGeom prst="rect">
            <a:avLst/>
          </a:prstGeom>
          <a:ln>
            <a:solidFill>
              <a:schemeClr val="bg1"/>
            </a:solidFill>
          </a:ln>
        </p:spPr>
      </p:pic>
      <p:pic>
        <p:nvPicPr>
          <p:cNvPr id="16" name="Picture 15"/>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8001000" y="6000750"/>
            <a:ext cx="1143000" cy="857250"/>
          </a:xfrm>
          <a:prstGeom prst="rect">
            <a:avLst/>
          </a:prstGeom>
          <a:ln>
            <a:solidFill>
              <a:schemeClr val="bg1"/>
            </a:solidFill>
          </a:ln>
        </p:spPr>
      </p:pic>
      <p:sp>
        <p:nvSpPr>
          <p:cNvPr id="17" name="TextBox 16"/>
          <p:cNvSpPr txBox="1"/>
          <p:nvPr/>
        </p:nvSpPr>
        <p:spPr>
          <a:xfrm>
            <a:off x="3516086" y="823273"/>
            <a:ext cx="4484914" cy="1692771"/>
          </a:xfrm>
          <a:prstGeom prst="rect">
            <a:avLst/>
          </a:prstGeom>
          <a:noFill/>
        </p:spPr>
        <p:txBody>
          <a:bodyPr wrap="square" rtlCol="0">
            <a:spAutoFit/>
          </a:bodyPr>
          <a:lstStyle/>
          <a:p>
            <a:pPr algn="ctr"/>
            <a:r>
              <a:rPr lang="en-US" sz="3200" dirty="0">
                <a:latin typeface="Century Gothic" panose="020B0502020202020204" pitchFamily="34" charset="0"/>
              </a:rPr>
              <a:t>120 Cotton Creek </a:t>
            </a:r>
            <a:r>
              <a:rPr lang="en-US" sz="3200" dirty="0" smtClean="0">
                <a:latin typeface="Century Gothic" panose="020B0502020202020204" pitchFamily="34" charset="0"/>
              </a:rPr>
              <a:t>Ln</a:t>
            </a:r>
          </a:p>
          <a:p>
            <a:pPr algn="ctr"/>
            <a:endParaRPr lang="en-US" sz="2400" dirty="0" smtClean="0">
              <a:latin typeface="Century Gothic" panose="020B0502020202020204" pitchFamily="34" charset="0"/>
            </a:endParaRPr>
          </a:p>
          <a:p>
            <a:pPr algn="ctr"/>
            <a:r>
              <a:rPr lang="en-US" sz="2400" dirty="0">
                <a:latin typeface="Century Gothic" panose="020B0502020202020204" pitchFamily="34" charset="0"/>
              </a:rPr>
              <a:t>Cross Area (East)</a:t>
            </a:r>
          </a:p>
          <a:p>
            <a:pPr algn="ctr"/>
            <a:r>
              <a:rPr lang="en-US" sz="2400" dirty="0">
                <a:latin typeface="Century Gothic" panose="020B0502020202020204" pitchFamily="34" charset="0"/>
              </a:rPr>
              <a:t>Ridgeville, SC 29472</a:t>
            </a:r>
            <a:endParaRPr lang="en-US" sz="2400" dirty="0" smtClean="0">
              <a:latin typeface="Century Gothic" panose="020B0502020202020204" pitchFamily="34" charset="0"/>
            </a:endParaRPr>
          </a:p>
        </p:txBody>
      </p:sp>
      <p:sp>
        <p:nvSpPr>
          <p:cNvPr id="18" name="Rectangle 17"/>
          <p:cNvSpPr/>
          <p:nvPr/>
        </p:nvSpPr>
        <p:spPr>
          <a:xfrm>
            <a:off x="3497942" y="2805842"/>
            <a:ext cx="4503057" cy="646331"/>
          </a:xfrm>
          <a:prstGeom prst="rect">
            <a:avLst/>
          </a:prstGeom>
        </p:spPr>
        <p:txBody>
          <a:bodyPr wrap="square">
            <a:spAutoFit/>
          </a:bodyPr>
          <a:lstStyle/>
          <a:p>
            <a:pPr algn="ctr"/>
            <a:r>
              <a:rPr lang="en-US" dirty="0">
                <a:latin typeface="Century Gothic" panose="020B0502020202020204" pitchFamily="34" charset="0"/>
              </a:rPr>
              <a:t>MLS# </a:t>
            </a:r>
            <a:r>
              <a:rPr lang="en-US" dirty="0" smtClean="0">
                <a:latin typeface="Century Gothic" panose="020B0502020202020204" pitchFamily="34" charset="0"/>
              </a:rPr>
              <a:t>15007974 | </a:t>
            </a:r>
            <a:r>
              <a:rPr lang="en-US" dirty="0">
                <a:latin typeface="Century Gothic" panose="020B0502020202020204" pitchFamily="34" charset="0"/>
              </a:rPr>
              <a:t>$</a:t>
            </a:r>
            <a:r>
              <a:rPr lang="en-US" dirty="0" smtClean="0">
                <a:latin typeface="Century Gothic" panose="020B0502020202020204" pitchFamily="34" charset="0"/>
              </a:rPr>
              <a:t>775,000</a:t>
            </a:r>
          </a:p>
          <a:p>
            <a:pPr algn="ctr"/>
            <a:r>
              <a:rPr lang="en-US" dirty="0" smtClean="0">
                <a:latin typeface="Century Gothic" panose="020B0502020202020204" pitchFamily="34" charset="0"/>
              </a:rPr>
              <a:t>6 </a:t>
            </a:r>
            <a:r>
              <a:rPr lang="en-US" dirty="0" smtClean="0">
                <a:latin typeface="Century Gothic" panose="020B0502020202020204" pitchFamily="34" charset="0"/>
              </a:rPr>
              <a:t>Bed / </a:t>
            </a:r>
            <a:r>
              <a:rPr lang="en-US" dirty="0" smtClean="0">
                <a:latin typeface="Century Gothic" panose="020B0502020202020204" pitchFamily="34" charset="0"/>
              </a:rPr>
              <a:t>7 Full Bath (2 Half)</a:t>
            </a:r>
            <a:endParaRPr lang="en-US" dirty="0"/>
          </a:p>
        </p:txBody>
      </p:sp>
      <p:sp>
        <p:nvSpPr>
          <p:cNvPr id="19" name="Rectangle 18"/>
          <p:cNvSpPr/>
          <p:nvPr/>
        </p:nvSpPr>
        <p:spPr>
          <a:xfrm>
            <a:off x="4800600" y="6000750"/>
            <a:ext cx="3200398" cy="830997"/>
          </a:xfrm>
          <a:prstGeom prst="rect">
            <a:avLst/>
          </a:prstGeom>
        </p:spPr>
        <p:txBody>
          <a:bodyPr wrap="square">
            <a:spAutoFit/>
          </a:bodyPr>
          <a:lstStyle/>
          <a:p>
            <a:pPr algn="r"/>
            <a:r>
              <a:rPr lang="en-US" sz="1600" dirty="0">
                <a:latin typeface="Century Gothic" panose="020B0502020202020204" pitchFamily="34" charset="0"/>
              </a:rPr>
              <a:t>Charleston Homes</a:t>
            </a:r>
          </a:p>
          <a:p>
            <a:pPr algn="r"/>
            <a:r>
              <a:rPr lang="en-US" sz="1600" dirty="0">
                <a:latin typeface="Century Gothic" panose="020B0502020202020204" pitchFamily="34" charset="0"/>
              </a:rPr>
              <a:t>111 Spring Hall Dr</a:t>
            </a:r>
          </a:p>
          <a:p>
            <a:pPr algn="r"/>
            <a:r>
              <a:rPr lang="en-US" sz="1600" dirty="0">
                <a:latin typeface="Century Gothic" panose="020B0502020202020204" pitchFamily="34" charset="0"/>
              </a:rPr>
              <a:t>Goose Creek, SC 29445</a:t>
            </a:r>
            <a:endParaRPr lang="en-US" sz="1600" dirty="0"/>
          </a:p>
        </p:txBody>
      </p:sp>
      <p:pic>
        <p:nvPicPr>
          <p:cNvPr id="20" name="Picture 19"/>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3627" y="6000750"/>
            <a:ext cx="1155518" cy="875392"/>
          </a:xfrm>
          <a:prstGeom prst="rect">
            <a:avLst/>
          </a:prstGeom>
          <a:ln>
            <a:noFill/>
          </a:ln>
          <a:effectLst>
            <a:softEdge rad="112500"/>
          </a:effectLst>
        </p:spPr>
      </p:pic>
      <p:sp>
        <p:nvSpPr>
          <p:cNvPr id="21" name="Rectangle 20"/>
          <p:cNvSpPr/>
          <p:nvPr/>
        </p:nvSpPr>
        <p:spPr>
          <a:xfrm>
            <a:off x="1115604" y="6000749"/>
            <a:ext cx="3684995" cy="830997"/>
          </a:xfrm>
          <a:prstGeom prst="rect">
            <a:avLst/>
          </a:prstGeom>
        </p:spPr>
        <p:txBody>
          <a:bodyPr wrap="square">
            <a:spAutoFit/>
          </a:bodyPr>
          <a:lstStyle/>
          <a:p>
            <a:r>
              <a:rPr lang="en-US" sz="1600" dirty="0">
                <a:latin typeface="Century Gothic" panose="020B0502020202020204" pitchFamily="34" charset="0"/>
              </a:rPr>
              <a:t>Connie </a:t>
            </a:r>
            <a:r>
              <a:rPr lang="en-US" sz="1600" dirty="0" smtClean="0">
                <a:latin typeface="Century Gothic" panose="020B0502020202020204" pitchFamily="34" charset="0"/>
              </a:rPr>
              <a:t>White</a:t>
            </a:r>
            <a:r>
              <a:rPr lang="en-US" sz="1600" smtClean="0">
                <a:latin typeface="Century Gothic" panose="020B0502020202020204" pitchFamily="34" charset="0"/>
              </a:rPr>
              <a:t>, Broker</a:t>
            </a:r>
            <a:endParaRPr lang="en-US" sz="1600" dirty="0">
              <a:latin typeface="Century Gothic" panose="020B0502020202020204" pitchFamily="34" charset="0"/>
            </a:endParaRPr>
          </a:p>
          <a:p>
            <a:r>
              <a:rPr lang="en-US" sz="1600" dirty="0">
                <a:latin typeface="Century Gothic" panose="020B0502020202020204" pitchFamily="34" charset="0"/>
              </a:rPr>
              <a:t>C: 843-532-3356</a:t>
            </a:r>
          </a:p>
          <a:p>
            <a:r>
              <a:rPr lang="en-US" sz="1600" dirty="0">
                <a:latin typeface="Century Gothic" panose="020B0502020202020204" pitchFamily="34" charset="0"/>
              </a:rPr>
              <a:t>conniesyouragent@gmail.com</a:t>
            </a:r>
            <a:endParaRPr lang="en-US" sz="1600" dirty="0"/>
          </a:p>
        </p:txBody>
      </p:sp>
    </p:spTree>
    <p:extLst>
      <p:ext uri="{BB962C8B-B14F-4D97-AF65-F5344CB8AC3E}">
        <p14:creationId xmlns:p14="http://schemas.microsoft.com/office/powerpoint/2010/main" val="26703454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TotalTime>
  <Words>188</Words>
  <Application>Microsoft Office PowerPoint</Application>
  <PresentationFormat>On-screen Show (4:3)</PresentationFormat>
  <Paragraphs>14</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Gorgeous Country Estate!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$1,500 Agent Bonus!</dc:title>
  <dc:creator>CVH360</dc:creator>
  <cp:lastModifiedBy>atp1313@gmail.com</cp:lastModifiedBy>
  <cp:revision>9</cp:revision>
  <dcterms:created xsi:type="dcterms:W3CDTF">2006-08-16T00:00:00Z</dcterms:created>
  <dcterms:modified xsi:type="dcterms:W3CDTF">2015-04-05T23:54:15Z</dcterms:modified>
</cp:coreProperties>
</file>