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16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5/24/2016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6224571"/>
            <a:ext cx="7772400" cy="2587334"/>
          </a:xfrm>
        </p:spPr>
        <p:txBody>
          <a:bodyPr anchor="ctr">
            <a:noAutofit/>
          </a:bodyPr>
          <a:lstStyle/>
          <a:p>
            <a:r>
              <a:rPr lang="en-US" sz="1600" dirty="0">
                <a:latin typeface="Times New Roman" panose="02020603050405020304" pitchFamily="18" charset="0"/>
                <a:cs typeface="Times New Roman" panose="02020603050405020304" pitchFamily="18" charset="0"/>
              </a:rPr>
              <a:t>This stunning, end unit town home in gated Dunes West is a gem. It is buffered by woods in the back and side, and is in a very small subsection called Egrets Walk. Many owner upgrades, including most lighting fixtures, wainscoting throughout main floor, plantation shutters, hardwoods, 10' ceilings, surround sound in four rooms. In the kitchen, there are granite counter tops, a dual fuel Kitchen Aid stove/oven, tumbled stone tile backsplash, and custom cabinetry. On the ground floor there is a spacious 2 car garage with extra storage areas, and a 700 sf bonus living area. This space would be a wonderful rec room, office, craft room, etc. Regime fee covers Homeowner and Flood insurance, landscape watering and maintenance. Once you see this one, it won't compare to others on the market.</a:t>
            </a:r>
            <a:endParaRPr lang="en-US" sz="1600" dirty="0">
              <a:solidFill>
                <a:schemeClr val="tx1"/>
              </a:solidFill>
              <a:latin typeface="Times New Roman" panose="02020603050405020304" pitchFamily="18" charset="0"/>
              <a:cs typeface="Times New Roman" panose="02020603050405020304" pitchFamily="18" charset="0"/>
            </a:endParaRPr>
          </a:p>
        </p:txBody>
      </p:sp>
      <p:sp>
        <p:nvSpPr>
          <p:cNvPr id="4" name="Rectangle 3"/>
          <p:cNvSpPr/>
          <p:nvPr/>
        </p:nvSpPr>
        <p:spPr>
          <a:xfrm>
            <a:off x="0" y="0"/>
            <a:ext cx="7772400" cy="1066800"/>
          </a:xfrm>
          <a:prstGeom prst="rect">
            <a:avLst/>
          </a:prstGeom>
          <a:solidFill>
            <a:schemeClr val="tx1">
              <a:lumMod val="85000"/>
              <a:lumOff val="15000"/>
            </a:schemeClr>
          </a:solidFill>
          <a:ln cap="sq">
            <a:solidFill>
              <a:schemeClr val="bg2">
                <a:lumMod val="50000"/>
              </a:schemeClr>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cap="small" dirty="0" smtClean="0">
                <a:solidFill>
                  <a:schemeClr val="bg2">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120 Fair Sailing Road</a:t>
            </a:r>
          </a:p>
          <a:p>
            <a:pPr algn="ctr"/>
            <a:r>
              <a:rPr lang="en-US" sz="1600" i="1" dirty="0">
                <a:solidFill>
                  <a:schemeClr val="bg2">
                    <a:lumMod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Dunes West ~ Mount Pleasant ~ MLS# 16008745 ~ $399,000</a:t>
            </a:r>
          </a:p>
        </p:txBody>
      </p:sp>
      <p:pic>
        <p:nvPicPr>
          <p:cNvPr id="1026" name="Picture 2" descr="Charleston SC Real Esta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5350" y="-433388"/>
            <a:ext cx="3429000" cy="219075"/>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p:cNvSpPr/>
          <p:nvPr/>
        </p:nvSpPr>
        <p:spPr>
          <a:xfrm>
            <a:off x="0" y="8811905"/>
            <a:ext cx="7772400" cy="1246495"/>
          </a:xfrm>
          <a:prstGeom prst="rect">
            <a:avLst/>
          </a:prstGeom>
        </p:spPr>
        <p:txBody>
          <a:bodyPr wrap="square" anchor="ctr">
            <a:spAutoFit/>
          </a:bodyPr>
          <a:lstStyle/>
          <a:p>
            <a:pPr algn="ctr"/>
            <a:r>
              <a:rPr lang="en-US" sz="2800" cap="small" dirty="0">
                <a:solidFill>
                  <a:schemeClr val="bg2">
                    <a:lumMod val="25000"/>
                  </a:schemeClr>
                </a:solidFill>
                <a:latin typeface="Times New Roman" panose="02020603050405020304" pitchFamily="18" charset="0"/>
                <a:cs typeface="Times New Roman" panose="02020603050405020304" pitchFamily="18" charset="0"/>
              </a:rPr>
              <a:t>Deborah A </a:t>
            </a:r>
            <a:r>
              <a:rPr lang="en-US" sz="2800" cap="small" dirty="0" err="1" smtClean="0">
                <a:solidFill>
                  <a:schemeClr val="bg2">
                    <a:lumMod val="25000"/>
                  </a:schemeClr>
                </a:solidFill>
                <a:latin typeface="Times New Roman" panose="02020603050405020304" pitchFamily="18" charset="0"/>
                <a:cs typeface="Times New Roman" panose="02020603050405020304" pitchFamily="18" charset="0"/>
              </a:rPr>
              <a:t>Hulett</a:t>
            </a:r>
            <a:endParaRPr lang="en-US" sz="2800" cap="small" dirty="0" smtClean="0">
              <a:solidFill>
                <a:schemeClr val="bg2">
                  <a:lumMod val="25000"/>
                </a:schemeClr>
              </a:solidFill>
              <a:latin typeface="Times New Roman" panose="02020603050405020304" pitchFamily="18" charset="0"/>
              <a:cs typeface="Times New Roman" panose="02020603050405020304" pitchFamily="18" charset="0"/>
            </a:endParaRP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(843) </a:t>
            </a:r>
            <a:r>
              <a:rPr lang="en-US" sz="1800" dirty="0" smtClean="0">
                <a:solidFill>
                  <a:schemeClr val="bg2">
                    <a:lumMod val="50000"/>
                  </a:schemeClr>
                </a:solidFill>
                <a:latin typeface="Times New Roman" panose="02020603050405020304" pitchFamily="18" charset="0"/>
                <a:cs typeface="Times New Roman" panose="02020603050405020304" pitchFamily="18" charset="0"/>
              </a:rPr>
              <a:t>814-0255</a:t>
            </a:r>
          </a:p>
          <a:p>
            <a:pPr algn="ctr"/>
            <a:r>
              <a:rPr lang="en-US" sz="1800" dirty="0">
                <a:solidFill>
                  <a:schemeClr val="bg2">
                    <a:lumMod val="50000"/>
                  </a:schemeClr>
                </a:solidFill>
                <a:latin typeface="Times New Roman" panose="02020603050405020304" pitchFamily="18" charset="0"/>
                <a:cs typeface="Times New Roman" panose="02020603050405020304" pitchFamily="18" charset="0"/>
              </a:rPr>
              <a:t>debby@hbrtwn.com</a:t>
            </a:r>
            <a:endParaRPr lang="en-US" sz="1200" dirty="0" smtClean="0">
              <a:solidFill>
                <a:schemeClr val="tx1">
                  <a:lumMod val="50000"/>
                  <a:lumOff val="50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1100" i="1" dirty="0" err="1" smtClean="0">
                <a:solidFill>
                  <a:schemeClr val="tx1">
                    <a:lumMod val="85000"/>
                    <a:lumOff val="15000"/>
                  </a:schemeClr>
                </a:solidFill>
                <a:latin typeface="Times New Roman" panose="02020603050405020304" pitchFamily="18" charset="0"/>
                <a:cs typeface="Times New Roman" panose="02020603050405020304" pitchFamily="18" charset="0"/>
              </a:rPr>
              <a:t>Harbourtowne</a:t>
            </a:r>
            <a:r>
              <a:rPr lang="en-US" sz="1100" i="1" dirty="0" smtClean="0">
                <a:solidFill>
                  <a:schemeClr val="tx1">
                    <a:lumMod val="85000"/>
                    <a:lumOff val="15000"/>
                  </a:schemeClr>
                </a:solidFill>
                <a:latin typeface="Times New Roman" panose="02020603050405020304" pitchFamily="18" charset="0"/>
                <a:cs typeface="Times New Roman" panose="02020603050405020304" pitchFamily="18" charset="0"/>
              </a:rPr>
              <a:t> Real Estate | </a:t>
            </a: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672 Marina Drive, </a:t>
            </a:r>
            <a:r>
              <a:rPr lang="en-US" sz="1100" i="1" dirty="0" err="1">
                <a:solidFill>
                  <a:schemeClr val="tx1">
                    <a:lumMod val="85000"/>
                    <a:lumOff val="15000"/>
                  </a:schemeClr>
                </a:solidFill>
                <a:latin typeface="Times New Roman" panose="02020603050405020304" pitchFamily="18" charset="0"/>
                <a:cs typeface="Times New Roman" panose="02020603050405020304" pitchFamily="18" charset="0"/>
              </a:rPr>
              <a:t>Ste</a:t>
            </a: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 </a:t>
            </a:r>
            <a:r>
              <a:rPr lang="en-US" sz="1100" i="1" dirty="0" smtClean="0">
                <a:solidFill>
                  <a:schemeClr val="tx1">
                    <a:lumMod val="85000"/>
                    <a:lumOff val="15000"/>
                  </a:schemeClr>
                </a:solidFill>
                <a:latin typeface="Times New Roman" panose="02020603050405020304" pitchFamily="18" charset="0"/>
                <a:cs typeface="Times New Roman" panose="02020603050405020304" pitchFamily="18" charset="0"/>
              </a:rPr>
              <a:t>110 | </a:t>
            </a:r>
            <a:r>
              <a:rPr lang="en-US" sz="1100" i="1" dirty="0">
                <a:solidFill>
                  <a:schemeClr val="tx1">
                    <a:lumMod val="85000"/>
                    <a:lumOff val="15000"/>
                  </a:schemeClr>
                </a:solidFill>
                <a:latin typeface="Times New Roman" panose="02020603050405020304" pitchFamily="18" charset="0"/>
                <a:cs typeface="Times New Roman" panose="02020603050405020304" pitchFamily="18" charset="0"/>
              </a:rPr>
              <a:t>Daniel Island, SC 29492</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063" y="1219200"/>
            <a:ext cx="7534275" cy="5005433"/>
          </a:xfrm>
          <a:prstGeom prst="rect">
            <a:avLst/>
          </a:prstGeom>
          <a:ln w="28575" cap="sq">
            <a:solidFill>
              <a:schemeClr val="bg2">
                <a:lumMod val="90000"/>
              </a:schemeClr>
            </a:solidFill>
            <a:miter lim="800000"/>
          </a:ln>
          <a:effectLst/>
        </p:spPr>
      </p:pic>
      <p:sp>
        <p:nvSpPr>
          <p:cNvPr id="7" name="Rectangle 6"/>
          <p:cNvSpPr/>
          <p:nvPr/>
        </p:nvSpPr>
        <p:spPr>
          <a:xfrm>
            <a:off x="-5181600" y="2893728"/>
            <a:ext cx="4556760" cy="1015663"/>
          </a:xfrm>
          <a:prstGeom prst="rect">
            <a:avLst/>
          </a:prstGeom>
          <a:effectLst>
            <a:outerShdw blurRad="88900" dist="63500" dir="5400000" algn="t" rotWithShape="0">
              <a:prstClr val="black">
                <a:alpha val="25000"/>
              </a:prstClr>
            </a:outerShdw>
          </a:effectLst>
        </p:spPr>
        <p:txBody>
          <a:bodyPr wrap="square">
            <a:spAutoFit/>
          </a:bodyPr>
          <a:lstStyle/>
          <a:p>
            <a:pPr algn="ctr"/>
            <a:r>
              <a:rPr lang="en-US" b="1" i="1" dirty="0" smtClean="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a:t>
            </a:r>
            <a:r>
              <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5,000 toward buyer's closing </a:t>
            </a:r>
            <a:r>
              <a:rPr lang="en-US" b="1" i="1" dirty="0" smtClean="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cost.</a:t>
            </a:r>
            <a:br>
              <a:rPr lang="en-US" b="1" i="1" dirty="0" smtClean="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br>
            <a:endParaRPr lang="en-US" b="1" i="1" dirty="0" smtClean="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endParaRPr>
          </a:p>
          <a:p>
            <a:pPr algn="ctr"/>
            <a:r>
              <a:rPr lang="en-US" b="1" i="1" dirty="0" smtClean="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$5000 agent  bonus w/ BIC </a:t>
            </a:r>
            <a:r>
              <a:rPr lang="en-US" b="1" i="1" dirty="0">
                <a:solidFill>
                  <a:schemeClr val="bg1"/>
                </a:solidFill>
                <a:effectLst>
                  <a:outerShdw blurRad="304800" dist="228600" dir="5400000" algn="t" rotWithShape="0">
                    <a:prstClr val="black">
                      <a:alpha val="40000"/>
                    </a:prstClr>
                  </a:outerShdw>
                </a:effectLst>
                <a:latin typeface="Times New Roman" panose="02020603050405020304" pitchFamily="18" charset="0"/>
                <a:cs typeface="Times New Roman" panose="02020603050405020304" pitchFamily="18" charset="0"/>
              </a:rPr>
              <a:t>approval.</a:t>
            </a:r>
            <a:endParaRPr lang="en-US" b="1" dirty="0">
              <a:solidFill>
                <a:schemeClr val="bg1"/>
              </a:solidFill>
              <a:effectLst>
                <a:outerShdw blurRad="304800" dist="228600" dir="5400000" algn="t" rotWithShape="0">
                  <a:prstClr val="black">
                    <a:alpha val="40000"/>
                  </a:prstClr>
                </a:outerShdw>
              </a:effectLst>
            </a:endParaRPr>
          </a:p>
        </p:txBody>
      </p:sp>
      <p:sp>
        <p:nvSpPr>
          <p:cNvPr id="2" name="Rectangle 1"/>
          <p:cNvSpPr/>
          <p:nvPr/>
        </p:nvSpPr>
        <p:spPr>
          <a:xfrm rot="20564328">
            <a:off x="-279159" y="179457"/>
            <a:ext cx="2286000" cy="707886"/>
          </a:xfrm>
          <a:prstGeom prst="rect">
            <a:avLst/>
          </a:prstGeom>
        </p:spPr>
        <p:txBody>
          <a:bodyPr wrap="square">
            <a:spAutoFit/>
          </a:bodyPr>
          <a:lstStyle/>
          <a:p>
            <a:pPr algn="ctr"/>
            <a:r>
              <a:rPr lang="en-US" b="1" i="1"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Open </a:t>
            </a:r>
            <a:r>
              <a:rPr lang="en-US" b="1" i="1"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House</a:t>
            </a:r>
            <a:br>
              <a:rPr lang="en-US" b="1" i="1"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b="1" i="1"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Thurs </a:t>
            </a:r>
            <a:r>
              <a:rPr lang="en-US" b="1" i="1"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10-12</a:t>
            </a:r>
            <a:endParaRPr lang="en-US" b="1" dirty="0">
              <a:solidFill>
                <a:srgbClr val="FFFF00"/>
              </a:solidFill>
            </a:endParaRPr>
          </a:p>
        </p:txBody>
      </p:sp>
      <p:grpSp>
        <p:nvGrpSpPr>
          <p:cNvPr id="8" name="Group 7"/>
          <p:cNvGrpSpPr/>
          <p:nvPr/>
        </p:nvGrpSpPr>
        <p:grpSpPr>
          <a:xfrm>
            <a:off x="265938" y="1367724"/>
            <a:ext cx="7240525" cy="4702887"/>
            <a:chOff x="227075" y="1367724"/>
            <a:chExt cx="7240525" cy="4702887"/>
          </a:xfrm>
        </p:grpSpPr>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7076" y="1367724"/>
              <a:ext cx="1195809" cy="896857"/>
            </a:xfrm>
            <a:prstGeom prst="rect">
              <a:avLst/>
            </a:prstGeom>
            <a:ln>
              <a:solidFill>
                <a:schemeClr val="bg2">
                  <a:lumMod val="90000"/>
                </a:schemeClr>
              </a:solidFill>
            </a:ln>
            <a:effectLst>
              <a:outerShdw blurRad="190500" algn="tl" rotWithShape="0">
                <a:srgbClr val="000000">
                  <a:alpha val="70000"/>
                </a:srgbClr>
              </a:outerShdw>
            </a:effectLst>
          </p:spPr>
        </p:pic>
        <p:pic>
          <p:nvPicPr>
            <p:cNvPr id="18" name="Picture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69736" y="1367724"/>
              <a:ext cx="1197864" cy="875151"/>
            </a:xfrm>
            <a:prstGeom prst="rect">
              <a:avLst/>
            </a:prstGeom>
            <a:ln>
              <a:solidFill>
                <a:schemeClr val="bg2">
                  <a:lumMod val="90000"/>
                </a:schemeClr>
              </a:solidFill>
            </a:ln>
            <a:effectLst>
              <a:outerShdw blurRad="190500" algn="tl" rotWithShape="0">
                <a:srgbClr val="000000">
                  <a:alpha val="70000"/>
                </a:srgbClr>
              </a:outerShdw>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27075" y="2418541"/>
              <a:ext cx="1195809" cy="1594413"/>
            </a:xfrm>
            <a:prstGeom prst="rect">
              <a:avLst/>
            </a:prstGeom>
            <a:ln>
              <a:solidFill>
                <a:schemeClr val="bg2">
                  <a:lumMod val="90000"/>
                </a:schemeClr>
              </a:solidFill>
            </a:ln>
            <a:effectLst>
              <a:outerShdw blurRad="190500" algn="tl" rotWithShape="0">
                <a:srgbClr val="000000">
                  <a:alpha val="70000"/>
                </a:srgb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69736" y="2387471"/>
              <a:ext cx="1197864" cy="1597153"/>
            </a:xfrm>
            <a:prstGeom prst="rect">
              <a:avLst/>
            </a:prstGeom>
            <a:ln>
              <a:solidFill>
                <a:schemeClr val="bg2">
                  <a:lumMod val="90000"/>
                </a:schemeClr>
              </a:solidFill>
            </a:ln>
            <a:effectLst>
              <a:outerShdw blurRad="190500" algn="tl" rotWithShape="0">
                <a:srgbClr val="000000">
                  <a:alpha val="70000"/>
                </a:srgb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27076" y="4166914"/>
              <a:ext cx="1195809" cy="896857"/>
            </a:xfrm>
            <a:prstGeom prst="rect">
              <a:avLst/>
            </a:prstGeom>
            <a:ln>
              <a:solidFill>
                <a:schemeClr val="bg2">
                  <a:lumMod val="90000"/>
                </a:schemeClr>
              </a:solidFill>
            </a:ln>
            <a:effectLst>
              <a:outerShdw blurRad="190500" algn="tl" rotWithShape="0">
                <a:srgbClr val="000000">
                  <a:alpha val="70000"/>
                </a:srgb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69736" y="4129220"/>
              <a:ext cx="1197864" cy="898398"/>
            </a:xfrm>
            <a:prstGeom prst="rect">
              <a:avLst/>
            </a:prstGeom>
            <a:ln>
              <a:solidFill>
                <a:schemeClr val="bg2">
                  <a:lumMod val="90000"/>
                </a:schemeClr>
              </a:solidFill>
            </a:ln>
            <a:effectLst>
              <a:outerShdw blurRad="190500" algn="tl" rotWithShape="0">
                <a:srgbClr val="000000">
                  <a:alpha val="70000"/>
                </a:srgbClr>
              </a:outerShdw>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27076" y="5217731"/>
              <a:ext cx="1195809" cy="852880"/>
            </a:xfrm>
            <a:prstGeom prst="rect">
              <a:avLst/>
            </a:prstGeom>
            <a:ln>
              <a:solidFill>
                <a:schemeClr val="bg2">
                  <a:lumMod val="90000"/>
                </a:schemeClr>
              </a:solidFill>
            </a:ln>
            <a:effectLst>
              <a:outerShdw blurRad="190500" algn="tl" rotWithShape="0">
                <a:srgbClr val="000000">
                  <a:alpha val="70000"/>
                </a:srgbClr>
              </a:outerShdw>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69736" y="5172213"/>
              <a:ext cx="1197864" cy="898398"/>
            </a:xfrm>
            <a:prstGeom prst="rect">
              <a:avLst/>
            </a:prstGeom>
            <a:ln>
              <a:solidFill>
                <a:schemeClr val="bg2">
                  <a:lumMod val="90000"/>
                </a:schemeClr>
              </a:solidFill>
            </a:ln>
            <a:effectLst>
              <a:outerShdw blurRad="190500" algn="tl" rotWithShape="0">
                <a:srgbClr val="000000">
                  <a:alpha val="70000"/>
                </a:srgbClr>
              </a:outerShdw>
            </a:effectLst>
          </p:spPr>
        </p:pic>
      </p:grpSp>
      <p:sp>
        <p:nvSpPr>
          <p:cNvPr id="21" name="Rectangle 20"/>
          <p:cNvSpPr/>
          <p:nvPr/>
        </p:nvSpPr>
        <p:spPr>
          <a:xfrm rot="1456760">
            <a:off x="5764532" y="179457"/>
            <a:ext cx="2286000" cy="707886"/>
          </a:xfrm>
          <a:prstGeom prst="rect">
            <a:avLst/>
          </a:prstGeom>
        </p:spPr>
        <p:txBody>
          <a:bodyPr wrap="square">
            <a:spAutoFit/>
          </a:bodyPr>
          <a:lstStyle/>
          <a:p>
            <a:pPr algn="ctr"/>
            <a:r>
              <a:rPr lang="en-US" b="1" i="1" dirty="0" smtClean="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Gate Passes Available</a:t>
            </a:r>
            <a:endParaRPr lang="en-US" b="1" dirty="0">
              <a:solidFill>
                <a:srgbClr val="FFFF00"/>
              </a:solidFill>
            </a:endParaRPr>
          </a:p>
        </p:txBody>
      </p:sp>
    </p:spTree>
    <p:extLst>
      <p:ext uri="{BB962C8B-B14F-4D97-AF65-F5344CB8AC3E}">
        <p14:creationId xmlns:p14="http://schemas.microsoft.com/office/powerpoint/2010/main" val="26102815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212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24</cp:revision>
  <dcterms:created xsi:type="dcterms:W3CDTF">2006-08-16T00:00:00Z</dcterms:created>
  <dcterms:modified xsi:type="dcterms:W3CDTF">2016-05-24T18:26:45Z</dcterms:modified>
</cp:coreProperties>
</file>