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228" y="-638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6/19/2016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6/19/2016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0" y="9078444"/>
            <a:ext cx="7315198" cy="985839"/>
          </a:xfrm>
          <a:prstGeom prst="rect">
            <a:avLst/>
          </a:prstGeom>
          <a:solidFill>
            <a:schemeClr val="bg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763" y="5638800"/>
            <a:ext cx="7315199" cy="2360486"/>
          </a:xfrm>
        </p:spPr>
        <p:txBody>
          <a:bodyPr anchor="ctr">
            <a:noAutofit/>
          </a:bodyPr>
          <a:lstStyle/>
          <a:p>
            <a:r>
              <a:rPr lang="en-US" sz="1600" dirty="0">
                <a:latin typeface="Trebuchet MS" panose="020B0603020202020204" pitchFamily="34" charset="0"/>
              </a:rPr>
              <a:t>This lovely spacious home in Dorchester II school district boasts a large family room and living </a:t>
            </a:r>
            <a:r>
              <a:rPr lang="en-US" sz="1600" dirty="0" smtClean="0">
                <a:latin typeface="Trebuchet MS" panose="020B0603020202020204" pitchFamily="34" charset="0"/>
              </a:rPr>
              <a:t>room, large </a:t>
            </a:r>
            <a:r>
              <a:rPr lang="en-US" sz="1600" dirty="0">
                <a:latin typeface="Trebuchet MS" panose="020B0603020202020204" pitchFamily="34" charset="0"/>
              </a:rPr>
              <a:t>upstairs loft w/its own </a:t>
            </a:r>
            <a:r>
              <a:rPr lang="en-US" sz="1600" dirty="0" smtClean="0">
                <a:latin typeface="Trebuchet MS" panose="020B0603020202020204" pitchFamily="34" charset="0"/>
              </a:rPr>
              <a:t>closet, tons </a:t>
            </a:r>
            <a:r>
              <a:rPr lang="en-US" sz="1600" dirty="0">
                <a:latin typeface="Trebuchet MS" panose="020B0603020202020204" pitchFamily="34" charset="0"/>
              </a:rPr>
              <a:t>of storage </a:t>
            </a:r>
            <a:r>
              <a:rPr lang="en-US" sz="1600" dirty="0" smtClean="0">
                <a:latin typeface="Trebuchet MS" panose="020B0603020202020204" pitchFamily="34" charset="0"/>
              </a:rPr>
              <a:t>space, a </a:t>
            </a:r>
            <a:r>
              <a:rPr lang="en-US" sz="1600" dirty="0">
                <a:latin typeface="Trebuchet MS" panose="020B0603020202020204" pitchFamily="34" charset="0"/>
              </a:rPr>
              <a:t>13x16 screened in patio and a blue stone patio as well. Kitchen has beautiful antiqued white cabinets and lots of cabinet space. There are oak cabinets in the two car garage for hiding tools and such out of the way. Interior is painted in calming beach colors throughout. Price to sell quickly, property does come AS IS.</a:t>
            </a:r>
          </a:p>
        </p:txBody>
      </p:sp>
      <p:sp>
        <p:nvSpPr>
          <p:cNvPr id="17" name="Rectangle 16"/>
          <p:cNvSpPr/>
          <p:nvPr/>
        </p:nvSpPr>
        <p:spPr>
          <a:xfrm>
            <a:off x="1059109" y="9160570"/>
            <a:ext cx="3098938" cy="823302"/>
          </a:xfrm>
          <a:prstGeom prst="rect">
            <a:avLst/>
          </a:prstGeom>
        </p:spPr>
        <p:txBody>
          <a:bodyPr wrap="square">
            <a:spAutoFit/>
          </a:bodyPr>
          <a:lstStyle/>
          <a:p>
            <a:r>
              <a:rPr lang="en-US" sz="1600" dirty="0">
                <a:effectLst>
                  <a:outerShdw blurRad="38100" dist="38100" dir="2700000" algn="tl">
                    <a:srgbClr val="000000">
                      <a:alpha val="43137"/>
                    </a:srgbClr>
                  </a:outerShdw>
                </a:effectLst>
                <a:latin typeface="Trebuchet MS" panose="020B0603020202020204" pitchFamily="34" charset="0"/>
              </a:rPr>
              <a:t>Heather </a:t>
            </a:r>
            <a:r>
              <a:rPr lang="en-US" sz="1600" dirty="0" err="1" smtClean="0">
                <a:effectLst>
                  <a:outerShdw blurRad="38100" dist="38100" dir="2700000" algn="tl">
                    <a:srgbClr val="000000">
                      <a:alpha val="43137"/>
                    </a:srgbClr>
                  </a:outerShdw>
                </a:effectLst>
                <a:latin typeface="Trebuchet MS" panose="020B0603020202020204" pitchFamily="34" charset="0"/>
              </a:rPr>
              <a:t>Broadwell-Derexson</a:t>
            </a:r>
            <a:endParaRPr lang="en-US" sz="1600" dirty="0" smtClean="0">
              <a:effectLst>
                <a:outerShdw blurRad="38100" dist="38100" dir="2700000" algn="tl">
                  <a:srgbClr val="000000">
                    <a:alpha val="43137"/>
                  </a:srgbClr>
                </a:outerShdw>
              </a:effectLst>
              <a:latin typeface="Trebuchet MS" panose="020B0603020202020204" pitchFamily="34" charset="0"/>
            </a:endParaRPr>
          </a:p>
          <a:p>
            <a:r>
              <a:rPr lang="en-US" sz="1050" dirty="0">
                <a:effectLst>
                  <a:outerShdw blurRad="38100" dist="38100" dir="2700000" algn="tl">
                    <a:srgbClr val="000000">
                      <a:alpha val="43137"/>
                    </a:srgbClr>
                  </a:outerShdw>
                </a:effectLst>
                <a:latin typeface="Trebuchet MS" panose="020B0603020202020204" pitchFamily="34" charset="0"/>
              </a:rPr>
              <a:t>(843) </a:t>
            </a:r>
            <a:r>
              <a:rPr lang="en-US" sz="1050" dirty="0" smtClean="0">
                <a:effectLst>
                  <a:outerShdw blurRad="38100" dist="38100" dir="2700000" algn="tl">
                    <a:srgbClr val="000000">
                      <a:alpha val="43137"/>
                    </a:srgbClr>
                  </a:outerShdw>
                </a:effectLst>
                <a:latin typeface="Trebuchet MS" panose="020B0603020202020204" pitchFamily="34" charset="0"/>
              </a:rPr>
              <a:t>303-2065 – C</a:t>
            </a:r>
            <a:br>
              <a:rPr lang="en-US" sz="1050" dirty="0" smtClean="0">
                <a:effectLst>
                  <a:outerShdw blurRad="38100" dist="38100" dir="2700000" algn="tl">
                    <a:srgbClr val="000000">
                      <a:alpha val="43137"/>
                    </a:srgbClr>
                  </a:outerShdw>
                </a:effectLst>
                <a:latin typeface="Trebuchet MS" panose="020B0603020202020204" pitchFamily="34" charset="0"/>
              </a:rPr>
            </a:br>
            <a:r>
              <a:rPr lang="en-US" sz="1050" dirty="0">
                <a:effectLst>
                  <a:outerShdw blurRad="38100" dist="38100" dir="2700000" algn="tl">
                    <a:srgbClr val="000000">
                      <a:alpha val="43137"/>
                    </a:srgbClr>
                  </a:outerShdw>
                </a:effectLst>
                <a:latin typeface="Trebuchet MS" panose="020B0603020202020204" pitchFamily="34" charset="0"/>
              </a:rPr>
              <a:t>heather.derexson@carolinaoneplus.com</a:t>
            </a:r>
          </a:p>
          <a:p>
            <a:r>
              <a:rPr lang="en-US" sz="1050" dirty="0">
                <a:effectLst>
                  <a:outerShdw blurRad="38100" dist="38100" dir="2700000" algn="tl">
                    <a:srgbClr val="000000">
                      <a:alpha val="43137"/>
                    </a:srgbClr>
                  </a:outerShdw>
                </a:effectLst>
                <a:latin typeface="Trebuchet MS" panose="020B0603020202020204" pitchFamily="34" charset="0"/>
              </a:rPr>
              <a:t>www.Lowcountryhomesbyheather.com</a:t>
            </a:r>
          </a:p>
        </p:txBody>
      </p:sp>
      <p:sp>
        <p:nvSpPr>
          <p:cNvPr id="18" name="Rectangle 17"/>
          <p:cNvSpPr/>
          <p:nvPr/>
        </p:nvSpPr>
        <p:spPr>
          <a:xfrm>
            <a:off x="4158047" y="9283681"/>
            <a:ext cx="2156264" cy="577081"/>
          </a:xfrm>
          <a:prstGeom prst="rect">
            <a:avLst/>
          </a:prstGeom>
        </p:spPr>
        <p:txBody>
          <a:bodyPr wrap="square" anchor="ctr">
            <a:spAutoFit/>
          </a:bodyPr>
          <a:lstStyle/>
          <a:p>
            <a:pPr algn="r"/>
            <a:r>
              <a:rPr lang="en-US" sz="1050" dirty="0">
                <a:effectLst>
                  <a:outerShdw blurRad="38100" dist="38100" dir="2700000" algn="tl">
                    <a:srgbClr val="000000">
                      <a:alpha val="43137"/>
                    </a:srgbClr>
                  </a:outerShdw>
                </a:effectLst>
                <a:latin typeface="Trebuchet MS" panose="020B0603020202020204" pitchFamily="34" charset="0"/>
              </a:rPr>
              <a:t>Carolina One Real </a:t>
            </a:r>
            <a:r>
              <a:rPr lang="en-US" sz="1050" dirty="0" smtClean="0">
                <a:effectLst>
                  <a:outerShdw blurRad="38100" dist="38100" dir="2700000" algn="tl">
                    <a:srgbClr val="000000">
                      <a:alpha val="43137"/>
                    </a:srgbClr>
                  </a:outerShdw>
                </a:effectLst>
                <a:latin typeface="Trebuchet MS" panose="020B0603020202020204" pitchFamily="34" charset="0"/>
              </a:rPr>
              <a:t>Estate</a:t>
            </a:r>
            <a:endParaRPr lang="en-US" sz="1050" dirty="0">
              <a:effectLst>
                <a:outerShdw blurRad="38100" dist="38100" dir="2700000" algn="tl">
                  <a:srgbClr val="000000">
                    <a:alpha val="43137"/>
                  </a:srgbClr>
                </a:outerShdw>
              </a:effectLst>
              <a:latin typeface="Trebuchet MS" panose="020B0603020202020204" pitchFamily="34" charset="0"/>
            </a:endParaRPr>
          </a:p>
          <a:p>
            <a:pPr algn="r"/>
            <a:r>
              <a:rPr lang="en-US" sz="1050" dirty="0">
                <a:effectLst>
                  <a:outerShdw blurRad="38100" dist="38100" dir="2700000" algn="tl">
                    <a:srgbClr val="000000">
                      <a:alpha val="43137"/>
                    </a:srgbClr>
                  </a:outerShdw>
                </a:effectLst>
                <a:latin typeface="Trebuchet MS" panose="020B0603020202020204" pitchFamily="34" charset="0"/>
              </a:rPr>
              <a:t>900 N Main St.</a:t>
            </a:r>
          </a:p>
          <a:p>
            <a:pPr algn="r"/>
            <a:r>
              <a:rPr lang="en-US" sz="1050" dirty="0">
                <a:effectLst>
                  <a:outerShdw blurRad="38100" dist="38100" dir="2700000" algn="tl">
                    <a:srgbClr val="000000">
                      <a:alpha val="43137"/>
                    </a:srgbClr>
                  </a:outerShdw>
                </a:effectLst>
                <a:latin typeface="Trebuchet MS" panose="020B0603020202020204" pitchFamily="34" charset="0"/>
              </a:rPr>
              <a:t>Summerville, SC 29483</a:t>
            </a:r>
          </a:p>
        </p:txBody>
      </p:sp>
      <p:sp>
        <p:nvSpPr>
          <p:cNvPr id="23" name="Rectangle 22"/>
          <p:cNvSpPr/>
          <p:nvPr/>
        </p:nvSpPr>
        <p:spPr>
          <a:xfrm>
            <a:off x="7543800" y="11132"/>
            <a:ext cx="2171701" cy="954107"/>
          </a:xfrm>
          <a:prstGeom prst="rect">
            <a:avLst/>
          </a:prstGeom>
        </p:spPr>
        <p:txBody>
          <a:bodyPr wrap="square">
            <a:spAutoFit/>
          </a:bodyPr>
          <a:lstStyle/>
          <a:p>
            <a:pPr algn="ctr"/>
            <a:r>
              <a:rPr lang="en-US" sz="2800" dirty="0">
                <a:solidFill>
                  <a:srgbClr val="FFFF00"/>
                </a:solidFill>
                <a:effectLst>
                  <a:outerShdw blurRad="50800" dist="38100" dir="5400000" algn="t" rotWithShape="0">
                    <a:prstClr val="black">
                      <a:alpha val="40000"/>
                    </a:prstClr>
                  </a:outerShdw>
                </a:effectLst>
                <a:latin typeface="Trebuchet MS" panose="020B0603020202020204" pitchFamily="34" charset="0"/>
              </a:rPr>
              <a:t>55 and Better!</a:t>
            </a:r>
            <a:endPar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sp>
        <p:nvSpPr>
          <p:cNvPr id="2" name="Title 1"/>
          <p:cNvSpPr>
            <a:spLocks noGrp="1"/>
          </p:cNvSpPr>
          <p:nvPr>
            <p:ph type="ctrTitle"/>
          </p:nvPr>
        </p:nvSpPr>
        <p:spPr>
          <a:xfrm>
            <a:off x="-9526" y="3733800"/>
            <a:ext cx="7324724" cy="65282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120 Salt Meadow </a:t>
            </a:r>
            <a:r>
              <a:rPr lang="en-US" sz="24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Lane</a:t>
            </a:r>
            <a:br>
              <a:rPr lang="en-US" sz="24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Blackberry </a:t>
            </a: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Creek · Summerville · MLS</a:t>
            </a: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16015534 · $248,000 ·</a:t>
            </a:r>
            <a:endPar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527" y="9078444"/>
            <a:ext cx="1068636" cy="9875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6314310" y="9078444"/>
            <a:ext cx="1000889" cy="985839"/>
          </a:xfrm>
          <a:prstGeom prst="rect">
            <a:avLst/>
          </a:prstGeom>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6448" y="86380"/>
            <a:ext cx="4694152" cy="3520614"/>
          </a:xfrm>
          <a:prstGeom prst="rect">
            <a:avLst/>
          </a:prstGeom>
          <a:ln w="9525">
            <a:no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30"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980280" y="86381"/>
            <a:ext cx="2218944" cy="166420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838227" y="4593669"/>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972338" y="4593669"/>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6449" y="4593669"/>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704116" y="4593669"/>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511631" y="8001000"/>
            <a:ext cx="12192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74843" y="8001000"/>
            <a:ext cx="12192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06449" y="8001000"/>
            <a:ext cx="12192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980024" y="8001000"/>
            <a:ext cx="12192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4" name="Group 13"/>
          <p:cNvGrpSpPr/>
          <p:nvPr/>
        </p:nvGrpSpPr>
        <p:grpSpPr>
          <a:xfrm rot="16200000">
            <a:off x="-30995" y="-76081"/>
            <a:ext cx="1752599" cy="1904754"/>
            <a:chOff x="7772402" y="1072335"/>
            <a:chExt cx="1676398" cy="1766685"/>
          </a:xfrm>
        </p:grpSpPr>
        <p:sp>
          <p:nvSpPr>
            <p:cNvPr id="5" name="Diagonal Stripe 4"/>
            <p:cNvSpPr/>
            <p:nvPr/>
          </p:nvSpPr>
          <p:spPr>
            <a:xfrm rot="5400000">
              <a:off x="7772401" y="1162622"/>
              <a:ext cx="1676399" cy="1676398"/>
            </a:xfrm>
            <a:prstGeom prst="diagStripe">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71067">
              <a:off x="8078340" y="1468116"/>
              <a:ext cx="1409791" cy="618229"/>
            </a:xfrm>
            <a:prstGeom prst="rect">
              <a:avLst/>
            </a:prstGeom>
            <a:noFill/>
          </p:spPr>
          <p:txBody>
            <a:bodyPr wrap="none" rtlCol="0">
              <a:spAutoFit/>
            </a:bodyPr>
            <a:lstStyle/>
            <a:p>
              <a:pPr algn="ctr"/>
              <a:r>
                <a:rPr lang="en-US" sz="1800" b="1" i="1" dirty="0" smtClean="0">
                  <a:solidFill>
                    <a:schemeClr val="bg2"/>
                  </a:solidFill>
                  <a:effectLst>
                    <a:outerShdw blurRad="38100" dist="38100" dir="2700000" algn="tl">
                      <a:srgbClr val="000000">
                        <a:alpha val="43137"/>
                      </a:srgbClr>
                    </a:outerShdw>
                  </a:effectLst>
                  <a:latin typeface="Trebuchet MS" panose="020B0603020202020204" pitchFamily="34" charset="0"/>
                </a:rPr>
                <a:t>A Steal In </a:t>
              </a:r>
              <a:br>
                <a:rPr lang="en-US" sz="1800" b="1" i="1" dirty="0" smtClean="0">
                  <a:solidFill>
                    <a:schemeClr val="bg2"/>
                  </a:solidFill>
                  <a:effectLst>
                    <a:outerShdw blurRad="38100" dist="38100" dir="2700000" algn="tl">
                      <a:srgbClr val="000000">
                        <a:alpha val="43137"/>
                      </a:srgbClr>
                    </a:outerShdw>
                  </a:effectLst>
                  <a:latin typeface="Trebuchet MS" panose="020B0603020202020204" pitchFamily="34" charset="0"/>
                </a:rPr>
              </a:br>
              <a:r>
                <a:rPr lang="en-US" sz="1800" b="1" i="1" dirty="0" smtClean="0">
                  <a:solidFill>
                    <a:schemeClr val="bg2"/>
                  </a:solidFill>
                  <a:effectLst>
                    <a:outerShdw blurRad="38100" dist="38100" dir="2700000" algn="tl">
                      <a:srgbClr val="000000">
                        <a:alpha val="43137"/>
                      </a:srgbClr>
                    </a:outerShdw>
                  </a:effectLst>
                  <a:latin typeface="Trebuchet MS" panose="020B0603020202020204" pitchFamily="34" charset="0"/>
                </a:rPr>
                <a:t>Summerville</a:t>
              </a:r>
              <a:endParaRPr lang="en-US" sz="1800" b="1" i="1" dirty="0">
                <a:solidFill>
                  <a:schemeClr val="bg2"/>
                </a:solidFill>
                <a:effectLst>
                  <a:outerShdw blurRad="38100" dist="38100" dir="2700000" algn="tl">
                    <a:srgbClr val="000000">
                      <a:alpha val="43137"/>
                    </a:srgbClr>
                  </a:outerShdw>
                </a:effectLst>
                <a:latin typeface="Trebuchet MS" panose="020B0603020202020204" pitchFamily="34" charset="0"/>
              </a:endParaRPr>
            </a:p>
          </p:txBody>
        </p:sp>
      </p:grpSp>
      <p:pic>
        <p:nvPicPr>
          <p:cNvPr id="26" name="Picture 3"/>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980280" y="1942786"/>
            <a:ext cx="2218944" cy="166420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3"/>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043237" y="8001000"/>
            <a:ext cx="1219200" cy="9144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382</TotalTime>
  <Words>126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120 Salt Meadow Lane · Blackberry Creek · Summerville · MLS# 16015534 · $248,000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2016-06-19T20:27:59Z</dcterms:modified>
</cp:coreProperties>
</file>