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B99BC"/>
    <a:srgbClr val="70A2EC"/>
    <a:srgbClr val="E83D2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950" autoAdjust="0"/>
  </p:normalViewPr>
  <p:slideViewPr>
    <p:cSldViewPr>
      <p:cViewPr>
        <p:scale>
          <a:sx n="150" d="100"/>
          <a:sy n="150" d="100"/>
        </p:scale>
        <p:origin x="1890" y="-4194"/>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63106" indent="0" algn="ctr">
              <a:buNone/>
              <a:defRPr>
                <a:solidFill>
                  <a:schemeClr val="tx1">
                    <a:tint val="75000"/>
                  </a:schemeClr>
                </a:solidFill>
              </a:defRPr>
            </a:lvl2pPr>
            <a:lvl3pPr marL="926213" indent="0" algn="ctr">
              <a:buNone/>
              <a:defRPr>
                <a:solidFill>
                  <a:schemeClr val="tx1">
                    <a:tint val="75000"/>
                  </a:schemeClr>
                </a:solidFill>
              </a:defRPr>
            </a:lvl3pPr>
            <a:lvl4pPr marL="1389320" indent="0" algn="ctr">
              <a:buNone/>
              <a:defRPr>
                <a:solidFill>
                  <a:schemeClr val="tx1">
                    <a:tint val="75000"/>
                  </a:schemeClr>
                </a:solidFill>
              </a:defRPr>
            </a:lvl4pPr>
            <a:lvl5pPr marL="1852427" indent="0" algn="ctr">
              <a:buNone/>
              <a:defRPr>
                <a:solidFill>
                  <a:schemeClr val="tx1">
                    <a:tint val="75000"/>
                  </a:schemeClr>
                </a:solidFill>
              </a:defRPr>
            </a:lvl5pPr>
            <a:lvl6pPr marL="2315533" indent="0" algn="ctr">
              <a:buNone/>
              <a:defRPr>
                <a:solidFill>
                  <a:schemeClr val="tx1">
                    <a:tint val="75000"/>
                  </a:schemeClr>
                </a:solidFill>
              </a:defRPr>
            </a:lvl6pPr>
            <a:lvl7pPr marL="2778640" indent="0" algn="ctr">
              <a:buNone/>
              <a:defRPr>
                <a:solidFill>
                  <a:schemeClr val="tx1">
                    <a:tint val="75000"/>
                  </a:schemeClr>
                </a:solidFill>
              </a:defRPr>
            </a:lvl7pPr>
            <a:lvl8pPr marL="3241747" indent="0" algn="ctr">
              <a:buNone/>
              <a:defRPr>
                <a:solidFill>
                  <a:schemeClr val="tx1">
                    <a:tint val="75000"/>
                  </a:schemeClr>
                </a:solidFill>
              </a:defRPr>
            </a:lvl8pPr>
            <a:lvl9pPr marL="3704853"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091"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000">
                <a:solidFill>
                  <a:schemeClr val="tx1">
                    <a:tint val="75000"/>
                  </a:schemeClr>
                </a:solidFill>
              </a:defRPr>
            </a:lvl1pPr>
            <a:lvl2pPr marL="463106" indent="0">
              <a:buNone/>
              <a:defRPr sz="1818">
                <a:solidFill>
                  <a:schemeClr val="tx1">
                    <a:tint val="75000"/>
                  </a:schemeClr>
                </a:solidFill>
              </a:defRPr>
            </a:lvl2pPr>
            <a:lvl3pPr marL="926213" indent="0">
              <a:buNone/>
              <a:defRPr sz="1636">
                <a:solidFill>
                  <a:schemeClr val="tx1">
                    <a:tint val="75000"/>
                  </a:schemeClr>
                </a:solidFill>
              </a:defRPr>
            </a:lvl3pPr>
            <a:lvl4pPr marL="1389320" indent="0">
              <a:buNone/>
              <a:defRPr sz="1455">
                <a:solidFill>
                  <a:schemeClr val="tx1">
                    <a:tint val="75000"/>
                  </a:schemeClr>
                </a:solidFill>
              </a:defRPr>
            </a:lvl4pPr>
            <a:lvl5pPr marL="1852427" indent="0">
              <a:buNone/>
              <a:defRPr sz="1455">
                <a:solidFill>
                  <a:schemeClr val="tx1">
                    <a:tint val="75000"/>
                  </a:schemeClr>
                </a:solidFill>
              </a:defRPr>
            </a:lvl5pPr>
            <a:lvl6pPr marL="2315533" indent="0">
              <a:buNone/>
              <a:defRPr sz="1455">
                <a:solidFill>
                  <a:schemeClr val="tx1">
                    <a:tint val="75000"/>
                  </a:schemeClr>
                </a:solidFill>
              </a:defRPr>
            </a:lvl6pPr>
            <a:lvl7pPr marL="2778640" indent="0">
              <a:buNone/>
              <a:defRPr sz="1455">
                <a:solidFill>
                  <a:schemeClr val="tx1">
                    <a:tint val="75000"/>
                  </a:schemeClr>
                </a:solidFill>
              </a:defRPr>
            </a:lvl7pPr>
            <a:lvl8pPr marL="3241747" indent="0">
              <a:buNone/>
              <a:defRPr sz="1455">
                <a:solidFill>
                  <a:schemeClr val="tx1">
                    <a:tint val="75000"/>
                  </a:schemeClr>
                </a:solidFill>
              </a:defRPr>
            </a:lvl8pPr>
            <a:lvl9pPr marL="3704853" indent="0">
              <a:buNone/>
              <a:defRPr sz="1455">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4/30/2025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4/30/2025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4/30/2025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273"/>
            </a:lvl1pPr>
            <a:lvl2pPr>
              <a:defRPr sz="2818"/>
            </a:lvl2pPr>
            <a:lvl3pPr>
              <a:defRPr sz="2455"/>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273"/>
            </a:lvl1pPr>
            <a:lvl2pPr marL="463106" indent="0">
              <a:buNone/>
              <a:defRPr sz="2818"/>
            </a:lvl2pPr>
            <a:lvl3pPr marL="926213" indent="0">
              <a:buNone/>
              <a:defRPr sz="2455"/>
            </a:lvl3pPr>
            <a:lvl4pPr marL="1389320" indent="0">
              <a:buNone/>
              <a:defRPr sz="2000"/>
            </a:lvl4pPr>
            <a:lvl5pPr marL="1852427" indent="0">
              <a:buNone/>
              <a:defRPr sz="2000"/>
            </a:lvl5pPr>
            <a:lvl6pPr marL="2315533" indent="0">
              <a:buNone/>
              <a:defRPr sz="2000"/>
            </a:lvl6pPr>
            <a:lvl7pPr marL="2778640" indent="0">
              <a:buNone/>
              <a:defRPr sz="2000"/>
            </a:lvl7pPr>
            <a:lvl8pPr marL="3241747" indent="0">
              <a:buNone/>
              <a:defRPr sz="2000"/>
            </a:lvl8pPr>
            <a:lvl9pPr marL="3704853" indent="0">
              <a:buNone/>
              <a:defRPr sz="20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182">
                <a:solidFill>
                  <a:schemeClr val="tx1">
                    <a:tint val="75000"/>
                  </a:schemeClr>
                </a:solidFill>
              </a:defRPr>
            </a:lvl1pPr>
          </a:lstStyle>
          <a:p>
            <a:fld id="{1D8BD707-D9CF-40AE-B4C6-C98DA3205C09}" type="datetimeFigureOut">
              <a:rPr lang="en-US" smtClean="0"/>
              <a:pPr/>
              <a:t>4/30/2025</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182">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182">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6213" rtl="0" eaLnBrk="1" latinLnBrk="0" hangingPunct="1">
        <a:spcBef>
          <a:spcPct val="0"/>
        </a:spcBef>
        <a:buNone/>
        <a:defRPr sz="4455" kern="1200">
          <a:solidFill>
            <a:schemeClr val="tx1"/>
          </a:solidFill>
          <a:latin typeface="+mj-lt"/>
          <a:ea typeface="+mj-ea"/>
          <a:cs typeface="+mj-cs"/>
        </a:defRPr>
      </a:lvl1pPr>
    </p:titleStyle>
    <p:bodyStyle>
      <a:lvl1pPr marL="347330" indent="-347330" algn="l" defTabSz="926213" rtl="0" eaLnBrk="1" latinLnBrk="0" hangingPunct="1">
        <a:spcBef>
          <a:spcPct val="20000"/>
        </a:spcBef>
        <a:buFont typeface="Arial" pitchFamily="34" charset="0"/>
        <a:buChar char="•"/>
        <a:defRPr sz="3273" kern="1200">
          <a:solidFill>
            <a:schemeClr val="tx1"/>
          </a:solidFill>
          <a:latin typeface="+mn-lt"/>
          <a:ea typeface="+mn-ea"/>
          <a:cs typeface="+mn-cs"/>
        </a:defRPr>
      </a:lvl1pPr>
      <a:lvl2pPr marL="752548" indent="-289442" algn="l" defTabSz="926213" rtl="0" eaLnBrk="1" latinLnBrk="0" hangingPunct="1">
        <a:spcBef>
          <a:spcPct val="20000"/>
        </a:spcBef>
        <a:buFont typeface="Arial" pitchFamily="34" charset="0"/>
        <a:buChar char="–"/>
        <a:defRPr sz="2818" kern="1200">
          <a:solidFill>
            <a:schemeClr val="tx1"/>
          </a:solidFill>
          <a:latin typeface="+mn-lt"/>
          <a:ea typeface="+mn-ea"/>
          <a:cs typeface="+mn-cs"/>
        </a:defRPr>
      </a:lvl2pPr>
      <a:lvl3pPr marL="1157767" indent="-231553" algn="l" defTabSz="926213" rtl="0" eaLnBrk="1" latinLnBrk="0" hangingPunct="1">
        <a:spcBef>
          <a:spcPct val="20000"/>
        </a:spcBef>
        <a:buFont typeface="Arial" pitchFamily="34" charset="0"/>
        <a:buChar char="•"/>
        <a:defRPr sz="2455" kern="1200">
          <a:solidFill>
            <a:schemeClr val="tx1"/>
          </a:solidFill>
          <a:latin typeface="+mn-lt"/>
          <a:ea typeface="+mn-ea"/>
          <a:cs typeface="+mn-cs"/>
        </a:defRPr>
      </a:lvl3pPr>
      <a:lvl4pPr marL="1620873"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8398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47086"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010194"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7330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936407"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26213" rtl="0" eaLnBrk="1" latinLnBrk="0" hangingPunct="1">
        <a:defRPr sz="1818" kern="1200">
          <a:solidFill>
            <a:schemeClr val="tx1"/>
          </a:solidFill>
          <a:latin typeface="+mn-lt"/>
          <a:ea typeface="+mn-ea"/>
          <a:cs typeface="+mn-cs"/>
        </a:defRPr>
      </a:lvl1pPr>
      <a:lvl2pPr marL="463106" algn="l" defTabSz="926213" rtl="0" eaLnBrk="1" latinLnBrk="0" hangingPunct="1">
        <a:defRPr sz="1818" kern="1200">
          <a:solidFill>
            <a:schemeClr val="tx1"/>
          </a:solidFill>
          <a:latin typeface="+mn-lt"/>
          <a:ea typeface="+mn-ea"/>
          <a:cs typeface="+mn-cs"/>
        </a:defRPr>
      </a:lvl2pPr>
      <a:lvl3pPr marL="926213" algn="l" defTabSz="926213" rtl="0" eaLnBrk="1" latinLnBrk="0" hangingPunct="1">
        <a:defRPr sz="1818" kern="1200">
          <a:solidFill>
            <a:schemeClr val="tx1"/>
          </a:solidFill>
          <a:latin typeface="+mn-lt"/>
          <a:ea typeface="+mn-ea"/>
          <a:cs typeface="+mn-cs"/>
        </a:defRPr>
      </a:lvl3pPr>
      <a:lvl4pPr marL="1389320" algn="l" defTabSz="926213" rtl="0" eaLnBrk="1" latinLnBrk="0" hangingPunct="1">
        <a:defRPr sz="1818" kern="1200">
          <a:solidFill>
            <a:schemeClr val="tx1"/>
          </a:solidFill>
          <a:latin typeface="+mn-lt"/>
          <a:ea typeface="+mn-ea"/>
          <a:cs typeface="+mn-cs"/>
        </a:defRPr>
      </a:lvl4pPr>
      <a:lvl5pPr marL="1852427" algn="l" defTabSz="926213" rtl="0" eaLnBrk="1" latinLnBrk="0" hangingPunct="1">
        <a:defRPr sz="1818" kern="1200">
          <a:solidFill>
            <a:schemeClr val="tx1"/>
          </a:solidFill>
          <a:latin typeface="+mn-lt"/>
          <a:ea typeface="+mn-ea"/>
          <a:cs typeface="+mn-cs"/>
        </a:defRPr>
      </a:lvl5pPr>
      <a:lvl6pPr marL="2315533" algn="l" defTabSz="926213" rtl="0" eaLnBrk="1" latinLnBrk="0" hangingPunct="1">
        <a:defRPr sz="1818" kern="1200">
          <a:solidFill>
            <a:schemeClr val="tx1"/>
          </a:solidFill>
          <a:latin typeface="+mn-lt"/>
          <a:ea typeface="+mn-ea"/>
          <a:cs typeface="+mn-cs"/>
        </a:defRPr>
      </a:lvl6pPr>
      <a:lvl7pPr marL="2778640" algn="l" defTabSz="926213" rtl="0" eaLnBrk="1" latinLnBrk="0" hangingPunct="1">
        <a:defRPr sz="1818" kern="1200">
          <a:solidFill>
            <a:schemeClr val="tx1"/>
          </a:solidFill>
          <a:latin typeface="+mn-lt"/>
          <a:ea typeface="+mn-ea"/>
          <a:cs typeface="+mn-cs"/>
        </a:defRPr>
      </a:lvl7pPr>
      <a:lvl8pPr marL="3241747" algn="l" defTabSz="926213" rtl="0" eaLnBrk="1" latinLnBrk="0" hangingPunct="1">
        <a:defRPr sz="1818" kern="1200">
          <a:solidFill>
            <a:schemeClr val="tx1"/>
          </a:solidFill>
          <a:latin typeface="+mn-lt"/>
          <a:ea typeface="+mn-ea"/>
          <a:cs typeface="+mn-cs"/>
        </a:defRPr>
      </a:lvl8pPr>
      <a:lvl9pPr marL="3704853" algn="l" defTabSz="926213" rtl="0" eaLnBrk="1" latinLnBrk="0" hangingPunct="1">
        <a:defRPr sz="181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image" Target="../media/image9.pn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 name="Picture 20"/>
          <p:cNvPicPr>
            <a:picLocks noChangeAspect="1"/>
          </p:cNvPicPr>
          <p:nvPr/>
        </p:nvPicPr>
        <p:blipFill>
          <a:blip r:embed="rId2">
            <a:extLst>
              <a:ext uri="{28A0092B-C50C-407E-A947-70E740481C1C}">
                <a14:useLocalDpi xmlns:a14="http://schemas.microsoft.com/office/drawing/2010/main" val="0"/>
              </a:ext>
            </a:extLst>
          </a:blip>
          <a:srcRect t="9182" b="9182"/>
          <a:stretch/>
        </p:blipFill>
        <p:spPr>
          <a:xfrm>
            <a:off x="1" y="0"/>
            <a:ext cx="7315198" cy="4480629"/>
          </a:xfrm>
          <a:prstGeom prst="rect">
            <a:avLst/>
          </a:prstGeom>
          <a:ln w="19050">
            <a:noFill/>
          </a:ln>
          <a:effectLst/>
        </p:spPr>
      </p:pic>
      <p:sp>
        <p:nvSpPr>
          <p:cNvPr id="2" name="Title 1"/>
          <p:cNvSpPr>
            <a:spLocks noGrp="1"/>
          </p:cNvSpPr>
          <p:nvPr>
            <p:ph type="ctrTitle"/>
          </p:nvPr>
        </p:nvSpPr>
        <p:spPr>
          <a:xfrm>
            <a:off x="0" y="1"/>
            <a:ext cx="7315199" cy="533399"/>
          </a:xfrm>
          <a:noFill/>
          <a:effectLst/>
        </p:spPr>
        <p:txBody>
          <a:bodyPr anchor="ctr">
            <a:noAutofit/>
          </a:bodyPr>
          <a:lstStyle/>
          <a:p>
            <a:pPr>
              <a:spcAft>
                <a:spcPts val="2000"/>
              </a:spcAft>
            </a:pPr>
            <a:r>
              <a:rPr lang="en-US" sz="2400" b="1" i="1" dirty="0">
                <a:ln w="3175">
                  <a:solidFill>
                    <a:schemeClr val="tx1"/>
                  </a:solidFill>
                </a:ln>
                <a:solidFill>
                  <a:schemeClr val="bg1"/>
                </a:solidFill>
                <a:latin typeface="Century Gothic" panose="020B0502020202020204" pitchFamily="34" charset="0"/>
              </a:rPr>
              <a:t>Waterfront Home on Lake Marion</a:t>
            </a:r>
          </a:p>
        </p:txBody>
      </p:sp>
      <p:sp>
        <p:nvSpPr>
          <p:cNvPr id="3" name="Subtitle 2"/>
          <p:cNvSpPr>
            <a:spLocks noGrp="1"/>
          </p:cNvSpPr>
          <p:nvPr>
            <p:ph type="subTitle" idx="1"/>
          </p:nvPr>
        </p:nvSpPr>
        <p:spPr>
          <a:xfrm>
            <a:off x="1" y="5442713"/>
            <a:ext cx="7315199" cy="1815097"/>
          </a:xfrm>
        </p:spPr>
        <p:txBody>
          <a:bodyPr numCol="1" anchor="ctr">
            <a:noAutofit/>
          </a:bodyPr>
          <a:lstStyle/>
          <a:p>
            <a:r>
              <a:rPr lang="en-US" sz="1300" dirty="0">
                <a:solidFill>
                  <a:srgbClr val="7B99BC"/>
                </a:solidFill>
                <a:latin typeface="Century Gothic" panose="020B0502020202020204" pitchFamily="34" charset="0"/>
              </a:rPr>
              <a:t>QUIET WATERFRONT 4 BEDROOM AND 2.5 BATH HOME WITH DOCK AND BOAT RAMP ON LAKE MARION. ENJOY LARGE LOT WITH GARDEN SPACE AND FRUIT TREES. WORKSHOP OR STORAGE SPACE ON PROPERTY. WALK FROM YOUR HOME TO YOUR BOAT AND OUT TO FISHING AND FUN!!! ENJOY GOLF CART RIDES AROUND THE NEIGHBORHOOD AND THE SURROUNDING AREA. OUTSIDE SPACE WITH A FRONT PORCH AS WELL AS A DECK ON THE WATER VIEW. SANTEE COOPER ANNUAL MARGINAL LEASE TO APPLY TO PORTION OF LOT. BUYER AND BUYER'S AGENT PLEASE VERIFY ALL INFORMATION OF IMPORTANCE.</a:t>
            </a:r>
          </a:p>
        </p:txBody>
      </p:sp>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3255680" y="8347710"/>
            <a:ext cx="803841" cy="77999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4" name="Rectangle 23"/>
          <p:cNvSpPr/>
          <p:nvPr/>
        </p:nvSpPr>
        <p:spPr>
          <a:xfrm>
            <a:off x="124691" y="8347710"/>
            <a:ext cx="3344067" cy="677108"/>
          </a:xfrm>
          <a:prstGeom prst="rect">
            <a:avLst/>
          </a:prstGeom>
        </p:spPr>
        <p:txBody>
          <a:bodyPr wrap="square">
            <a:spAutoFit/>
          </a:bodyPr>
          <a:lstStyle/>
          <a:p>
            <a:r>
              <a:rPr lang="en-US" sz="1400" b="1" dirty="0">
                <a:solidFill>
                  <a:srgbClr val="7B99BC"/>
                </a:solidFill>
                <a:latin typeface="Century Gothic" panose="020B0502020202020204" pitchFamily="34" charset="0"/>
              </a:rPr>
              <a:t>Carla Davis</a:t>
            </a:r>
          </a:p>
          <a:p>
            <a:r>
              <a:rPr lang="en-US" sz="1200" dirty="0">
                <a:solidFill>
                  <a:srgbClr val="7B99BC"/>
                </a:solidFill>
                <a:latin typeface="Century Gothic" panose="020B0502020202020204" pitchFamily="34" charset="0"/>
              </a:rPr>
              <a:t>843-437-4873</a:t>
            </a:r>
          </a:p>
          <a:p>
            <a:r>
              <a:rPr lang="en-US" sz="1200" dirty="0">
                <a:solidFill>
                  <a:srgbClr val="7B99BC"/>
                </a:solidFill>
                <a:latin typeface="Century Gothic" panose="020B0502020202020204" pitchFamily="34" charset="0"/>
              </a:rPr>
              <a:t>gaweber@tds.net</a:t>
            </a:r>
          </a:p>
        </p:txBody>
      </p:sp>
      <p:pic>
        <p:nvPicPr>
          <p:cNvPr id="25" name="Picture 24"/>
          <p:cNvPicPr>
            <a:picLocks/>
          </p:cNvPicPr>
          <p:nvPr/>
        </p:nvPicPr>
        <p:blipFill>
          <a:blip r:embed="rId4" cstate="print">
            <a:extLst>
              <a:ext uri="{28A0092B-C50C-407E-A947-70E740481C1C}">
                <a14:useLocalDpi xmlns:a14="http://schemas.microsoft.com/office/drawing/2010/main" val="0"/>
              </a:ext>
            </a:extLst>
          </a:blip>
          <a:srcRect l="13059" r="13059"/>
          <a:stretch/>
        </p:blipFill>
        <p:spPr>
          <a:xfrm>
            <a:off x="6172200" y="7371233"/>
            <a:ext cx="1143000" cy="859536"/>
          </a:xfrm>
          <a:prstGeom prst="rect">
            <a:avLst/>
          </a:prstGeom>
          <a:ln>
            <a:noFill/>
          </a:ln>
          <a:effectLst/>
        </p:spPr>
      </p:pic>
      <p:pic>
        <p:nvPicPr>
          <p:cNvPr id="28" name="Picture 27"/>
          <p:cNvPicPr>
            <a:picLocks/>
          </p:cNvPicPr>
          <p:nvPr/>
        </p:nvPicPr>
        <p:blipFill>
          <a:blip r:embed="rId5" cstate="print">
            <a:extLst>
              <a:ext uri="{28A0092B-C50C-407E-A947-70E740481C1C}">
                <a14:useLocalDpi xmlns:a14="http://schemas.microsoft.com/office/drawing/2010/main" val="0"/>
              </a:ext>
            </a:extLst>
          </a:blip>
          <a:srcRect/>
          <a:stretch/>
        </p:blipFill>
        <p:spPr>
          <a:xfrm>
            <a:off x="3703320" y="7371233"/>
            <a:ext cx="1143000" cy="859536"/>
          </a:xfrm>
          <a:prstGeom prst="rect">
            <a:avLst/>
          </a:prstGeom>
          <a:ln>
            <a:noFill/>
          </a:ln>
          <a:effectLst/>
        </p:spPr>
      </p:pic>
      <p:pic>
        <p:nvPicPr>
          <p:cNvPr id="29" name="Picture 28"/>
          <p:cNvPicPr>
            <a:picLocks/>
          </p:cNvPicPr>
          <p:nvPr/>
        </p:nvPicPr>
        <p:blipFill>
          <a:blip r:embed="rId6" cstate="print">
            <a:extLst>
              <a:ext uri="{28A0092B-C50C-407E-A947-70E740481C1C}">
                <a14:useLocalDpi xmlns:a14="http://schemas.microsoft.com/office/drawing/2010/main" val="0"/>
              </a:ext>
            </a:extLst>
          </a:blip>
          <a:srcRect/>
          <a:stretch/>
        </p:blipFill>
        <p:spPr>
          <a:xfrm>
            <a:off x="2468880" y="7371233"/>
            <a:ext cx="1143000" cy="859536"/>
          </a:xfrm>
          <a:prstGeom prst="rect">
            <a:avLst/>
          </a:prstGeom>
          <a:ln>
            <a:noFill/>
          </a:ln>
          <a:effectLst/>
        </p:spPr>
      </p:pic>
      <p:pic>
        <p:nvPicPr>
          <p:cNvPr id="30" name="Picture 29"/>
          <p:cNvPicPr>
            <a:picLocks/>
          </p:cNvPicPr>
          <p:nvPr/>
        </p:nvPicPr>
        <p:blipFill>
          <a:blip r:embed="rId7" cstate="print">
            <a:extLst>
              <a:ext uri="{28A0092B-C50C-407E-A947-70E740481C1C}">
                <a14:useLocalDpi xmlns:a14="http://schemas.microsoft.com/office/drawing/2010/main" val="0"/>
              </a:ext>
            </a:extLst>
          </a:blip>
          <a:srcRect l="12237" t="1" r="13180"/>
          <a:stretch/>
        </p:blipFill>
        <p:spPr>
          <a:xfrm>
            <a:off x="4934779" y="7371233"/>
            <a:ext cx="1143000" cy="859536"/>
          </a:xfrm>
          <a:prstGeom prst="rect">
            <a:avLst/>
          </a:prstGeom>
          <a:ln>
            <a:noFill/>
          </a:ln>
          <a:effectLst/>
        </p:spPr>
      </p:pic>
      <p:sp>
        <p:nvSpPr>
          <p:cNvPr id="5" name="Rectangle 4"/>
          <p:cNvSpPr/>
          <p:nvPr/>
        </p:nvSpPr>
        <p:spPr>
          <a:xfrm>
            <a:off x="1" y="4592339"/>
            <a:ext cx="7315199" cy="738664"/>
          </a:xfrm>
          <a:prstGeom prst="rect">
            <a:avLst/>
          </a:prstGeom>
        </p:spPr>
        <p:txBody>
          <a:bodyPr wrap="square">
            <a:spAutoFit/>
          </a:bodyPr>
          <a:lstStyle/>
          <a:p>
            <a:pPr algn="ctr"/>
            <a:r>
              <a:rPr lang="en-US" sz="2400" b="1" dirty="0">
                <a:solidFill>
                  <a:srgbClr val="7B99BC"/>
                </a:solidFill>
                <a:latin typeface="Century Gothic" panose="020B0502020202020204" pitchFamily="34" charset="0"/>
              </a:rPr>
              <a:t>120 Rutledge Drive</a:t>
            </a:r>
            <a:endParaRPr lang="de-DE" sz="2000" b="1" dirty="0">
              <a:solidFill>
                <a:srgbClr val="7B99BC"/>
              </a:solidFill>
              <a:latin typeface="Century Gothic" panose="020B0502020202020204" pitchFamily="34" charset="0"/>
            </a:endParaRPr>
          </a:p>
          <a:p>
            <a:pPr algn="ctr"/>
            <a:r>
              <a:rPr lang="fr-FR" sz="1800" b="1" dirty="0" err="1">
                <a:solidFill>
                  <a:srgbClr val="7B99BC"/>
                </a:solidFill>
                <a:latin typeface="Century Gothic" panose="020B0502020202020204" pitchFamily="34" charset="0"/>
              </a:rPr>
              <a:t>Eutawville</a:t>
            </a:r>
            <a:r>
              <a:rPr lang="fr-FR" sz="1800" b="1" dirty="0">
                <a:solidFill>
                  <a:srgbClr val="7B99BC"/>
                </a:solidFill>
                <a:latin typeface="Century Gothic" panose="020B0502020202020204" pitchFamily="34" charset="0"/>
              </a:rPr>
              <a:t>, SC 29048 | MLS# 25008640 | $515,000</a:t>
            </a:r>
          </a:p>
        </p:txBody>
      </p:sp>
      <p:sp>
        <p:nvSpPr>
          <p:cNvPr id="9" name="Rectangle 8">
            <a:extLst>
              <a:ext uri="{FF2B5EF4-FFF2-40B4-BE49-F238E27FC236}">
                <a16:creationId xmlns:a16="http://schemas.microsoft.com/office/drawing/2014/main" id="{3F3F5DBE-628A-40B5-A9C1-6BD65A579158}"/>
              </a:ext>
            </a:extLst>
          </p:cNvPr>
          <p:cNvSpPr/>
          <p:nvPr/>
        </p:nvSpPr>
        <p:spPr>
          <a:xfrm>
            <a:off x="3846443" y="8347710"/>
            <a:ext cx="3344066" cy="707886"/>
          </a:xfrm>
          <a:prstGeom prst="rect">
            <a:avLst/>
          </a:prstGeom>
        </p:spPr>
        <p:txBody>
          <a:bodyPr wrap="square">
            <a:spAutoFit/>
          </a:bodyPr>
          <a:lstStyle/>
          <a:p>
            <a:pPr algn="r"/>
            <a:r>
              <a:rPr lang="en-US" sz="1000" dirty="0">
                <a:solidFill>
                  <a:srgbClr val="7B99BC"/>
                </a:solidFill>
                <a:latin typeface="Century Gothic" panose="020B0502020202020204" pitchFamily="34" charset="0"/>
              </a:rPr>
              <a:t>Adler Realty</a:t>
            </a:r>
          </a:p>
          <a:p>
            <a:pPr algn="r"/>
            <a:r>
              <a:rPr lang="fr-FR" sz="1000" dirty="0">
                <a:solidFill>
                  <a:srgbClr val="7B99BC"/>
                </a:solidFill>
                <a:latin typeface="Century Gothic" panose="020B0502020202020204" pitchFamily="34" charset="0"/>
              </a:rPr>
              <a:t>518 Parrot Point Dr</a:t>
            </a:r>
          </a:p>
          <a:p>
            <a:pPr algn="r"/>
            <a:r>
              <a:rPr lang="fr-FR" sz="1000" dirty="0">
                <a:solidFill>
                  <a:srgbClr val="7B99BC"/>
                </a:solidFill>
                <a:latin typeface="Century Gothic" panose="020B0502020202020204" pitchFamily="34" charset="0"/>
              </a:rPr>
              <a:t>Charleston, SC 29412</a:t>
            </a:r>
          </a:p>
          <a:p>
            <a:pPr algn="r"/>
            <a:r>
              <a:rPr lang="en-US" sz="1000" dirty="0">
                <a:solidFill>
                  <a:srgbClr val="7B99BC"/>
                </a:solidFill>
                <a:latin typeface="Century Gothic" panose="020B0502020202020204" pitchFamily="34" charset="0"/>
              </a:rPr>
              <a:t>www.adlerrealtychs.com</a:t>
            </a:r>
          </a:p>
        </p:txBody>
      </p:sp>
      <p:pic>
        <p:nvPicPr>
          <p:cNvPr id="18" name="Picture 17">
            <a:extLst>
              <a:ext uri="{FF2B5EF4-FFF2-40B4-BE49-F238E27FC236}">
                <a16:creationId xmlns:a16="http://schemas.microsoft.com/office/drawing/2014/main" id="{611E7A42-4320-4405-9D54-2EE14BF39E7A}"/>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1234440" y="7371233"/>
            <a:ext cx="1143000" cy="859536"/>
          </a:xfrm>
          <a:prstGeom prst="rect">
            <a:avLst/>
          </a:prstGeom>
          <a:ln w="19050">
            <a:noFill/>
          </a:ln>
          <a:effectLst/>
        </p:spPr>
      </p:pic>
      <p:pic>
        <p:nvPicPr>
          <p:cNvPr id="15" name="Picture 14">
            <a:extLst>
              <a:ext uri="{FF2B5EF4-FFF2-40B4-BE49-F238E27FC236}">
                <a16:creationId xmlns:a16="http://schemas.microsoft.com/office/drawing/2014/main" id="{B7C600F5-E876-42EA-99C5-06FC1E3FD00D}"/>
              </a:ext>
            </a:extLst>
          </p:cNvPr>
          <p:cNvPicPr>
            <a:picLocks/>
          </p:cNvPicPr>
          <p:nvPr/>
        </p:nvPicPr>
        <p:blipFill>
          <a:blip r:embed="rId9" cstate="print">
            <a:extLst>
              <a:ext uri="{28A0092B-C50C-407E-A947-70E740481C1C}">
                <a14:useLocalDpi xmlns:a14="http://schemas.microsoft.com/office/drawing/2010/main" val="0"/>
              </a:ext>
            </a:extLst>
          </a:blip>
          <a:srcRect t="2953" b="2953"/>
          <a:stretch/>
        </p:blipFill>
        <p:spPr>
          <a:xfrm>
            <a:off x="0" y="7371233"/>
            <a:ext cx="1143000" cy="859536"/>
          </a:xfrm>
          <a:prstGeom prst="rect">
            <a:avLst/>
          </a:prstGeom>
          <a:ln w="19050">
            <a:noFill/>
          </a:ln>
          <a:effectLst/>
        </p:spPr>
      </p:pic>
      <p:pic>
        <p:nvPicPr>
          <p:cNvPr id="19" name="Picture 3">
            <a:extLst>
              <a:ext uri="{FF2B5EF4-FFF2-40B4-BE49-F238E27FC236}">
                <a16:creationId xmlns:a16="http://schemas.microsoft.com/office/drawing/2014/main" id="{8FF8F949-6E54-4BE2-98A7-2FEE54C663BA}"/>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7543800" y="8069143"/>
            <a:ext cx="484073" cy="4840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6" name="Subtitle 2">
            <a:extLst>
              <a:ext uri="{FF2B5EF4-FFF2-40B4-BE49-F238E27FC236}">
                <a16:creationId xmlns:a16="http://schemas.microsoft.com/office/drawing/2014/main" id="{A50D1A4A-6624-4D5B-8E13-B5369E9777E4}"/>
              </a:ext>
            </a:extLst>
          </p:cNvPr>
          <p:cNvSpPr txBox="1">
            <a:spLocks/>
          </p:cNvSpPr>
          <p:nvPr/>
        </p:nvSpPr>
        <p:spPr>
          <a:xfrm>
            <a:off x="-3048000" y="3498978"/>
            <a:ext cx="2745699" cy="3816222"/>
          </a:xfrm>
          <a:prstGeom prst="rect">
            <a:avLst/>
          </a:prstGeom>
        </p:spPr>
        <p:txBody>
          <a:bodyPr vert="horz" lIns="101882" tIns="50941" rIns="101882" bIns="50941" numCol="2" rtlCol="0" anchor="ctr">
            <a:noAutofit/>
          </a:bodyPr>
          <a:lstStyle>
            <a:lvl1pPr marL="0" indent="0" algn="ctr" defTabSz="926213" rtl="0" eaLnBrk="1" latinLnBrk="0" hangingPunct="1">
              <a:spcBef>
                <a:spcPct val="20000"/>
              </a:spcBef>
              <a:buFont typeface="Arial" pitchFamily="34" charset="0"/>
              <a:buNone/>
              <a:defRPr sz="3273" kern="1200">
                <a:solidFill>
                  <a:schemeClr val="tx1">
                    <a:tint val="75000"/>
                  </a:schemeClr>
                </a:solidFill>
                <a:latin typeface="+mn-lt"/>
                <a:ea typeface="+mn-ea"/>
                <a:cs typeface="+mn-cs"/>
              </a:defRPr>
            </a:lvl1pPr>
            <a:lvl2pPr marL="463106" indent="0" algn="ctr" defTabSz="926213" rtl="0" eaLnBrk="1" latinLnBrk="0" hangingPunct="1">
              <a:spcBef>
                <a:spcPct val="20000"/>
              </a:spcBef>
              <a:buFont typeface="Arial" pitchFamily="34" charset="0"/>
              <a:buNone/>
              <a:defRPr sz="2818" kern="1200">
                <a:solidFill>
                  <a:schemeClr val="tx1">
                    <a:tint val="75000"/>
                  </a:schemeClr>
                </a:solidFill>
                <a:latin typeface="+mn-lt"/>
                <a:ea typeface="+mn-ea"/>
                <a:cs typeface="+mn-cs"/>
              </a:defRPr>
            </a:lvl2pPr>
            <a:lvl3pPr marL="926213" indent="0" algn="ctr" defTabSz="926213" rtl="0" eaLnBrk="1" latinLnBrk="0" hangingPunct="1">
              <a:spcBef>
                <a:spcPct val="20000"/>
              </a:spcBef>
              <a:buFont typeface="Arial" pitchFamily="34" charset="0"/>
              <a:buNone/>
              <a:defRPr sz="2455" kern="1200">
                <a:solidFill>
                  <a:schemeClr val="tx1">
                    <a:tint val="75000"/>
                  </a:schemeClr>
                </a:solidFill>
                <a:latin typeface="+mn-lt"/>
                <a:ea typeface="+mn-ea"/>
                <a:cs typeface="+mn-cs"/>
              </a:defRPr>
            </a:lvl3pPr>
            <a:lvl4pPr marL="1389320"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52427"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315533"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78640"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41747"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704853"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171450" indent="-171450" algn="l">
              <a:buFont typeface="Arial" pitchFamily="34" charset="0"/>
              <a:buChar char="•"/>
            </a:pPr>
            <a:r>
              <a:rPr lang="en-US" sz="1200" dirty="0">
                <a:solidFill>
                  <a:srgbClr val="70A2EC"/>
                </a:solidFill>
                <a:latin typeface="Century Gothic" panose="020B0502020202020204" pitchFamily="34" charset="0"/>
              </a:rPr>
              <a:t>CHARLESTON SINGLE STYLE HOME</a:t>
            </a:r>
          </a:p>
          <a:p>
            <a:pPr marL="171450" indent="-171450" algn="l">
              <a:buFont typeface="Arial" pitchFamily="34" charset="0"/>
              <a:buChar char="•"/>
            </a:pPr>
            <a:r>
              <a:rPr lang="en-US" sz="1200" dirty="0">
                <a:solidFill>
                  <a:srgbClr val="70A2EC"/>
                </a:solidFill>
                <a:latin typeface="Century Gothic" panose="020B0502020202020204" pitchFamily="34" charset="0"/>
              </a:rPr>
              <a:t>4 BEDS/2.5 BATHS/LOFT</a:t>
            </a:r>
          </a:p>
          <a:p>
            <a:pPr marL="171450" indent="-171450" algn="l">
              <a:buFont typeface="Arial" pitchFamily="34" charset="0"/>
              <a:buChar char="•"/>
            </a:pPr>
            <a:r>
              <a:rPr lang="en-US" sz="1200" dirty="0">
                <a:solidFill>
                  <a:srgbClr val="70A2EC"/>
                </a:solidFill>
                <a:latin typeface="Century Gothic" panose="020B0502020202020204" pitchFamily="34" charset="0"/>
              </a:rPr>
              <a:t>MASTER BEDROOM DOWN</a:t>
            </a:r>
          </a:p>
          <a:p>
            <a:pPr marL="171450" indent="-171450" algn="l">
              <a:buFont typeface="Arial" pitchFamily="34" charset="0"/>
              <a:buChar char="•"/>
            </a:pPr>
            <a:r>
              <a:rPr lang="en-US" sz="1200" dirty="0">
                <a:solidFill>
                  <a:srgbClr val="70A2EC"/>
                </a:solidFill>
                <a:latin typeface="Century Gothic" panose="020B0502020202020204" pitchFamily="34" charset="0"/>
              </a:rPr>
              <a:t>YARD W/PRIVACY FENCE</a:t>
            </a:r>
          </a:p>
          <a:p>
            <a:pPr marL="171450" indent="-171450" algn="l">
              <a:buFont typeface="Arial" pitchFamily="34" charset="0"/>
              <a:buChar char="•"/>
            </a:pPr>
            <a:r>
              <a:rPr lang="en-US" sz="1200" dirty="0">
                <a:solidFill>
                  <a:srgbClr val="70A2EC"/>
                </a:solidFill>
                <a:latin typeface="Century Gothic" panose="020B0502020202020204" pitchFamily="34" charset="0"/>
              </a:rPr>
              <a:t>HARDIPLANK SIDING</a:t>
            </a:r>
          </a:p>
          <a:p>
            <a:pPr marL="171450" indent="-171450" algn="l">
              <a:buFont typeface="Arial" pitchFamily="34" charset="0"/>
              <a:buChar char="•"/>
            </a:pPr>
            <a:r>
              <a:rPr lang="en-US" sz="1200" dirty="0">
                <a:solidFill>
                  <a:srgbClr val="70A2EC"/>
                </a:solidFill>
                <a:latin typeface="Century Gothic" panose="020B0502020202020204" pitchFamily="34" charset="0"/>
              </a:rPr>
              <a:t>HOME ONLY 2 YEARS OLD</a:t>
            </a:r>
          </a:p>
          <a:p>
            <a:pPr marL="171450" indent="-171450" algn="l">
              <a:buFont typeface="Arial" pitchFamily="34" charset="0"/>
              <a:buChar char="•"/>
            </a:pPr>
            <a:r>
              <a:rPr lang="en-US" sz="1200" dirty="0">
                <a:solidFill>
                  <a:srgbClr val="70A2EC"/>
                </a:solidFill>
                <a:latin typeface="Century Gothic" panose="020B0502020202020204" pitchFamily="34" charset="0"/>
              </a:rPr>
              <a:t>QUARTZ COUNTERTOPS</a:t>
            </a:r>
          </a:p>
          <a:p>
            <a:pPr marL="171450" indent="-171450" algn="l">
              <a:buFont typeface="Arial" pitchFamily="34" charset="0"/>
              <a:buChar char="•"/>
            </a:pPr>
            <a:r>
              <a:rPr lang="en-US" sz="1200" dirty="0">
                <a:solidFill>
                  <a:srgbClr val="70A2EC"/>
                </a:solidFill>
                <a:latin typeface="Century Gothic" panose="020B0502020202020204" pitchFamily="34" charset="0"/>
              </a:rPr>
              <a:t>STAINLESS APPLIANCES</a:t>
            </a:r>
          </a:p>
          <a:p>
            <a:pPr marL="171450" indent="-171450" algn="l">
              <a:buFont typeface="Arial" pitchFamily="34" charset="0"/>
              <a:buChar char="•"/>
            </a:pPr>
            <a:r>
              <a:rPr lang="en-US" sz="1200" dirty="0">
                <a:solidFill>
                  <a:srgbClr val="70A2EC"/>
                </a:solidFill>
                <a:latin typeface="Century Gothic" panose="020B0502020202020204" pitchFamily="34" charset="0"/>
              </a:rPr>
              <a:t>REFRIGERATOR INCLUDED</a:t>
            </a:r>
          </a:p>
          <a:p>
            <a:pPr marL="171450" indent="-171450" algn="l">
              <a:buFont typeface="Arial" pitchFamily="34" charset="0"/>
              <a:buChar char="•"/>
            </a:pPr>
            <a:r>
              <a:rPr lang="en-US" sz="1200" dirty="0">
                <a:solidFill>
                  <a:srgbClr val="70A2EC"/>
                </a:solidFill>
                <a:latin typeface="Century Gothic" panose="020B0502020202020204" pitchFamily="34" charset="0"/>
              </a:rPr>
              <a:t>COVERED PORCH</a:t>
            </a:r>
          </a:p>
          <a:p>
            <a:pPr marL="171450" indent="-171450" algn="l">
              <a:buFont typeface="Arial" pitchFamily="34" charset="0"/>
              <a:buChar char="•"/>
            </a:pPr>
            <a:r>
              <a:rPr lang="en-US" sz="1200" dirty="0">
                <a:solidFill>
                  <a:srgbClr val="70A2EC"/>
                </a:solidFill>
                <a:latin typeface="Century Gothic" panose="020B0502020202020204" pitchFamily="34" charset="0"/>
              </a:rPr>
              <a:t>PERFECT JOHNS ISLAND LOCATION</a:t>
            </a:r>
          </a:p>
          <a:p>
            <a:pPr marL="171450" indent="-171450" algn="l">
              <a:buFont typeface="Arial" pitchFamily="34" charset="0"/>
              <a:buChar char="•"/>
            </a:pPr>
            <a:r>
              <a:rPr lang="en-US" sz="1200" dirty="0">
                <a:solidFill>
                  <a:srgbClr val="70A2EC"/>
                </a:solidFill>
                <a:latin typeface="Century Gothic" panose="020B0502020202020204" pitchFamily="34" charset="0"/>
              </a:rPr>
              <a:t>1 MILE FROM SEVERAL RESTAURANTS/SHOPS</a:t>
            </a:r>
          </a:p>
          <a:p>
            <a:pPr marL="171450" indent="-171450" algn="l">
              <a:buFont typeface="Arial" pitchFamily="34" charset="0"/>
              <a:buChar char="•"/>
            </a:pPr>
            <a:r>
              <a:rPr lang="en-US" sz="1200" dirty="0">
                <a:solidFill>
                  <a:srgbClr val="70A2EC"/>
                </a:solidFill>
                <a:latin typeface="Century Gothic" panose="020B0502020202020204" pitchFamily="34" charset="0"/>
              </a:rPr>
              <a:t>BLINDS AND WASHER/DRYER INCLUDED</a:t>
            </a:r>
          </a:p>
          <a:p>
            <a:pPr marL="171450" indent="-171450" algn="l">
              <a:buFont typeface="Arial" pitchFamily="34" charset="0"/>
              <a:buChar char="•"/>
            </a:pPr>
            <a:r>
              <a:rPr lang="en-US" sz="1200" dirty="0">
                <a:solidFill>
                  <a:srgbClr val="70A2EC"/>
                </a:solidFill>
                <a:latin typeface="Century Gothic" panose="020B0502020202020204" pitchFamily="34" charset="0"/>
              </a:rPr>
              <a:t>LESS THAN 10 MILES TO DOWNTOWN CHARLESTON</a:t>
            </a:r>
          </a:p>
          <a:p>
            <a:pPr marL="171450" indent="-171450" algn="l">
              <a:buFont typeface="Arial" pitchFamily="34" charset="0"/>
              <a:buChar char="•"/>
            </a:pPr>
            <a:r>
              <a:rPr lang="en-US" sz="1200" dirty="0">
                <a:solidFill>
                  <a:srgbClr val="70A2EC"/>
                </a:solidFill>
                <a:latin typeface="Century Gothic" panose="020B0502020202020204" pitchFamily="34" charset="0"/>
              </a:rPr>
              <a:t>12 MILES TO KIAWAH OR FOLLY BEACH</a:t>
            </a:r>
          </a:p>
        </p:txBody>
      </p:sp>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1786</TotalTime>
  <Words>206</Words>
  <Application>Microsoft Office PowerPoint</Application>
  <PresentationFormat>Custom</PresentationFormat>
  <Paragraphs>26</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Waterfront Home on Lake Marion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81</cp:revision>
  <dcterms:created xsi:type="dcterms:W3CDTF">2006-08-16T00:00:00Z</dcterms:created>
  <dcterms:modified xsi:type="dcterms:W3CDTF">2025-04-30T18:28:06Z</dcterms:modified>
</cp:coreProperties>
</file>