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1AF"/>
    <a:srgbClr val="D0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19413" y="8486051"/>
            <a:ext cx="7350333" cy="1392213"/>
          </a:xfrm>
          <a:prstGeom prst="rect">
            <a:avLst/>
          </a:prstGeom>
        </p:spPr>
      </p:pic>
      <p:sp>
        <p:nvSpPr>
          <p:cNvPr id="17" name="bg object 17"/>
          <p:cNvSpPr/>
          <p:nvPr/>
        </p:nvSpPr>
        <p:spPr>
          <a:xfrm>
            <a:off x="96631" y="126872"/>
            <a:ext cx="7553325" cy="1330960"/>
          </a:xfrm>
          <a:custGeom>
            <a:avLst/>
            <a:gdLst/>
            <a:ahLst/>
            <a:cxnLst/>
            <a:rect l="l" t="t" r="r" b="b"/>
            <a:pathLst>
              <a:path w="7553325" h="1330960">
                <a:moveTo>
                  <a:pt x="7552944" y="0"/>
                </a:moveTo>
                <a:lnTo>
                  <a:pt x="0" y="0"/>
                </a:lnTo>
                <a:lnTo>
                  <a:pt x="0" y="1330832"/>
                </a:lnTo>
                <a:lnTo>
                  <a:pt x="7552944" y="1330832"/>
                </a:lnTo>
                <a:lnTo>
                  <a:pt x="7552944" y="0"/>
                </a:lnTo>
                <a:close/>
              </a:path>
            </a:pathLst>
          </a:custGeom>
          <a:solidFill>
            <a:srgbClr val="FFFF00"/>
          </a:solidFill>
        </p:spPr>
        <p:txBody>
          <a:bodyPr wrap="square" lIns="0" tIns="0" rIns="0" bIns="0" rtlCol="0"/>
          <a:lstStyle/>
          <a:p>
            <a:endParaRPr/>
          </a:p>
        </p:txBody>
      </p:sp>
      <p:sp>
        <p:nvSpPr>
          <p:cNvPr id="18" name="bg object 18"/>
          <p:cNvSpPr/>
          <p:nvPr/>
        </p:nvSpPr>
        <p:spPr>
          <a:xfrm>
            <a:off x="96631" y="126872"/>
            <a:ext cx="7553325" cy="1330960"/>
          </a:xfrm>
          <a:custGeom>
            <a:avLst/>
            <a:gdLst/>
            <a:ahLst/>
            <a:cxnLst/>
            <a:rect l="l" t="t" r="r" b="b"/>
            <a:pathLst>
              <a:path w="7553325" h="1330960">
                <a:moveTo>
                  <a:pt x="0" y="1330832"/>
                </a:moveTo>
                <a:lnTo>
                  <a:pt x="7552944" y="1330832"/>
                </a:lnTo>
                <a:lnTo>
                  <a:pt x="7552944" y="0"/>
                </a:lnTo>
                <a:lnTo>
                  <a:pt x="0" y="0"/>
                </a:lnTo>
                <a:lnTo>
                  <a:pt x="0" y="1330832"/>
                </a:lnTo>
                <a:close/>
              </a:path>
            </a:pathLst>
          </a:custGeom>
          <a:ln w="19050">
            <a:solidFill>
              <a:srgbClr val="FFF5CC"/>
            </a:solidFill>
          </a:ln>
        </p:spPr>
        <p:txBody>
          <a:bodyPr wrap="square" lIns="0" tIns="0" rIns="0" bIns="0" rtlCol="0"/>
          <a:lstStyle/>
          <a:p>
            <a:endParaRPr/>
          </a:p>
        </p:txBody>
      </p:sp>
      <p:sp>
        <p:nvSpPr>
          <p:cNvPr id="2" name="Holder 2"/>
          <p:cNvSpPr>
            <a:spLocks noGrp="1"/>
          </p:cNvSpPr>
          <p:nvPr>
            <p:ph type="title"/>
          </p:nvPr>
        </p:nvSpPr>
        <p:spPr>
          <a:xfrm>
            <a:off x="482917" y="73171"/>
            <a:ext cx="6806564" cy="1245870"/>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1/9/2026</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0957BF-5226-5FF6-3D1C-AF34402FBBFB}"/>
              </a:ext>
            </a:extLst>
          </p:cNvPr>
          <p:cNvSpPr/>
          <p:nvPr/>
        </p:nvSpPr>
        <p:spPr>
          <a:xfrm>
            <a:off x="96631" y="73171"/>
            <a:ext cx="7552780" cy="1391430"/>
          </a:xfrm>
          <a:prstGeom prst="rect">
            <a:avLst/>
          </a:prstGeom>
          <a:solidFill>
            <a:srgbClr val="427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descr="$PPTXTitle"/>
          <p:cNvSpPr txBox="1">
            <a:spLocks noGrp="1"/>
          </p:cNvSpPr>
          <p:nvPr>
            <p:ph type="title"/>
          </p:nvPr>
        </p:nvSpPr>
        <p:spPr>
          <a:xfrm>
            <a:off x="482917" y="145951"/>
            <a:ext cx="6806564" cy="1245870"/>
          </a:xfrm>
          <a:prstGeom prst="rect">
            <a:avLst/>
          </a:prstGeom>
        </p:spPr>
        <p:txBody>
          <a:bodyPr vert="horz" wrap="square" lIns="0" tIns="51435" rIns="0" bIns="0" rtlCol="0">
            <a:spAutoFit/>
          </a:bodyPr>
          <a:lstStyle/>
          <a:p>
            <a:pPr algn="ctr">
              <a:lnSpc>
                <a:spcPct val="100000"/>
              </a:lnSpc>
              <a:spcBef>
                <a:spcPts val="405"/>
              </a:spcBef>
            </a:pPr>
            <a:r>
              <a:rPr lang="en-US" dirty="0">
                <a:solidFill>
                  <a:schemeClr val="bg1"/>
                </a:solidFill>
              </a:rPr>
              <a:t>120 Savannah Round</a:t>
            </a:r>
            <a:br>
              <a:rPr lang="en-US" dirty="0">
                <a:solidFill>
                  <a:schemeClr val="bg1"/>
                </a:solidFill>
              </a:rPr>
            </a:br>
            <a:r>
              <a:rPr lang="en-US" sz="2800" dirty="0">
                <a:solidFill>
                  <a:schemeClr val="bg1"/>
                </a:solidFill>
              </a:rPr>
              <a:t>Irongate | Summerville, SC 29485</a:t>
            </a:r>
          </a:p>
        </p:txBody>
      </p:sp>
      <p:grpSp>
        <p:nvGrpSpPr>
          <p:cNvPr id="3" name="object 3"/>
          <p:cNvGrpSpPr/>
          <p:nvPr/>
        </p:nvGrpSpPr>
        <p:grpSpPr>
          <a:xfrm>
            <a:off x="87106" y="1529589"/>
            <a:ext cx="7572375" cy="110489"/>
            <a:chOff x="87106" y="1529589"/>
            <a:chExt cx="7572375" cy="110489"/>
          </a:xfrm>
        </p:grpSpPr>
        <p:sp>
          <p:nvSpPr>
            <p:cNvPr id="4" name="object 4"/>
            <p:cNvSpPr/>
            <p:nvPr/>
          </p:nvSpPr>
          <p:spPr>
            <a:xfrm>
              <a:off x="96631" y="1539114"/>
              <a:ext cx="7553325" cy="91440"/>
            </a:xfrm>
            <a:custGeom>
              <a:avLst/>
              <a:gdLst/>
              <a:ahLst/>
              <a:cxnLst/>
              <a:rect l="l" t="t" r="r" b="b"/>
              <a:pathLst>
                <a:path w="7553325" h="91439">
                  <a:moveTo>
                    <a:pt x="7552944" y="0"/>
                  </a:moveTo>
                  <a:lnTo>
                    <a:pt x="0" y="0"/>
                  </a:lnTo>
                  <a:lnTo>
                    <a:pt x="0" y="91438"/>
                  </a:lnTo>
                  <a:lnTo>
                    <a:pt x="7552944" y="91438"/>
                  </a:lnTo>
                  <a:lnTo>
                    <a:pt x="7552944" y="0"/>
                  </a:lnTo>
                  <a:close/>
                </a:path>
              </a:pathLst>
            </a:custGeom>
            <a:solidFill>
              <a:srgbClr val="FFFF00"/>
            </a:solidFill>
          </p:spPr>
          <p:txBody>
            <a:bodyPr wrap="square" lIns="0" tIns="0" rIns="0" bIns="0" rtlCol="0"/>
            <a:lstStyle/>
            <a:p>
              <a:endParaRPr/>
            </a:p>
          </p:txBody>
        </p:sp>
        <p:sp>
          <p:nvSpPr>
            <p:cNvPr id="5" name="object 5"/>
            <p:cNvSpPr/>
            <p:nvPr/>
          </p:nvSpPr>
          <p:spPr>
            <a:xfrm>
              <a:off x="96631" y="1539114"/>
              <a:ext cx="7553325" cy="91440"/>
            </a:xfrm>
            <a:custGeom>
              <a:avLst/>
              <a:gdLst/>
              <a:ahLst/>
              <a:cxnLst/>
              <a:rect l="l" t="t" r="r" b="b"/>
              <a:pathLst>
                <a:path w="7553325" h="91439">
                  <a:moveTo>
                    <a:pt x="0" y="91438"/>
                  </a:moveTo>
                  <a:lnTo>
                    <a:pt x="7552944" y="91438"/>
                  </a:lnTo>
                  <a:lnTo>
                    <a:pt x="7552944" y="0"/>
                  </a:lnTo>
                  <a:lnTo>
                    <a:pt x="0" y="0"/>
                  </a:lnTo>
                  <a:lnTo>
                    <a:pt x="0" y="91438"/>
                  </a:lnTo>
                  <a:close/>
                </a:path>
              </a:pathLst>
            </a:custGeom>
            <a:ln w="19050">
              <a:solidFill>
                <a:srgbClr val="FFF5CC"/>
              </a:solidFill>
            </a:ln>
          </p:spPr>
          <p:txBody>
            <a:bodyPr wrap="square" lIns="0" tIns="0" rIns="0" bIns="0" rtlCol="0"/>
            <a:lstStyle/>
            <a:p>
              <a:endParaRPr/>
            </a:p>
          </p:txBody>
        </p:sp>
      </p:grpSp>
      <p:pic>
        <p:nvPicPr>
          <p:cNvPr id="7" name="object 7"/>
          <p:cNvPicPr>
            <a:picLocks noChangeAspect="1"/>
          </p:cNvPicPr>
          <p:nvPr/>
        </p:nvPicPr>
        <p:blipFill>
          <a:blip r:embed="rId2" cstate="print">
            <a:extLst>
              <a:ext uri="{28A0092B-C50C-407E-A947-70E740481C1C}">
                <a14:useLocalDpi xmlns:a14="http://schemas.microsoft.com/office/drawing/2010/main" val="0"/>
              </a:ext>
            </a:extLst>
          </a:blip>
          <a:srcRect l="264" t="20466" r="652" b="18099"/>
          <a:stretch>
            <a:fillRect/>
          </a:stretch>
        </p:blipFill>
        <p:spPr>
          <a:xfrm>
            <a:off x="3907875" y="1765724"/>
            <a:ext cx="3741536" cy="1547369"/>
          </a:xfrm>
          <a:prstGeom prst="rect">
            <a:avLst/>
          </a:prstGeom>
          <a:ln>
            <a:noFill/>
          </a:ln>
        </p:spPr>
      </p:pic>
      <p:sp>
        <p:nvSpPr>
          <p:cNvPr id="8" name="object 8"/>
          <p:cNvSpPr/>
          <p:nvPr/>
        </p:nvSpPr>
        <p:spPr>
          <a:xfrm>
            <a:off x="3858578" y="1759076"/>
            <a:ext cx="3766185" cy="1892300"/>
          </a:xfrm>
          <a:custGeom>
            <a:avLst/>
            <a:gdLst/>
            <a:ahLst/>
            <a:cxnLst/>
            <a:rect l="l" t="t" r="r" b="b"/>
            <a:pathLst>
              <a:path w="3766184" h="1892300">
                <a:moveTo>
                  <a:pt x="0" y="1892173"/>
                </a:moveTo>
                <a:lnTo>
                  <a:pt x="3766184" y="1892173"/>
                </a:lnTo>
                <a:lnTo>
                  <a:pt x="3766184" y="0"/>
                </a:lnTo>
                <a:lnTo>
                  <a:pt x="0" y="0"/>
                </a:lnTo>
                <a:lnTo>
                  <a:pt x="0" y="1892173"/>
                </a:lnTo>
                <a:close/>
              </a:path>
            </a:pathLst>
          </a:custGeom>
          <a:ln w="6350">
            <a:noFill/>
          </a:ln>
        </p:spPr>
        <p:txBody>
          <a:bodyPr wrap="square" lIns="0" tIns="0" rIns="0" bIns="0" rtlCol="0"/>
          <a:lstStyle/>
          <a:p>
            <a:endParaRPr/>
          </a:p>
        </p:txBody>
      </p:sp>
      <p:pic>
        <p:nvPicPr>
          <p:cNvPr id="10" name="object 10"/>
          <p:cNvPicPr/>
          <p:nvPr/>
        </p:nvPicPr>
        <p:blipFill>
          <a:blip r:embed="rId3" cstate="print">
            <a:extLst>
              <a:ext uri="{28A0092B-C50C-407E-A947-70E740481C1C}">
                <a14:useLocalDpi xmlns:a14="http://schemas.microsoft.com/office/drawing/2010/main" val="0"/>
              </a:ext>
            </a:extLst>
          </a:blip>
          <a:srcRect/>
          <a:stretch/>
        </p:blipFill>
        <p:spPr>
          <a:xfrm>
            <a:off x="98223" y="1765724"/>
            <a:ext cx="1816735" cy="1211762"/>
          </a:xfrm>
          <a:prstGeom prst="rect">
            <a:avLst/>
          </a:prstGeom>
          <a:ln>
            <a:noFill/>
          </a:ln>
        </p:spPr>
      </p:pic>
      <p:sp>
        <p:nvSpPr>
          <p:cNvPr id="11" name="object 11"/>
          <p:cNvSpPr/>
          <p:nvPr/>
        </p:nvSpPr>
        <p:spPr>
          <a:xfrm>
            <a:off x="98223" y="1759076"/>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3" name="object 13"/>
          <p:cNvPicPr/>
          <p:nvPr/>
        </p:nvPicPr>
        <p:blipFill>
          <a:blip r:embed="rId4" cstate="print">
            <a:extLst>
              <a:ext uri="{28A0092B-C50C-407E-A947-70E740481C1C}">
                <a14:useLocalDpi xmlns:a14="http://schemas.microsoft.com/office/drawing/2010/main" val="0"/>
              </a:ext>
            </a:extLst>
          </a:blip>
          <a:srcRect/>
          <a:stretch/>
        </p:blipFill>
        <p:spPr>
          <a:xfrm>
            <a:off x="2003049" y="1765724"/>
            <a:ext cx="1816735" cy="1211762"/>
          </a:xfrm>
          <a:prstGeom prst="rect">
            <a:avLst/>
          </a:prstGeom>
          <a:ln>
            <a:noFill/>
          </a:ln>
        </p:spPr>
      </p:pic>
      <p:sp>
        <p:nvSpPr>
          <p:cNvPr id="14" name="object 14"/>
          <p:cNvSpPr/>
          <p:nvPr/>
        </p:nvSpPr>
        <p:spPr>
          <a:xfrm>
            <a:off x="1978400" y="1759076"/>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6" name="object 16"/>
          <p:cNvPicPr/>
          <p:nvPr/>
        </p:nvPicPr>
        <p:blipFill>
          <a:blip r:embed="rId5" cstate="print">
            <a:extLst>
              <a:ext uri="{28A0092B-C50C-407E-A947-70E740481C1C}">
                <a14:useLocalDpi xmlns:a14="http://schemas.microsoft.com/office/drawing/2010/main" val="0"/>
              </a:ext>
            </a:extLst>
          </a:blip>
          <a:srcRect/>
          <a:stretch/>
        </p:blipFill>
        <p:spPr>
          <a:xfrm>
            <a:off x="98223" y="3055892"/>
            <a:ext cx="1816735" cy="1210853"/>
          </a:xfrm>
          <a:prstGeom prst="rect">
            <a:avLst/>
          </a:prstGeom>
          <a:ln>
            <a:noFill/>
          </a:ln>
        </p:spPr>
      </p:pic>
      <p:sp>
        <p:nvSpPr>
          <p:cNvPr id="17" name="object 17"/>
          <p:cNvSpPr/>
          <p:nvPr/>
        </p:nvSpPr>
        <p:spPr>
          <a:xfrm>
            <a:off x="98223" y="3203575"/>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9" name="object 19"/>
          <p:cNvPicPr/>
          <p:nvPr/>
        </p:nvPicPr>
        <p:blipFill>
          <a:blip r:embed="rId6" cstate="print">
            <a:extLst>
              <a:ext uri="{28A0092B-C50C-407E-A947-70E740481C1C}">
                <a14:useLocalDpi xmlns:a14="http://schemas.microsoft.com/office/drawing/2010/main" val="0"/>
              </a:ext>
            </a:extLst>
          </a:blip>
          <a:srcRect/>
          <a:stretch/>
        </p:blipFill>
        <p:spPr>
          <a:xfrm>
            <a:off x="2003049" y="3055438"/>
            <a:ext cx="1816735" cy="1211762"/>
          </a:xfrm>
          <a:prstGeom prst="rect">
            <a:avLst/>
          </a:prstGeom>
          <a:ln>
            <a:noFill/>
          </a:ln>
        </p:spPr>
      </p:pic>
      <p:sp>
        <p:nvSpPr>
          <p:cNvPr id="20" name="object 20"/>
          <p:cNvSpPr/>
          <p:nvPr/>
        </p:nvSpPr>
        <p:spPr>
          <a:xfrm>
            <a:off x="1978400" y="3203575"/>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sp>
        <p:nvSpPr>
          <p:cNvPr id="21" name="object 21"/>
          <p:cNvSpPr txBox="1"/>
          <p:nvPr/>
        </p:nvSpPr>
        <p:spPr>
          <a:xfrm>
            <a:off x="144463" y="4813314"/>
            <a:ext cx="7483475" cy="3167534"/>
          </a:xfrm>
          <a:prstGeom prst="rect">
            <a:avLst/>
          </a:prstGeom>
        </p:spPr>
        <p:txBody>
          <a:bodyPr vert="horz" wrap="square" lIns="0" tIns="12700" rIns="0" bIns="0" rtlCol="0">
            <a:spAutoFit/>
          </a:bodyPr>
          <a:lstStyle/>
          <a:p>
            <a:pPr algn="ctr">
              <a:lnSpc>
                <a:spcPct val="100000"/>
              </a:lnSpc>
              <a:spcBef>
                <a:spcPts val="1465"/>
              </a:spcBef>
            </a:pPr>
            <a:r>
              <a:rPr lang="en-US" dirty="0">
                <a:latin typeface="Gill Sans MT" panose="020B0502020104020203" pitchFamily="34" charset="0"/>
              </a:rPr>
              <a:t>Beautiful brick veneer ranch style home on a large corner lot ,close to 4/10's of and acre. This beautiful home boast a large spacious family room, spacious sunroom, 3 spacious bedrooms, 2 full baths, large room over the garage which can also be 4th bedroom, home office, study, sewing room, etc. </a:t>
            </a:r>
          </a:p>
          <a:p>
            <a:pPr algn="ctr">
              <a:lnSpc>
                <a:spcPct val="100000"/>
              </a:lnSpc>
              <a:spcBef>
                <a:spcPts val="1465"/>
              </a:spcBef>
            </a:pPr>
            <a:r>
              <a:rPr lang="en-US" dirty="0">
                <a:latin typeface="Gill Sans MT" panose="020B0502020104020203" pitchFamily="34" charset="0"/>
              </a:rPr>
              <a:t>Separate dining room as well as a eat in kitchen, 2 car garage with additional space for a work area and additional driveway space for multi vehicles. </a:t>
            </a:r>
          </a:p>
          <a:p>
            <a:pPr algn="ctr">
              <a:lnSpc>
                <a:spcPct val="100000"/>
              </a:lnSpc>
              <a:spcBef>
                <a:spcPts val="1465"/>
              </a:spcBef>
            </a:pPr>
            <a:r>
              <a:rPr lang="en-US" dirty="0">
                <a:latin typeface="Gill Sans MT" panose="020B0502020104020203" pitchFamily="34" charset="0"/>
              </a:rPr>
              <a:t>Neighborhood playground as well as walking trails. Neighborhood pool membership available separately. Convenient to shopping, schools, restaurants, downtown Summerville. Might be best for you to schedule showing to see this great home!!!</a:t>
            </a:r>
          </a:p>
        </p:txBody>
      </p:sp>
      <p:sp>
        <p:nvSpPr>
          <p:cNvPr id="25" name="TextBox 24">
            <a:extLst>
              <a:ext uri="{FF2B5EF4-FFF2-40B4-BE49-F238E27FC236}">
                <a16:creationId xmlns:a16="http://schemas.microsoft.com/office/drawing/2014/main" id="{EF8C9232-A271-1E7C-3350-9680B3AB779C}"/>
              </a:ext>
            </a:extLst>
          </p:cNvPr>
          <p:cNvSpPr txBox="1"/>
          <p:nvPr/>
        </p:nvSpPr>
        <p:spPr>
          <a:xfrm>
            <a:off x="3883227" y="3313093"/>
            <a:ext cx="3766184" cy="954107"/>
          </a:xfrm>
          <a:prstGeom prst="rect">
            <a:avLst/>
          </a:prstGeom>
          <a:noFill/>
        </p:spPr>
        <p:txBody>
          <a:bodyPr wrap="square">
            <a:spAutoFit/>
          </a:bodyPr>
          <a:lstStyle/>
          <a:p>
            <a:pPr algn="ctr"/>
            <a:r>
              <a:rPr lang="en-US" sz="1400" dirty="0">
                <a:latin typeface="Gill Sans MT" panose="020B0502020104020203" pitchFamily="34" charset="0"/>
              </a:rPr>
              <a:t>3 Bedrooms | 2 Bathrooms</a:t>
            </a:r>
          </a:p>
          <a:p>
            <a:pPr algn="ctr"/>
            <a:r>
              <a:rPr lang="en-US" sz="1400" dirty="0">
                <a:latin typeface="Gill Sans MT" panose="020B0502020104020203" pitchFamily="34" charset="0"/>
              </a:rPr>
              <a:t>2,100 Square Feet</a:t>
            </a:r>
          </a:p>
          <a:p>
            <a:pPr algn="ctr"/>
            <a:r>
              <a:rPr lang="en-US" sz="1400" dirty="0">
                <a:latin typeface="Gill Sans MT" panose="020B0502020104020203" pitchFamily="34" charset="0"/>
              </a:rPr>
              <a:t>MLS# 25032463</a:t>
            </a:r>
          </a:p>
          <a:p>
            <a:pPr algn="ctr"/>
            <a:r>
              <a:rPr lang="en-US" sz="1400" b="1" i="1" dirty="0">
                <a:latin typeface="Gill Sans MT" panose="020B0502020104020203" pitchFamily="34" charset="0"/>
              </a:rPr>
              <a:t>Now Offering at $399,900</a:t>
            </a:r>
          </a:p>
        </p:txBody>
      </p:sp>
      <p:pic>
        <p:nvPicPr>
          <p:cNvPr id="1026" name="Picture 2">
            <a:extLst>
              <a:ext uri="{FF2B5EF4-FFF2-40B4-BE49-F238E27FC236}">
                <a16:creationId xmlns:a16="http://schemas.microsoft.com/office/drawing/2014/main" id="{FB0FDD79-CAE6-3FBA-CC73-F968B03F81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84582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a:extLst>
              <a:ext uri="{FF2B5EF4-FFF2-40B4-BE49-F238E27FC236}">
                <a16:creationId xmlns:a16="http://schemas.microsoft.com/office/drawing/2014/main" id="{B77BA2AF-A04B-FE69-6C2C-235D6A3419C3}"/>
              </a:ext>
            </a:extLst>
          </p:cNvPr>
          <p:cNvSpPr/>
          <p:nvPr/>
        </p:nvSpPr>
        <p:spPr>
          <a:xfrm>
            <a:off x="96631" y="1539114"/>
            <a:ext cx="7552780" cy="91440"/>
          </a:xfrm>
          <a:prstGeom prst="rect">
            <a:avLst/>
          </a:prstGeom>
          <a:solidFill>
            <a:srgbClr val="427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156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Gill Sans MT</vt:lpstr>
      <vt:lpstr>Office Theme</vt:lpstr>
      <vt:lpstr>120 Savannah Round Irongate | Summerville, SC 29485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 Thomas Price</dc:creator>
  <cp:lastModifiedBy>A. Thomas Price</cp:lastModifiedBy>
  <cp:revision>3</cp:revision>
  <dcterms:created xsi:type="dcterms:W3CDTF">2025-12-22T16:48:57Z</dcterms:created>
  <dcterms:modified xsi:type="dcterms:W3CDTF">2026-01-09T16:37:09Z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2025-12-22T00:00:00Z</vt:filetime>
  </property>
  <property fmtid="{D5CDD505-2E9C-101B-9397-08002B2CF9AE}" pid="3" name="Creator">
    <vt:lpwstr>Microsoft® Publisher for Microsoft 365</vt:lpwstr>
  </property>
  <property fmtid="{D5CDD505-2E9C-101B-9397-08002B2CF9AE}" pid="4" name="LastSaved">
    <vt:filetime>2025-12-22T00:00:00Z</vt:filetime>
  </property>
  <property fmtid="{D5CDD505-2E9C-101B-9397-08002B2CF9AE}" pid="5" name="Producer">
    <vt:lpwstr>Microsoft® Publisher for Microsoft 365</vt:lpwstr>
  </property>
</Properties>
</file>