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Lst>
  <p:sldSz cx="7772400" cy="1005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C63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100" d="100"/>
          <a:sy n="100" d="100"/>
        </p:scale>
        <p:origin x="159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5100"/>
            </a:lvl1pPr>
          </a:lstStyle>
          <a:p>
            <a:r>
              <a:rPr lang="en-US"/>
              <a:t>Click to edit Master title style</a:t>
            </a:r>
            <a:endParaRPr lang="en-US" dirty="0"/>
          </a:p>
        </p:txBody>
      </p:sp>
      <p:sp>
        <p:nvSpPr>
          <p:cNvPr id="3" name="Subtitle 2"/>
          <p:cNvSpPr>
            <a:spLocks noGrp="1"/>
          </p:cNvSpPr>
          <p:nvPr>
            <p:ph type="subTitle" idx="1"/>
          </p:nvPr>
        </p:nvSpPr>
        <p:spPr>
          <a:xfrm>
            <a:off x="971550" y="5282989"/>
            <a:ext cx="5829300" cy="2428451"/>
          </a:xfrm>
        </p:spPr>
        <p:txBody>
          <a:bodyPr/>
          <a:lstStyle>
            <a:lvl1pPr marL="0" indent="0" algn="ctr">
              <a:buNone/>
              <a:defRPr sz="2040"/>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E77F8C5-9B95-44A5-940A-89EDBD654FA5}" type="datetimeFigureOut">
              <a:rPr lang="en-US" smtClean="0"/>
              <a:t>8/10/2017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53B36B-A98B-4666-BD69-07EA028E2636}" type="slidenum">
              <a:rPr lang="en-US" smtClean="0"/>
              <a:t>‹#›</a:t>
            </a:fld>
            <a:endParaRPr lang="en-US"/>
          </a:p>
        </p:txBody>
      </p:sp>
    </p:spTree>
    <p:extLst>
      <p:ext uri="{BB962C8B-B14F-4D97-AF65-F5344CB8AC3E}">
        <p14:creationId xmlns:p14="http://schemas.microsoft.com/office/powerpoint/2010/main" val="6132918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E77F8C5-9B95-44A5-940A-89EDBD654FA5}" type="datetimeFigureOut">
              <a:rPr lang="en-US" smtClean="0"/>
              <a:t>8/10/2017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53B36B-A98B-4666-BD69-07EA028E2636}" type="slidenum">
              <a:rPr lang="en-US" smtClean="0"/>
              <a:t>‹#›</a:t>
            </a:fld>
            <a:endParaRPr lang="en-US"/>
          </a:p>
        </p:txBody>
      </p:sp>
    </p:spTree>
    <p:extLst>
      <p:ext uri="{BB962C8B-B14F-4D97-AF65-F5344CB8AC3E}">
        <p14:creationId xmlns:p14="http://schemas.microsoft.com/office/powerpoint/2010/main" val="12183567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E77F8C5-9B95-44A5-940A-89EDBD654FA5}" type="datetimeFigureOut">
              <a:rPr lang="en-US" smtClean="0"/>
              <a:t>8/10/2017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53B36B-A98B-4666-BD69-07EA028E2636}" type="slidenum">
              <a:rPr lang="en-US" smtClean="0"/>
              <a:t>‹#›</a:t>
            </a:fld>
            <a:endParaRPr lang="en-US"/>
          </a:p>
        </p:txBody>
      </p:sp>
    </p:spTree>
    <p:extLst>
      <p:ext uri="{BB962C8B-B14F-4D97-AF65-F5344CB8AC3E}">
        <p14:creationId xmlns:p14="http://schemas.microsoft.com/office/powerpoint/2010/main" val="5720302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E77F8C5-9B95-44A5-940A-89EDBD654FA5}" type="datetimeFigureOut">
              <a:rPr lang="en-US" smtClean="0"/>
              <a:t>8/10/2017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53B36B-A98B-4666-BD69-07EA028E2636}" type="slidenum">
              <a:rPr lang="en-US" smtClean="0"/>
              <a:t>‹#›</a:t>
            </a:fld>
            <a:endParaRPr lang="en-US"/>
          </a:p>
        </p:txBody>
      </p:sp>
    </p:spTree>
    <p:extLst>
      <p:ext uri="{BB962C8B-B14F-4D97-AF65-F5344CB8AC3E}">
        <p14:creationId xmlns:p14="http://schemas.microsoft.com/office/powerpoint/2010/main" val="26741636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5100"/>
            </a:lvl1pPr>
          </a:lstStyle>
          <a:p>
            <a:r>
              <a:rPr lang="en-US"/>
              <a:t>Click to edit Master title style</a:t>
            </a:r>
            <a:endParaRPr lang="en-US" dirty="0"/>
          </a:p>
        </p:txBody>
      </p:sp>
      <p:sp>
        <p:nvSpPr>
          <p:cNvPr id="3" name="Text Placeholder 2"/>
          <p:cNvSpPr>
            <a:spLocks noGrp="1"/>
          </p:cNvSpPr>
          <p:nvPr>
            <p:ph type="body" idx="1"/>
          </p:nvPr>
        </p:nvSpPr>
        <p:spPr>
          <a:xfrm>
            <a:off x="530305" y="6731215"/>
            <a:ext cx="6703695" cy="2200274"/>
          </a:xfrm>
        </p:spPr>
        <p:txBody>
          <a:bodyPr/>
          <a:lstStyle>
            <a:lvl1pPr marL="0" indent="0">
              <a:buNone/>
              <a:defRPr sz="2040">
                <a:solidFill>
                  <a:schemeClr val="tx1"/>
                </a:solidFill>
              </a:defRPr>
            </a:lvl1pPr>
            <a:lvl2pPr marL="388620" indent="0">
              <a:buNone/>
              <a:defRPr sz="1700">
                <a:solidFill>
                  <a:schemeClr val="tx1">
                    <a:tint val="75000"/>
                  </a:schemeClr>
                </a:solidFill>
              </a:defRPr>
            </a:lvl2pPr>
            <a:lvl3pPr marL="777240" indent="0">
              <a:buNone/>
              <a:defRPr sz="1530">
                <a:solidFill>
                  <a:schemeClr val="tx1">
                    <a:tint val="75000"/>
                  </a:schemeClr>
                </a:solidFill>
              </a:defRPr>
            </a:lvl3pPr>
            <a:lvl4pPr marL="1165860" indent="0">
              <a:buNone/>
              <a:defRPr sz="1360">
                <a:solidFill>
                  <a:schemeClr val="tx1">
                    <a:tint val="75000"/>
                  </a:schemeClr>
                </a:solidFill>
              </a:defRPr>
            </a:lvl4pPr>
            <a:lvl5pPr marL="1554480" indent="0">
              <a:buNone/>
              <a:defRPr sz="1360">
                <a:solidFill>
                  <a:schemeClr val="tx1">
                    <a:tint val="75000"/>
                  </a:schemeClr>
                </a:solidFill>
              </a:defRPr>
            </a:lvl5pPr>
            <a:lvl6pPr marL="1943100" indent="0">
              <a:buNone/>
              <a:defRPr sz="1360">
                <a:solidFill>
                  <a:schemeClr val="tx1">
                    <a:tint val="75000"/>
                  </a:schemeClr>
                </a:solidFill>
              </a:defRPr>
            </a:lvl6pPr>
            <a:lvl7pPr marL="2331720" indent="0">
              <a:buNone/>
              <a:defRPr sz="1360">
                <a:solidFill>
                  <a:schemeClr val="tx1">
                    <a:tint val="75000"/>
                  </a:schemeClr>
                </a:solidFill>
              </a:defRPr>
            </a:lvl7pPr>
            <a:lvl8pPr marL="2720340" indent="0">
              <a:buNone/>
              <a:defRPr sz="1360">
                <a:solidFill>
                  <a:schemeClr val="tx1">
                    <a:tint val="75000"/>
                  </a:schemeClr>
                </a:solidFill>
              </a:defRPr>
            </a:lvl8pPr>
            <a:lvl9pPr marL="3108960" indent="0">
              <a:buNone/>
              <a:defRPr sz="136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E77F8C5-9B95-44A5-940A-89EDBD654FA5}" type="datetimeFigureOut">
              <a:rPr lang="en-US" smtClean="0"/>
              <a:t>8/10/2017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53B36B-A98B-4666-BD69-07EA028E2636}" type="slidenum">
              <a:rPr lang="en-US" smtClean="0"/>
              <a:t>‹#›</a:t>
            </a:fld>
            <a:endParaRPr lang="en-US"/>
          </a:p>
        </p:txBody>
      </p:sp>
    </p:spTree>
    <p:extLst>
      <p:ext uri="{BB962C8B-B14F-4D97-AF65-F5344CB8AC3E}">
        <p14:creationId xmlns:p14="http://schemas.microsoft.com/office/powerpoint/2010/main" val="34631150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E77F8C5-9B95-44A5-940A-89EDBD654FA5}" type="datetimeFigureOut">
              <a:rPr lang="en-US" smtClean="0"/>
              <a:t>8/10/2017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53B36B-A98B-4666-BD69-07EA028E2636}" type="slidenum">
              <a:rPr lang="en-US" smtClean="0"/>
              <a:t>‹#›</a:t>
            </a:fld>
            <a:endParaRPr lang="en-US"/>
          </a:p>
        </p:txBody>
      </p:sp>
    </p:spTree>
    <p:extLst>
      <p:ext uri="{BB962C8B-B14F-4D97-AF65-F5344CB8AC3E}">
        <p14:creationId xmlns:p14="http://schemas.microsoft.com/office/powerpoint/2010/main" val="23365369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E77F8C5-9B95-44A5-940A-89EDBD654FA5}" type="datetimeFigureOut">
              <a:rPr lang="en-US" smtClean="0"/>
              <a:t>8/10/2017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553B36B-A98B-4666-BD69-07EA028E2636}" type="slidenum">
              <a:rPr lang="en-US" smtClean="0"/>
              <a:t>‹#›</a:t>
            </a:fld>
            <a:endParaRPr lang="en-US"/>
          </a:p>
        </p:txBody>
      </p:sp>
    </p:spTree>
    <p:extLst>
      <p:ext uri="{BB962C8B-B14F-4D97-AF65-F5344CB8AC3E}">
        <p14:creationId xmlns:p14="http://schemas.microsoft.com/office/powerpoint/2010/main" val="39590846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E77F8C5-9B95-44A5-940A-89EDBD654FA5}" type="datetimeFigureOut">
              <a:rPr lang="en-US" smtClean="0"/>
              <a:t>8/10/2017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553B36B-A98B-4666-BD69-07EA028E2636}" type="slidenum">
              <a:rPr lang="en-US" smtClean="0"/>
              <a:t>‹#›</a:t>
            </a:fld>
            <a:endParaRPr lang="en-US"/>
          </a:p>
        </p:txBody>
      </p:sp>
    </p:spTree>
    <p:extLst>
      <p:ext uri="{BB962C8B-B14F-4D97-AF65-F5344CB8AC3E}">
        <p14:creationId xmlns:p14="http://schemas.microsoft.com/office/powerpoint/2010/main" val="15683128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77F8C5-9B95-44A5-940A-89EDBD654FA5}" type="datetimeFigureOut">
              <a:rPr lang="en-US" smtClean="0"/>
              <a:t>8/10/2017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553B36B-A98B-4666-BD69-07EA028E2636}" type="slidenum">
              <a:rPr lang="en-US" smtClean="0"/>
              <a:t>‹#›</a:t>
            </a:fld>
            <a:endParaRPr lang="en-US"/>
          </a:p>
        </p:txBody>
      </p:sp>
    </p:spTree>
    <p:extLst>
      <p:ext uri="{BB962C8B-B14F-4D97-AF65-F5344CB8AC3E}">
        <p14:creationId xmlns:p14="http://schemas.microsoft.com/office/powerpoint/2010/main" val="26002379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Content Placeholder 2"/>
          <p:cNvSpPr>
            <a:spLocks noGrp="1"/>
          </p:cNvSpPr>
          <p:nvPr>
            <p:ph idx="1"/>
          </p:nvPr>
        </p:nvSpPr>
        <p:spPr>
          <a:xfrm>
            <a:off x="3304282" y="1448226"/>
            <a:ext cx="3934778" cy="7147983"/>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Edit Master text styles</a:t>
            </a:r>
          </a:p>
        </p:txBody>
      </p:sp>
      <p:sp>
        <p:nvSpPr>
          <p:cNvPr id="5" name="Date Placeholder 4"/>
          <p:cNvSpPr>
            <a:spLocks noGrp="1"/>
          </p:cNvSpPr>
          <p:nvPr>
            <p:ph type="dt" sz="half" idx="10"/>
          </p:nvPr>
        </p:nvSpPr>
        <p:spPr/>
        <p:txBody>
          <a:bodyPr/>
          <a:lstStyle/>
          <a:p>
            <a:fld id="{FE77F8C5-9B95-44A5-940A-89EDBD654FA5}" type="datetimeFigureOut">
              <a:rPr lang="en-US" smtClean="0"/>
              <a:t>8/10/2017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53B36B-A98B-4666-BD69-07EA028E2636}" type="slidenum">
              <a:rPr lang="en-US" smtClean="0"/>
              <a:t>‹#›</a:t>
            </a:fld>
            <a:endParaRPr lang="en-US"/>
          </a:p>
        </p:txBody>
      </p:sp>
    </p:spTree>
    <p:extLst>
      <p:ext uri="{BB962C8B-B14F-4D97-AF65-F5344CB8AC3E}">
        <p14:creationId xmlns:p14="http://schemas.microsoft.com/office/powerpoint/2010/main" val="35230343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Picture Placeholder 2"/>
          <p:cNvSpPr>
            <a:spLocks noGrp="1" noChangeAspect="1"/>
          </p:cNvSpPr>
          <p:nvPr>
            <p:ph type="pic" idx="1"/>
          </p:nvPr>
        </p:nvSpPr>
        <p:spPr>
          <a:xfrm>
            <a:off x="3304282" y="1448226"/>
            <a:ext cx="3934778" cy="7147983"/>
          </a:xfrm>
        </p:spPr>
        <p:txBody>
          <a:bodyPr anchor="t"/>
          <a:lstStyle>
            <a:lvl1pPr marL="0" indent="0">
              <a:buNone/>
              <a:defRPr sz="2720"/>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r>
              <a:rPr lang="en-US"/>
              <a:t>Click icon to add picture</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Edit Master text styles</a:t>
            </a:r>
          </a:p>
        </p:txBody>
      </p:sp>
      <p:sp>
        <p:nvSpPr>
          <p:cNvPr id="5" name="Date Placeholder 4"/>
          <p:cNvSpPr>
            <a:spLocks noGrp="1"/>
          </p:cNvSpPr>
          <p:nvPr>
            <p:ph type="dt" sz="half" idx="10"/>
          </p:nvPr>
        </p:nvSpPr>
        <p:spPr/>
        <p:txBody>
          <a:bodyPr/>
          <a:lstStyle/>
          <a:p>
            <a:fld id="{FE77F8C5-9B95-44A5-940A-89EDBD654FA5}" type="datetimeFigureOut">
              <a:rPr lang="en-US" smtClean="0"/>
              <a:t>8/10/2017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53B36B-A98B-4666-BD69-07EA028E2636}" type="slidenum">
              <a:rPr lang="en-US" smtClean="0"/>
              <a:t>‹#›</a:t>
            </a:fld>
            <a:endParaRPr lang="en-US"/>
          </a:p>
        </p:txBody>
      </p:sp>
    </p:spTree>
    <p:extLst>
      <p:ext uri="{BB962C8B-B14F-4D97-AF65-F5344CB8AC3E}">
        <p14:creationId xmlns:p14="http://schemas.microsoft.com/office/powerpoint/2010/main" val="38716703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75000"/>
                  </a:schemeClr>
                </a:solidFill>
              </a:defRPr>
            </a:lvl1pPr>
          </a:lstStyle>
          <a:p>
            <a:fld id="{FE77F8C5-9B95-44A5-940A-89EDBD654FA5}" type="datetimeFigureOut">
              <a:rPr lang="en-US" smtClean="0"/>
              <a:t>8/10/2017</a:t>
            </a:fld>
            <a:endParaRPr lang="en-US"/>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75000"/>
                  </a:schemeClr>
                </a:solidFill>
              </a:defRPr>
            </a:lvl1pPr>
          </a:lstStyle>
          <a:p>
            <a:fld id="{C553B36B-A98B-4666-BD69-07EA028E2636}" type="slidenum">
              <a:rPr lang="en-US" smtClean="0"/>
              <a:t>‹#›</a:t>
            </a:fld>
            <a:endParaRPr lang="en-US"/>
          </a:p>
        </p:txBody>
      </p:sp>
    </p:spTree>
    <p:extLst>
      <p:ext uri="{BB962C8B-B14F-4D97-AF65-F5344CB8AC3E}">
        <p14:creationId xmlns:p14="http://schemas.microsoft.com/office/powerpoint/2010/main" val="82966853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g"/><Relationship Id="rId3" Type="http://schemas.microsoft.com/office/2007/relationships/hdphoto" Target="../media/hdphoto1.wdp"/><Relationship Id="rId7" Type="http://schemas.openxmlformats.org/officeDocument/2006/relationships/image" Target="../media/image5.jpg"/><Relationship Id="rId12" Type="http://schemas.openxmlformats.org/officeDocument/2006/relationships/image" Target="../media/image10.jp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jpg"/><Relationship Id="rId11" Type="http://schemas.openxmlformats.org/officeDocument/2006/relationships/image" Target="../media/image9.png"/><Relationship Id="rId5" Type="http://schemas.openxmlformats.org/officeDocument/2006/relationships/image" Target="../media/image3.jpg"/><Relationship Id="rId10" Type="http://schemas.openxmlformats.org/officeDocument/2006/relationships/image" Target="../media/image8.jpg"/><Relationship Id="rId4" Type="http://schemas.openxmlformats.org/officeDocument/2006/relationships/image" Target="../media/image2.jpg"/><Relationship Id="rId9"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9" descr="20160820215717376929000000-o"/>
          <p:cNvSpPr>
            <a:spLocks noChangeArrowheads="1"/>
          </p:cNvSpPr>
          <p:nvPr/>
        </p:nvSpPr>
        <p:spPr bwMode="auto">
          <a:xfrm>
            <a:off x="120650" y="110674"/>
            <a:ext cx="7540625" cy="9814375"/>
          </a:xfrm>
          <a:prstGeom prst="rect">
            <a:avLst/>
          </a:prstGeom>
          <a:blipFill dpi="0" rotWithShape="1">
            <a:blip r:embed="rId2">
              <a:extLst>
                <a:ext uri="{BEBA8EAE-BF5A-486C-A8C5-ECC9F3942E4B}">
                  <a14:imgProps xmlns:a14="http://schemas.microsoft.com/office/drawing/2010/main">
                    <a14:imgLayer r:embed="rId3">
                      <a14:imgEffect>
                        <a14:artisticBlur/>
                      </a14:imgEffect>
                      <a14:imgEffect>
                        <a14:brightnessContrast bright="20000"/>
                      </a14:imgEffect>
                    </a14:imgLayer>
                  </a14:imgProps>
                </a:ext>
                <a:ext uri="{28A0092B-C50C-407E-A947-70E740481C1C}">
                  <a14:useLocalDpi xmlns:a14="http://schemas.microsoft.com/office/drawing/2010/main" val="0"/>
                </a:ext>
              </a:extLst>
            </a:blip>
            <a:srcRect/>
            <a:stretch>
              <a:fillRect/>
            </a:stretch>
          </a:blipFill>
          <a:ln w="57150" cmpd="thinThick" algn="ctr">
            <a:solidFill>
              <a:srgbClr val="DC6333"/>
            </a:solidFill>
            <a:miter lim="800000"/>
            <a:headEnd/>
            <a:tailEnd/>
          </a:ln>
          <a:effectLst/>
          <a:extLst/>
        </p:spPr>
        <p:txBody>
          <a:bodyPr vert="horz" wrap="square" lIns="36576" tIns="36576" rIns="36576" bIns="36576" numCol="1" anchor="t" anchorCtr="0" compatLnSpc="1">
            <a:prstTxWarp prst="textNoShape">
              <a:avLst/>
            </a:prstTxWarp>
          </a:bodyPr>
          <a:lstStyle/>
          <a:p>
            <a:endParaRPr lang="en-US"/>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2328863" y="246381"/>
            <a:ext cx="5212080" cy="346509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2" name="Picture 3"/>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225474" y="1669786"/>
            <a:ext cx="1969989" cy="130968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3" name="Picture 4"/>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225474" y="3103034"/>
            <a:ext cx="1969989" cy="130968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11" name="Picture 5"/>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225474" y="246381"/>
            <a:ext cx="1964007" cy="1309687"/>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12" name="Picture 6"/>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225474" y="4537870"/>
            <a:ext cx="1967600" cy="13081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13" name="Picture 7"/>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225474" y="5971118"/>
            <a:ext cx="1967600" cy="130968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14" name="Picture 8"/>
          <p:cNvPicPr>
            <a:picLocks noChangeAspect="1" noChangeArrowheads="1"/>
          </p:cNvPicPr>
          <p:nvPr/>
        </p:nvPicPr>
        <p:blipFill>
          <a:blip r:embed="rId10">
            <a:extLst>
              <a:ext uri="{28A0092B-C50C-407E-A947-70E740481C1C}">
                <a14:useLocalDpi xmlns:a14="http://schemas.microsoft.com/office/drawing/2010/main" val="0"/>
              </a:ext>
            </a:extLst>
          </a:blip>
          <a:stretch>
            <a:fillRect/>
          </a:stretch>
        </p:blipFill>
        <p:spPr bwMode="auto">
          <a:xfrm>
            <a:off x="225474" y="7405954"/>
            <a:ext cx="1969987" cy="1309687"/>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5" name="Text Box 10"/>
          <p:cNvSpPr txBox="1">
            <a:spLocks noChangeArrowheads="1"/>
          </p:cNvSpPr>
          <p:nvPr/>
        </p:nvSpPr>
        <p:spPr bwMode="auto">
          <a:xfrm>
            <a:off x="2329181" y="3840406"/>
            <a:ext cx="5211762" cy="150364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ctr" anchorCtr="0" compatLnSpc="1">
            <a:prstTxWarp prst="textNoShape">
              <a:avLst/>
            </a:prstTxWarp>
          </a:bodyPr>
          <a:lstStyle/>
          <a:p>
            <a:pPr lvl="0" algn="ctr" defTabSz="914400" eaLnBrk="0" fontAlgn="base" hangingPunct="0">
              <a:spcBef>
                <a:spcPct val="0"/>
              </a:spcBef>
              <a:spcAft>
                <a:spcPct val="0"/>
              </a:spcAft>
            </a:pPr>
            <a:r>
              <a:rPr lang="en-US" altLang="en-US" sz="2400" b="1" dirty="0">
                <a:solidFill>
                  <a:schemeClr val="bg1"/>
                </a:solidFill>
                <a:effectLst>
                  <a:outerShdw blurRad="38100" dist="38100" dir="2700000" algn="tl">
                    <a:srgbClr val="000000">
                      <a:alpha val="90000"/>
                    </a:srgbClr>
                  </a:outerShdw>
                </a:effectLst>
                <a:latin typeface="Century Gothic" panose="020B0502020202020204" pitchFamily="34" charset="0"/>
              </a:rPr>
              <a:t>1211 Creek Stone Way</a:t>
            </a:r>
            <a:br>
              <a:rPr kumimoji="0" lang="en-US" altLang="en-US" sz="2000" b="1" i="0" u="none" strike="noStrike" cap="none" normalizeH="0" baseline="0" dirty="0">
                <a:solidFill>
                  <a:schemeClr val="bg1"/>
                </a:solidFill>
                <a:effectLst>
                  <a:outerShdw blurRad="38100" dist="38100" dir="2700000" algn="tl">
                    <a:srgbClr val="000000">
                      <a:alpha val="90000"/>
                    </a:srgbClr>
                  </a:outerShdw>
                </a:effectLst>
                <a:latin typeface="Century Gothic" panose="020B0502020202020204" pitchFamily="34" charset="0"/>
              </a:rPr>
            </a:br>
            <a:r>
              <a:rPr lang="en-US" altLang="en-US" b="1" dirty="0">
                <a:solidFill>
                  <a:schemeClr val="bg1"/>
                </a:solidFill>
                <a:effectLst>
                  <a:outerShdw blurRad="38100" dist="38100" dir="2700000" algn="tl">
                    <a:srgbClr val="000000">
                      <a:alpha val="90000"/>
                    </a:srgbClr>
                  </a:outerShdw>
                </a:effectLst>
                <a:latin typeface="Century Gothic" panose="020B0502020202020204" pitchFamily="34" charset="0"/>
              </a:rPr>
              <a:t>Tanner Plantation ~ Hanahan, SC 29410</a:t>
            </a:r>
          </a:p>
          <a:p>
            <a:pPr lvl="0" algn="ctr" defTabSz="914400" eaLnBrk="0" fontAlgn="base" hangingPunct="0">
              <a:spcBef>
                <a:spcPct val="0"/>
              </a:spcBef>
              <a:spcAft>
                <a:spcPct val="0"/>
              </a:spcAft>
            </a:pPr>
            <a:r>
              <a:rPr lang="en-US" altLang="en-US" b="1" dirty="0">
                <a:solidFill>
                  <a:schemeClr val="bg1"/>
                </a:solidFill>
                <a:effectLst>
                  <a:outerShdw blurRad="38100" dist="38100" dir="2700000" algn="tl">
                    <a:srgbClr val="000000">
                      <a:alpha val="90000"/>
                    </a:srgbClr>
                  </a:outerShdw>
                </a:effectLst>
                <a:latin typeface="Century Gothic" panose="020B0502020202020204" pitchFamily="34" charset="0"/>
              </a:rPr>
              <a:t>MLS# 17011823 ~ $289,900</a:t>
            </a:r>
          </a:p>
          <a:p>
            <a:pPr lvl="0" algn="ctr" defTabSz="914400" eaLnBrk="0" fontAlgn="base" hangingPunct="0">
              <a:spcBef>
                <a:spcPct val="0"/>
              </a:spcBef>
              <a:spcAft>
                <a:spcPct val="0"/>
              </a:spcAft>
            </a:pPr>
            <a:r>
              <a:rPr lang="en-US" altLang="en-US" b="1" dirty="0">
                <a:solidFill>
                  <a:schemeClr val="bg1"/>
                </a:solidFill>
                <a:effectLst>
                  <a:outerShdw blurRad="38100" dist="38100" dir="2700000" algn="tl">
                    <a:srgbClr val="000000">
                      <a:alpha val="90000"/>
                    </a:srgbClr>
                  </a:outerShdw>
                </a:effectLst>
                <a:latin typeface="Century Gothic" panose="020B0502020202020204" pitchFamily="34" charset="0"/>
              </a:rPr>
              <a:t>3 Bedrooms ~ 2½ Bathrooms</a:t>
            </a:r>
            <a:endParaRPr kumimoji="0" lang="en-US" altLang="en-US" sz="2000" b="1" i="0" u="none" strike="noStrike" cap="none" normalizeH="0" baseline="0" dirty="0">
              <a:solidFill>
                <a:schemeClr val="bg1"/>
              </a:solidFill>
              <a:effectLst>
                <a:outerShdw blurRad="38100" dist="38100" dir="2700000" algn="tl">
                  <a:srgbClr val="000000">
                    <a:alpha val="90000"/>
                  </a:srgbClr>
                </a:outerShdw>
              </a:effectLst>
              <a:latin typeface="Arial" panose="020B0604020202020204" pitchFamily="34" charset="0"/>
            </a:endParaRPr>
          </a:p>
        </p:txBody>
      </p:sp>
      <p:sp>
        <p:nvSpPr>
          <p:cNvPr id="6" name="Text Box 11"/>
          <p:cNvSpPr txBox="1">
            <a:spLocks noChangeArrowheads="1"/>
          </p:cNvSpPr>
          <p:nvPr/>
        </p:nvSpPr>
        <p:spPr bwMode="auto">
          <a:xfrm>
            <a:off x="2309813" y="5325004"/>
            <a:ext cx="5221288" cy="3371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ctr" anchorCtr="0" compatLnSpc="1">
            <a:prstTxWarp prst="textNoShape">
              <a:avLst/>
            </a:prstTxWarp>
          </a:bodyPr>
          <a:lstStyle/>
          <a:p>
            <a:pPr lvl="0" algn="ctr" defTabSz="914400" eaLnBrk="0" fontAlgn="base" hangingPunct="0">
              <a:spcBef>
                <a:spcPct val="0"/>
              </a:spcBef>
              <a:spcAft>
                <a:spcPct val="0"/>
              </a:spcAft>
            </a:pPr>
            <a:r>
              <a:rPr lang="en-US" altLang="en-US" sz="1400" b="1" dirty="0">
                <a:solidFill>
                  <a:schemeClr val="bg1"/>
                </a:solidFill>
                <a:effectLst>
                  <a:outerShdw blurRad="38100" dist="38100" dir="2700000" algn="tl">
                    <a:srgbClr val="000000">
                      <a:alpha val="90000"/>
                    </a:srgbClr>
                  </a:outerShdw>
                </a:effectLst>
                <a:latin typeface="Century Gothic" panose="020B0502020202020204" pitchFamily="34" charset="0"/>
              </a:rPr>
              <a:t>Pristine 3 bedroom, 2.5 bath home in Tanner Plantation at a super bargain price! Fresh paint, new carpet, brand new kitchen remodel! Kitchen has “White Ice” granite countertops, Glacial Ledger Tile Backsplash, BRAND NEW stainless steel sink with modern faucet, as well as new stainless steel appliances including a built-in microwave, smooth-top stove and dishwasher. This home has received a “face lift” worthy of a Beverly Hills plastic surgeon. Corner lot with screened-in back porch. Mega storage space and nearly 2,700 square feet of finished living space. Superb Hanahan schools and close proximity to the best of greater Charleston including the airport, historic downtown Charleston, our world-class beaches as well as Boeing, Volvo and Mercedes. Hurry! Will not last long!</a:t>
            </a:r>
            <a:endParaRPr lang="en-US" altLang="en-US" sz="1400" b="1" i="1" dirty="0">
              <a:solidFill>
                <a:schemeClr val="bg1"/>
              </a:solidFill>
              <a:effectLst>
                <a:outerShdw blurRad="38100" dist="38100" dir="2700000" algn="tl">
                  <a:srgbClr val="000000">
                    <a:alpha val="90000"/>
                  </a:srgbClr>
                </a:outerShdw>
              </a:effectLst>
              <a:latin typeface="Century Gothic" panose="020B0502020202020204" pitchFamily="34" charset="0"/>
            </a:endParaRPr>
          </a:p>
        </p:txBody>
      </p:sp>
      <p:sp>
        <p:nvSpPr>
          <p:cNvPr id="7" name="AutoShape 12"/>
          <p:cNvSpPr>
            <a:spLocks noChangeArrowheads="1"/>
          </p:cNvSpPr>
          <p:nvPr/>
        </p:nvSpPr>
        <p:spPr bwMode="auto">
          <a:xfrm>
            <a:off x="2309813" y="39688"/>
            <a:ext cx="5202236" cy="760412"/>
          </a:xfrm>
          <a:prstGeom prst="ribbon">
            <a:avLst>
              <a:gd name="adj1" fmla="val 12500"/>
              <a:gd name="adj2" fmla="val 72056"/>
            </a:avLst>
          </a:prstGeom>
          <a:solidFill>
            <a:srgbClr val="FFFF00"/>
          </a:solidFill>
          <a:ln w="9525">
            <a:solidFill>
              <a:srgbClr val="C09A00"/>
            </a:solidFill>
            <a:round/>
            <a:headEnd/>
            <a:tailEnd/>
          </a:ln>
          <a:effectLst>
            <a:outerShdw dist="35921" dir="2700000" algn="ctr" rotWithShape="0">
              <a:schemeClr val="tx1">
                <a:lumMod val="75000"/>
                <a:lumOff val="25000"/>
                <a:alpha val="50000"/>
              </a:schemeClr>
            </a:outerShdw>
          </a:effectLst>
        </p:spPr>
        <p:txBody>
          <a:bodyPr vert="horz" wrap="square" lIns="36576" tIns="36576" rIns="36576" bIns="36576" numCol="1" anchor="ctr" anchorCtr="0" compatLnSpc="1">
            <a:prstTxWarp prst="textNoShape">
              <a:avLst/>
            </a:prstTxWarp>
          </a:bodyPr>
          <a:lstStyle/>
          <a:p>
            <a:pPr lvl="0" algn="ctr" defTabSz="914400" eaLnBrk="0" fontAlgn="base" hangingPunct="0">
              <a:spcBef>
                <a:spcPct val="0"/>
              </a:spcBef>
              <a:spcAft>
                <a:spcPct val="0"/>
              </a:spcAft>
            </a:pPr>
            <a:r>
              <a:rPr lang="en-US" altLang="en-US" sz="2000" b="1" i="1" dirty="0">
                <a:latin typeface="Century Gothic" panose="020B0502020202020204" pitchFamily="34" charset="0"/>
              </a:rPr>
              <a:t>#1 </a:t>
            </a:r>
            <a:r>
              <a:rPr lang="en-US" altLang="en-US" sz="2000" b="1" i="1">
                <a:latin typeface="Century Gothic" panose="020B0502020202020204" pitchFamily="34" charset="0"/>
              </a:rPr>
              <a:t>BEST VALUE</a:t>
            </a:r>
            <a:endParaRPr lang="en-US" altLang="en-US" sz="2000" b="1" i="1" dirty="0">
              <a:latin typeface="Century Gothic" panose="020B0502020202020204" pitchFamily="34" charset="0"/>
            </a:endParaRPr>
          </a:p>
          <a:p>
            <a:pPr lvl="0" algn="ctr" defTabSz="914400" eaLnBrk="0" fontAlgn="base" hangingPunct="0">
              <a:spcBef>
                <a:spcPct val="0"/>
              </a:spcBef>
              <a:spcAft>
                <a:spcPct val="0"/>
              </a:spcAft>
            </a:pPr>
            <a:r>
              <a:rPr lang="en-US" altLang="en-US" sz="2000" b="1" i="1" dirty="0">
                <a:latin typeface="Century Gothic" panose="020B0502020202020204" pitchFamily="34" charset="0"/>
              </a:rPr>
              <a:t>IN HANAHAN!</a:t>
            </a:r>
            <a:endParaRPr kumimoji="0" lang="en-US" altLang="en-US" sz="1600" b="1" i="0" u="none" strike="noStrike" cap="none" normalizeH="0" baseline="0" dirty="0">
              <a:effectLst/>
              <a:latin typeface="Arial" panose="020B0604020202020204" pitchFamily="34" charset="0"/>
            </a:endParaRPr>
          </a:p>
        </p:txBody>
      </p:sp>
      <p:sp>
        <p:nvSpPr>
          <p:cNvPr id="9" name="Text Box 15"/>
          <p:cNvSpPr txBox="1">
            <a:spLocks noChangeArrowheads="1"/>
          </p:cNvSpPr>
          <p:nvPr/>
        </p:nvSpPr>
        <p:spPr bwMode="auto">
          <a:xfrm>
            <a:off x="5000625" y="8937626"/>
            <a:ext cx="2530475" cy="892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ctr" anchorCtr="0" compatLnSpc="1">
            <a:prstTxWarp prst="textNoShape">
              <a:avLst/>
            </a:prstTxWarp>
          </a:bodyPr>
          <a:lstStyle/>
          <a:p>
            <a:pPr lvl="0" algn="r" defTabSz="914400" eaLnBrk="0" fontAlgn="base" hangingPunct="0">
              <a:spcBef>
                <a:spcPct val="0"/>
              </a:spcBef>
              <a:spcAft>
                <a:spcPct val="0"/>
              </a:spcAft>
            </a:pPr>
            <a:r>
              <a:rPr lang="en-US" altLang="en-US" sz="1200" dirty="0">
                <a:solidFill>
                  <a:srgbClr val="000000"/>
                </a:solidFill>
                <a:latin typeface="Century Gothic" panose="020B0502020202020204" pitchFamily="34" charset="0"/>
              </a:rPr>
              <a:t>The Boulevard Company, LLC</a:t>
            </a:r>
            <a:br>
              <a:rPr lang="en-US" altLang="en-US" sz="1200" dirty="0">
                <a:solidFill>
                  <a:srgbClr val="000000"/>
                </a:solidFill>
                <a:latin typeface="Century Gothic" panose="020B0502020202020204" pitchFamily="34" charset="0"/>
              </a:rPr>
            </a:br>
            <a:r>
              <a:rPr lang="en-US" altLang="en-US" sz="1200" dirty="0">
                <a:solidFill>
                  <a:srgbClr val="000000"/>
                </a:solidFill>
                <a:latin typeface="Century Gothic" panose="020B0502020202020204" pitchFamily="34" charset="0"/>
              </a:rPr>
              <a:t>35 Broad Street</a:t>
            </a:r>
            <a:br>
              <a:rPr lang="en-US" altLang="en-US" sz="1200" dirty="0">
                <a:solidFill>
                  <a:srgbClr val="000000"/>
                </a:solidFill>
                <a:latin typeface="Century Gothic" panose="020B0502020202020204" pitchFamily="34" charset="0"/>
              </a:rPr>
            </a:br>
            <a:r>
              <a:rPr lang="en-US" altLang="en-US" sz="1200" dirty="0">
                <a:solidFill>
                  <a:srgbClr val="000000"/>
                </a:solidFill>
                <a:latin typeface="Century Gothic" panose="020B0502020202020204" pitchFamily="34" charset="0"/>
              </a:rPr>
              <a:t>Charleston, SC 29401</a:t>
            </a:r>
          </a:p>
          <a:p>
            <a:pPr lvl="0" algn="r" defTabSz="914400" eaLnBrk="0" fontAlgn="base" hangingPunct="0">
              <a:spcBef>
                <a:spcPct val="0"/>
              </a:spcBef>
              <a:spcAft>
                <a:spcPct val="0"/>
              </a:spcAft>
            </a:pPr>
            <a:r>
              <a:rPr lang="en-US" altLang="en-US" sz="1200" dirty="0">
                <a:latin typeface="Century Gothic" panose="020B0502020202020204" pitchFamily="34" charset="0"/>
              </a:rPr>
              <a:t>www.TeamWalshRealEstate.com</a:t>
            </a:r>
          </a:p>
        </p:txBody>
      </p:sp>
      <p:sp>
        <p:nvSpPr>
          <p:cNvPr id="10" name="Text Box 16"/>
          <p:cNvSpPr txBox="1">
            <a:spLocks noChangeArrowheads="1"/>
          </p:cNvSpPr>
          <p:nvPr/>
        </p:nvSpPr>
        <p:spPr bwMode="auto">
          <a:xfrm>
            <a:off x="247650" y="8937626"/>
            <a:ext cx="2533650" cy="892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000000"/>
                </a:solidFill>
                <a:effectLst/>
                <a:latin typeface="Century Gothic" panose="020B0502020202020204" pitchFamily="34" charset="0"/>
              </a:rPr>
              <a:t>Chip Walsh </a:t>
            </a:r>
            <a:endParaRPr kumimoji="0" lang="en-US" altLang="en-US" sz="2000" b="0" i="0" u="none" strike="noStrike" cap="none" normalizeH="0" baseline="0" dirty="0">
              <a:ln>
                <a:noFill/>
              </a:ln>
              <a:solidFill>
                <a:srgbClr val="000000"/>
              </a:solidFill>
              <a:effectLst/>
              <a:latin typeface="Century Gothic" panose="020B0502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Century Gothic" panose="020B0502020202020204" pitchFamily="34" charset="0"/>
              </a:rPr>
              <a:t>843-822-4663</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Century Gothic" panose="020B0502020202020204" pitchFamily="34" charset="0"/>
              </a:rPr>
              <a:t>chipwalsh@gmail.com</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4" name="Picture 3"/>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393222" y="8926513"/>
            <a:ext cx="995480" cy="914400"/>
          </a:xfrm>
          <a:prstGeom prst="rect">
            <a:avLst/>
          </a:prstGeom>
          <a:ln>
            <a:noFill/>
          </a:ln>
          <a:effectLst>
            <a:outerShdw blurRad="190500" algn="tl" rotWithShape="0">
              <a:srgbClr val="000000">
                <a:alpha val="70000"/>
              </a:srgbClr>
            </a:outerShdw>
          </a:effectLst>
        </p:spPr>
      </p:pic>
      <p:pic>
        <p:nvPicPr>
          <p:cNvPr id="16" name="Picture 5"/>
          <p:cNvPicPr>
            <a:picLocks noChangeAspect="1" noChangeArrowheads="1"/>
          </p:cNvPicPr>
          <p:nvPr/>
        </p:nvPicPr>
        <p:blipFill>
          <a:blip r:embed="rId12">
            <a:extLst>
              <a:ext uri="{28A0092B-C50C-407E-A947-70E740481C1C}">
                <a14:useLocalDpi xmlns:a14="http://schemas.microsoft.com/office/drawing/2010/main" val="0"/>
              </a:ext>
            </a:extLst>
          </a:blip>
          <a:stretch>
            <a:fillRect/>
          </a:stretch>
        </p:blipFill>
        <p:spPr bwMode="auto">
          <a:xfrm>
            <a:off x="-2418382" y="1250951"/>
            <a:ext cx="1961801" cy="13096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Tree>
    <p:extLst>
      <p:ext uri="{BB962C8B-B14F-4D97-AF65-F5344CB8AC3E}">
        <p14:creationId xmlns:p14="http://schemas.microsoft.com/office/powerpoint/2010/main" val="304610685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122</TotalTime>
  <Words>163</Words>
  <Application>Microsoft Office PowerPoint</Application>
  <PresentationFormat>Custom</PresentationFormat>
  <Paragraphs>11</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Century Gothic</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 Thomas Price</dc:creator>
  <cp:lastModifiedBy>A. Thomas Price</cp:lastModifiedBy>
  <cp:revision>15</cp:revision>
  <dcterms:created xsi:type="dcterms:W3CDTF">2016-09-13T00:28:37Z</dcterms:created>
  <dcterms:modified xsi:type="dcterms:W3CDTF">2017-08-10T17:12:46Z</dcterms:modified>
</cp:coreProperties>
</file>