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6" d="100"/>
          <a:sy n="76" d="100"/>
        </p:scale>
        <p:origin x="3546" y="102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618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237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855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474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092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71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329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948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00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1"/>
            <a:ext cx="6995160" cy="2200274"/>
          </a:xfrm>
        </p:spPr>
        <p:txBody>
          <a:bodyPr anchor="b"/>
          <a:lstStyle>
            <a:lvl1pPr marL="0" indent="0">
              <a:buNone/>
              <a:defRPr sz="2043">
                <a:solidFill>
                  <a:schemeClr val="tx1">
                    <a:tint val="75000"/>
                  </a:schemeClr>
                </a:solidFill>
              </a:defRPr>
            </a:lvl1pPr>
            <a:lvl2pPr marL="461852" indent="0">
              <a:buNone/>
              <a:defRPr sz="1807">
                <a:solidFill>
                  <a:schemeClr val="tx1">
                    <a:tint val="75000"/>
                  </a:schemeClr>
                </a:solidFill>
              </a:defRPr>
            </a:lvl2pPr>
            <a:lvl3pPr marL="923703" indent="0">
              <a:buNone/>
              <a:defRPr sz="1650">
                <a:solidFill>
                  <a:schemeClr val="tx1">
                    <a:tint val="75000"/>
                  </a:schemeClr>
                </a:solidFill>
              </a:defRPr>
            </a:lvl3pPr>
            <a:lvl4pPr marL="1385555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4pPr>
            <a:lvl5pPr marL="1847407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5pPr>
            <a:lvl6pPr marL="2309259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6pPr>
            <a:lvl7pPr marL="2771110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7pPr>
            <a:lvl8pPr marL="3232962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8pPr>
            <a:lvl9pPr marL="3694814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2"/>
            <a:ext cx="3634740" cy="6638079"/>
          </a:xfrm>
        </p:spPr>
        <p:txBody>
          <a:bodyPr/>
          <a:lstStyle>
            <a:lvl1pPr>
              <a:defRPr sz="2829"/>
            </a:lvl1pPr>
            <a:lvl2pPr>
              <a:defRPr sz="2436"/>
            </a:lvl2pPr>
            <a:lvl3pPr>
              <a:defRPr sz="2043"/>
            </a:lvl3pPr>
            <a:lvl4pPr>
              <a:defRPr sz="1807"/>
            </a:lvl4pPr>
            <a:lvl5pPr>
              <a:defRPr sz="1807"/>
            </a:lvl5pPr>
            <a:lvl6pPr>
              <a:defRPr sz="1807"/>
            </a:lvl6pPr>
            <a:lvl7pPr>
              <a:defRPr sz="1807"/>
            </a:lvl7pPr>
            <a:lvl8pPr>
              <a:defRPr sz="1807"/>
            </a:lvl8pPr>
            <a:lvl9pPr>
              <a:defRPr sz="180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2"/>
            <a:ext cx="3634740" cy="6638079"/>
          </a:xfrm>
        </p:spPr>
        <p:txBody>
          <a:bodyPr/>
          <a:lstStyle>
            <a:lvl1pPr>
              <a:defRPr sz="2829"/>
            </a:lvl1pPr>
            <a:lvl2pPr>
              <a:defRPr sz="2436"/>
            </a:lvl2pPr>
            <a:lvl3pPr>
              <a:defRPr sz="2043"/>
            </a:lvl3pPr>
            <a:lvl4pPr>
              <a:defRPr sz="1807"/>
            </a:lvl4pPr>
            <a:lvl5pPr>
              <a:defRPr sz="1807"/>
            </a:lvl5pPr>
            <a:lvl6pPr>
              <a:defRPr sz="1807"/>
            </a:lvl6pPr>
            <a:lvl7pPr>
              <a:defRPr sz="1807"/>
            </a:lvl7pPr>
            <a:lvl8pPr>
              <a:defRPr sz="1807"/>
            </a:lvl8pPr>
            <a:lvl9pPr>
              <a:defRPr sz="180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7"/>
          </a:xfrm>
        </p:spPr>
        <p:txBody>
          <a:bodyPr anchor="b"/>
          <a:lstStyle>
            <a:lvl1pPr marL="0" indent="0">
              <a:buNone/>
              <a:defRPr sz="2436" b="1"/>
            </a:lvl1pPr>
            <a:lvl2pPr marL="461852" indent="0">
              <a:buNone/>
              <a:defRPr sz="2043" b="1"/>
            </a:lvl2pPr>
            <a:lvl3pPr marL="923703" indent="0">
              <a:buNone/>
              <a:defRPr sz="1807" b="1"/>
            </a:lvl3pPr>
            <a:lvl4pPr marL="1385555" indent="0">
              <a:buNone/>
              <a:defRPr sz="1650" b="1"/>
            </a:lvl4pPr>
            <a:lvl5pPr marL="1847407" indent="0">
              <a:buNone/>
              <a:defRPr sz="1650" b="1"/>
            </a:lvl5pPr>
            <a:lvl6pPr marL="2309259" indent="0">
              <a:buNone/>
              <a:defRPr sz="1650" b="1"/>
            </a:lvl6pPr>
            <a:lvl7pPr marL="2771110" indent="0">
              <a:buNone/>
              <a:defRPr sz="1650" b="1"/>
            </a:lvl7pPr>
            <a:lvl8pPr marL="3232962" indent="0">
              <a:buNone/>
              <a:defRPr sz="1650" b="1"/>
            </a:lvl8pPr>
            <a:lvl9pPr marL="3694814" indent="0">
              <a:buNone/>
              <a:defRPr sz="165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6"/>
            <a:ext cx="3636169" cy="5795223"/>
          </a:xfrm>
        </p:spPr>
        <p:txBody>
          <a:bodyPr/>
          <a:lstStyle>
            <a:lvl1pPr>
              <a:defRPr sz="2436"/>
            </a:lvl1pPr>
            <a:lvl2pPr>
              <a:defRPr sz="2043"/>
            </a:lvl2pPr>
            <a:lvl3pPr>
              <a:defRPr sz="1807"/>
            </a:lvl3pPr>
            <a:lvl4pPr>
              <a:defRPr sz="1650"/>
            </a:lvl4pPr>
            <a:lvl5pPr>
              <a:defRPr sz="1650"/>
            </a:lvl5pPr>
            <a:lvl6pPr>
              <a:defRPr sz="1650"/>
            </a:lvl6pPr>
            <a:lvl7pPr>
              <a:defRPr sz="1650"/>
            </a:lvl7pPr>
            <a:lvl8pPr>
              <a:defRPr sz="1650"/>
            </a:lvl8pPr>
            <a:lvl9pPr>
              <a:defRPr sz="16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7"/>
          </a:xfrm>
        </p:spPr>
        <p:txBody>
          <a:bodyPr anchor="b"/>
          <a:lstStyle>
            <a:lvl1pPr marL="0" indent="0">
              <a:buNone/>
              <a:defRPr sz="2436" b="1"/>
            </a:lvl1pPr>
            <a:lvl2pPr marL="461852" indent="0">
              <a:buNone/>
              <a:defRPr sz="2043" b="1"/>
            </a:lvl2pPr>
            <a:lvl3pPr marL="923703" indent="0">
              <a:buNone/>
              <a:defRPr sz="1807" b="1"/>
            </a:lvl3pPr>
            <a:lvl4pPr marL="1385555" indent="0">
              <a:buNone/>
              <a:defRPr sz="1650" b="1"/>
            </a:lvl4pPr>
            <a:lvl5pPr marL="1847407" indent="0">
              <a:buNone/>
              <a:defRPr sz="1650" b="1"/>
            </a:lvl5pPr>
            <a:lvl6pPr marL="2309259" indent="0">
              <a:buNone/>
              <a:defRPr sz="1650" b="1"/>
            </a:lvl6pPr>
            <a:lvl7pPr marL="2771110" indent="0">
              <a:buNone/>
              <a:defRPr sz="1650" b="1"/>
            </a:lvl7pPr>
            <a:lvl8pPr marL="3232962" indent="0">
              <a:buNone/>
              <a:defRPr sz="1650" b="1"/>
            </a:lvl8pPr>
            <a:lvl9pPr marL="3694814" indent="0">
              <a:buNone/>
              <a:defRPr sz="165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6"/>
            <a:ext cx="3637597" cy="5795223"/>
          </a:xfrm>
        </p:spPr>
        <p:txBody>
          <a:bodyPr/>
          <a:lstStyle>
            <a:lvl1pPr>
              <a:defRPr sz="2436"/>
            </a:lvl1pPr>
            <a:lvl2pPr>
              <a:defRPr sz="2043"/>
            </a:lvl2pPr>
            <a:lvl3pPr>
              <a:defRPr sz="1807"/>
            </a:lvl3pPr>
            <a:lvl4pPr>
              <a:defRPr sz="1650"/>
            </a:lvl4pPr>
            <a:lvl5pPr>
              <a:defRPr sz="1650"/>
            </a:lvl5pPr>
            <a:lvl6pPr>
              <a:defRPr sz="1650"/>
            </a:lvl6pPr>
            <a:lvl7pPr>
              <a:defRPr sz="1650"/>
            </a:lvl7pPr>
            <a:lvl8pPr>
              <a:defRPr sz="1650"/>
            </a:lvl8pPr>
            <a:lvl9pPr>
              <a:defRPr sz="16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04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5"/>
            <a:ext cx="4600576" cy="8584566"/>
          </a:xfrm>
        </p:spPr>
        <p:txBody>
          <a:bodyPr/>
          <a:lstStyle>
            <a:lvl1pPr>
              <a:defRPr sz="3221"/>
            </a:lvl1pPr>
            <a:lvl2pPr>
              <a:defRPr sz="2829"/>
            </a:lvl2pPr>
            <a:lvl3pPr>
              <a:defRPr sz="2436"/>
            </a:lvl3pPr>
            <a:lvl4pPr>
              <a:defRPr sz="2043"/>
            </a:lvl4pPr>
            <a:lvl5pPr>
              <a:defRPr sz="2043"/>
            </a:lvl5pPr>
            <a:lvl6pPr>
              <a:defRPr sz="2043"/>
            </a:lvl6pPr>
            <a:lvl7pPr>
              <a:defRPr sz="2043"/>
            </a:lvl7pPr>
            <a:lvl8pPr>
              <a:defRPr sz="2043"/>
            </a:lvl8pPr>
            <a:lvl9pPr>
              <a:defRPr sz="204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5"/>
            <a:ext cx="2707482" cy="6880226"/>
          </a:xfrm>
        </p:spPr>
        <p:txBody>
          <a:bodyPr/>
          <a:lstStyle>
            <a:lvl1pPr marL="0" indent="0">
              <a:buNone/>
              <a:defRPr sz="1414"/>
            </a:lvl1pPr>
            <a:lvl2pPr marL="461852" indent="0">
              <a:buNone/>
              <a:defRPr sz="1179"/>
            </a:lvl2pPr>
            <a:lvl3pPr marL="923703" indent="0">
              <a:buNone/>
              <a:defRPr sz="1021"/>
            </a:lvl3pPr>
            <a:lvl4pPr marL="1385555" indent="0">
              <a:buNone/>
              <a:defRPr sz="943"/>
            </a:lvl4pPr>
            <a:lvl5pPr marL="1847407" indent="0">
              <a:buNone/>
              <a:defRPr sz="943"/>
            </a:lvl5pPr>
            <a:lvl6pPr marL="2309259" indent="0">
              <a:buNone/>
              <a:defRPr sz="943"/>
            </a:lvl6pPr>
            <a:lvl7pPr marL="2771110" indent="0">
              <a:buNone/>
              <a:defRPr sz="943"/>
            </a:lvl7pPr>
            <a:lvl8pPr marL="3232962" indent="0">
              <a:buNone/>
              <a:defRPr sz="943"/>
            </a:lvl8pPr>
            <a:lvl9pPr marL="3694814" indent="0">
              <a:buNone/>
              <a:defRPr sz="94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04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221"/>
            </a:lvl1pPr>
            <a:lvl2pPr marL="461852" indent="0">
              <a:buNone/>
              <a:defRPr sz="2829"/>
            </a:lvl2pPr>
            <a:lvl3pPr marL="923703" indent="0">
              <a:buNone/>
              <a:defRPr sz="2436"/>
            </a:lvl3pPr>
            <a:lvl4pPr marL="1385555" indent="0">
              <a:buNone/>
              <a:defRPr sz="2043"/>
            </a:lvl4pPr>
            <a:lvl5pPr marL="1847407" indent="0">
              <a:buNone/>
              <a:defRPr sz="2043"/>
            </a:lvl5pPr>
            <a:lvl6pPr marL="2309259" indent="0">
              <a:buNone/>
              <a:defRPr sz="2043"/>
            </a:lvl6pPr>
            <a:lvl7pPr marL="2771110" indent="0">
              <a:buNone/>
              <a:defRPr sz="2043"/>
            </a:lvl7pPr>
            <a:lvl8pPr marL="3232962" indent="0">
              <a:buNone/>
              <a:defRPr sz="2043"/>
            </a:lvl8pPr>
            <a:lvl9pPr marL="3694814" indent="0">
              <a:buNone/>
              <a:defRPr sz="204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414"/>
            </a:lvl1pPr>
            <a:lvl2pPr marL="461852" indent="0">
              <a:buNone/>
              <a:defRPr sz="1179"/>
            </a:lvl2pPr>
            <a:lvl3pPr marL="923703" indent="0">
              <a:buNone/>
              <a:defRPr sz="1021"/>
            </a:lvl3pPr>
            <a:lvl4pPr marL="1385555" indent="0">
              <a:buNone/>
              <a:defRPr sz="943"/>
            </a:lvl4pPr>
            <a:lvl5pPr marL="1847407" indent="0">
              <a:buNone/>
              <a:defRPr sz="943"/>
            </a:lvl5pPr>
            <a:lvl6pPr marL="2309259" indent="0">
              <a:buNone/>
              <a:defRPr sz="943"/>
            </a:lvl6pPr>
            <a:lvl7pPr marL="2771110" indent="0">
              <a:buNone/>
              <a:defRPr sz="943"/>
            </a:lvl7pPr>
            <a:lvl8pPr marL="3232962" indent="0">
              <a:buNone/>
              <a:defRPr sz="943"/>
            </a:lvl8pPr>
            <a:lvl9pPr marL="3694814" indent="0">
              <a:buNone/>
              <a:defRPr sz="94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3"/>
            <a:ext cx="7406640" cy="16764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2"/>
            <a:ext cx="7406640" cy="6638079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1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1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1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23703" rtl="0" eaLnBrk="1" latinLnBrk="0" hangingPunct="1">
        <a:spcBef>
          <a:spcPct val="0"/>
        </a:spcBef>
        <a:buNone/>
        <a:defRPr sz="447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6389" indent="-346389" algn="l" defTabSz="923703" rtl="0" eaLnBrk="1" latinLnBrk="0" hangingPunct="1">
        <a:spcBef>
          <a:spcPct val="20000"/>
        </a:spcBef>
        <a:buFont typeface="Arial" pitchFamily="34" charset="0"/>
        <a:buChar char="•"/>
        <a:defRPr sz="3221" kern="1200">
          <a:solidFill>
            <a:schemeClr val="tx1"/>
          </a:solidFill>
          <a:latin typeface="+mn-lt"/>
          <a:ea typeface="+mn-ea"/>
          <a:cs typeface="+mn-cs"/>
        </a:defRPr>
      </a:lvl1pPr>
      <a:lvl2pPr marL="750509" indent="-288658" algn="l" defTabSz="923703" rtl="0" eaLnBrk="1" latinLnBrk="0" hangingPunct="1">
        <a:spcBef>
          <a:spcPct val="20000"/>
        </a:spcBef>
        <a:buFont typeface="Arial" pitchFamily="34" charset="0"/>
        <a:buChar char="–"/>
        <a:defRPr sz="2829" kern="1200">
          <a:solidFill>
            <a:schemeClr val="tx1"/>
          </a:solidFill>
          <a:latin typeface="+mn-lt"/>
          <a:ea typeface="+mn-ea"/>
          <a:cs typeface="+mn-cs"/>
        </a:defRPr>
      </a:lvl2pPr>
      <a:lvl3pPr marL="1154629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436" kern="1200">
          <a:solidFill>
            <a:schemeClr val="tx1"/>
          </a:solidFill>
          <a:latin typeface="+mn-lt"/>
          <a:ea typeface="+mn-ea"/>
          <a:cs typeface="+mn-cs"/>
        </a:defRPr>
      </a:lvl3pPr>
      <a:lvl4pPr marL="1616481" indent="-230926" algn="l" defTabSz="923703" rtl="0" eaLnBrk="1" latinLnBrk="0" hangingPunct="1">
        <a:spcBef>
          <a:spcPct val="20000"/>
        </a:spcBef>
        <a:buFont typeface="Arial" pitchFamily="34" charset="0"/>
        <a:buChar char="–"/>
        <a:defRPr sz="2043" kern="1200">
          <a:solidFill>
            <a:schemeClr val="tx1"/>
          </a:solidFill>
          <a:latin typeface="+mn-lt"/>
          <a:ea typeface="+mn-ea"/>
          <a:cs typeface="+mn-cs"/>
        </a:defRPr>
      </a:lvl4pPr>
      <a:lvl5pPr marL="2078333" indent="-230926" algn="l" defTabSz="923703" rtl="0" eaLnBrk="1" latinLnBrk="0" hangingPunct="1">
        <a:spcBef>
          <a:spcPct val="20000"/>
        </a:spcBef>
        <a:buFont typeface="Arial" pitchFamily="34" charset="0"/>
        <a:buChar char="»"/>
        <a:defRPr sz="2043" kern="1200">
          <a:solidFill>
            <a:schemeClr val="tx1"/>
          </a:solidFill>
          <a:latin typeface="+mn-lt"/>
          <a:ea typeface="+mn-ea"/>
          <a:cs typeface="+mn-cs"/>
        </a:defRPr>
      </a:lvl5pPr>
      <a:lvl6pPr marL="2540185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043" kern="1200">
          <a:solidFill>
            <a:schemeClr val="tx1"/>
          </a:solidFill>
          <a:latin typeface="+mn-lt"/>
          <a:ea typeface="+mn-ea"/>
          <a:cs typeface="+mn-cs"/>
        </a:defRPr>
      </a:lvl6pPr>
      <a:lvl7pPr marL="3002036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043" kern="1200">
          <a:solidFill>
            <a:schemeClr val="tx1"/>
          </a:solidFill>
          <a:latin typeface="+mn-lt"/>
          <a:ea typeface="+mn-ea"/>
          <a:cs typeface="+mn-cs"/>
        </a:defRPr>
      </a:lvl7pPr>
      <a:lvl8pPr marL="3463888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043" kern="1200">
          <a:solidFill>
            <a:schemeClr val="tx1"/>
          </a:solidFill>
          <a:latin typeface="+mn-lt"/>
          <a:ea typeface="+mn-ea"/>
          <a:cs typeface="+mn-cs"/>
        </a:defRPr>
      </a:lvl8pPr>
      <a:lvl9pPr marL="3925740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04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1pPr>
      <a:lvl2pPr marL="461852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2pPr>
      <a:lvl3pPr marL="923703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3pPr>
      <a:lvl4pPr marL="1385555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4pPr>
      <a:lvl5pPr marL="1847407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5pPr>
      <a:lvl6pPr marL="2309259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6pPr>
      <a:lvl7pPr marL="2771110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7pPr>
      <a:lvl8pPr marL="3232962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8pPr>
      <a:lvl9pPr marL="3694814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hyperlink" Target="mailto:verna@mattoneillteam.com" TargetMode="External"/><Relationship Id="rId7" Type="http://schemas.openxmlformats.org/officeDocument/2006/relationships/image" Target="../media/image5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944" b="6944"/>
          <a:stretch/>
        </p:blipFill>
        <p:spPr bwMode="auto">
          <a:xfrm>
            <a:off x="1" y="0"/>
            <a:ext cx="8229598" cy="47244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4065815"/>
            <a:ext cx="8229599" cy="658586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86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1212 Clonmel Place</a:t>
            </a:r>
          </a:p>
          <a:p>
            <a:pPr algn="ctr"/>
            <a:r>
              <a:rPr lang="en-US" sz="1414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Mathis Ferry Court ~ Mount Pleasant, SC 29464 ~ MLS# 24027040 ~ </a:t>
            </a:r>
            <a:r>
              <a:rPr lang="en-US" sz="1414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$2,495,900</a:t>
            </a:r>
            <a:endParaRPr lang="en-US" sz="1414" dirty="0">
              <a:solidFill>
                <a:schemeClr val="bg2">
                  <a:lumMod val="50000"/>
                </a:schemeClr>
              </a:solidFill>
              <a:latin typeface="Palatino Linotype" panose="0204050205050503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14300" y="74659"/>
            <a:ext cx="8001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1" dirty="0">
                <a:ln w="3175">
                  <a:noFill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Custom Home with Potential Rental Opportunity</a:t>
            </a:r>
          </a:p>
          <a:p>
            <a:r>
              <a:rPr lang="en-US" sz="2400" b="1" i="1">
                <a:ln w="3175">
                  <a:noFill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New Improved Price</a:t>
            </a:r>
            <a:endParaRPr lang="en-US" sz="2400" b="1" i="1" dirty="0">
              <a:ln w="3175">
                <a:noFill/>
              </a:ln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 panose="0204050205050503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061357" y="9771017"/>
            <a:ext cx="6106886" cy="28738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57" dirty="0">
                <a:solidFill>
                  <a:schemeClr val="tx1"/>
                </a:solidFill>
                <a:latin typeface="Palatino Linotype" panose="02040502050505030304" pitchFamily="18" charset="0"/>
              </a:rPr>
              <a:t>Verna </a:t>
            </a:r>
            <a:r>
              <a:rPr lang="en-US" sz="1257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Bunao</a:t>
            </a:r>
            <a:r>
              <a:rPr lang="en-US" sz="1257" dirty="0">
                <a:solidFill>
                  <a:schemeClr val="tx1"/>
                </a:solidFill>
                <a:latin typeface="Palatino Linotype" panose="02040502050505030304" pitchFamily="18" charset="0"/>
              </a:rPr>
              <a:t>-Weeks     </a:t>
            </a:r>
            <a:r>
              <a:rPr lang="en-US" sz="1257" dirty="0">
                <a:solidFill>
                  <a:schemeClr val="tx1"/>
                </a:solidFill>
                <a:latin typeface="Palatino Linotype" panose="02040502050505030304" pitchFamily="18" charset="0"/>
                <a:hlinkClick r:id="rId3"/>
              </a:rPr>
              <a:t>verna@mattoneillteam.com</a:t>
            </a:r>
            <a:r>
              <a:rPr lang="en-US" sz="1257" dirty="0">
                <a:solidFill>
                  <a:schemeClr val="tx1"/>
                </a:solidFill>
                <a:latin typeface="Palatino Linotype" panose="02040502050505030304" pitchFamily="18" charset="0"/>
              </a:rPr>
              <a:t>     843-364-2447</a:t>
            </a:r>
            <a:endParaRPr lang="en-US" sz="1257" u="sng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4776066"/>
            <a:ext cx="8229600" cy="3970318"/>
          </a:xfrm>
          <a:prstGeom prst="rect">
            <a:avLst/>
          </a:prstGeom>
        </p:spPr>
        <p:txBody>
          <a:bodyPr wrap="square" numCol="1" anchor="ctr">
            <a:spAutoFit/>
          </a:bodyPr>
          <a:lstStyle/>
          <a:p>
            <a:pPr algn="ctr"/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This stunning property highlights the latest trend in luxury living- spacious DUAL primary bedroom suites! Nestled on a splendid cul-de-sac lot in a picturesque luxury community in Mt. Pleasant, this home features two primary bedroom suites AND a separate two-bedroom apartment/office space or in-law suite. From the moment you arrive, you'll be captivated by the beautifully landscaped yard, a welcoming facade, an expansive driveway, and a grand front porch. As you step inside, you're greeted by an open floor plan with true craftsmanship and design, attractive flooring, extensive molding, and shiplap throughout. The family room has a cozy fireplace, built-in cabinetry, and provides a sun-drenched atmosphere. The adjacent dining room flows effortlessly into the gourmet kitchen, complete with white cabinetry, stainless steel appliances, a six-burner gas range with integrated hood vent, elegant countertops, a stylish backsplash, a pantry, and a large island with ample storage.</a:t>
            </a:r>
          </a:p>
          <a:p>
            <a:pPr algn="ctr"/>
            <a:endParaRPr lang="en-US" sz="12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The main level features a luxurious primary suite with a vaulted ceiling and a modern ensuite bath, boasting an extended dual-sink vanity, a freestanding soaking tub, a tiled step-in shower with a rain shower head and detachable shower head, and an expansive custom walk-in closet. The laundry room has built-in cabinetry, countertops, and a sink and is located just off the kitchen. The upstairs loft space offers additional living or recreational options.</a:t>
            </a:r>
          </a:p>
          <a:p>
            <a:pPr algn="ctr"/>
            <a:endParaRPr lang="en-US" sz="12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The second-level primary suite is light-filled with two separate closets, a </a:t>
            </a:r>
            <a:r>
              <a:rPr lang="en-US" sz="1200" dirty="0" err="1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en</a:t>
            </a: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suite bath and soaking tub, a dual-sink vanity, and a tiled step-in shower. Two more generously sized bedrooms, each with its own </a:t>
            </a:r>
            <a:r>
              <a:rPr lang="en-US" sz="1200" dirty="0" err="1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en</a:t>
            </a: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suite bathroom, complete the upper level. The ground floor also holds a hidden gem: a spacious in-law suite with two bedrooms, a full bathroom, a living room, a fully equipped kitchen, a laundry room, and a separate outdoor entrance. Ideal for extended family or guests, this space offers privacy and comfort. There may also be the potential of adding a swimming pool to the backyard.*</a:t>
            </a:r>
          </a:p>
        </p:txBody>
      </p:sp>
      <p:pic>
        <p:nvPicPr>
          <p:cNvPr id="16" name="Picture 15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8798051"/>
            <a:ext cx="1433322" cy="955548"/>
          </a:xfrm>
          <a:prstGeom prst="rect">
            <a:avLst/>
          </a:prstGeom>
        </p:spPr>
      </p:pic>
      <p:pic>
        <p:nvPicPr>
          <p:cNvPr id="17" name="Picture 16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699817" y="8798051"/>
            <a:ext cx="1433322" cy="955548"/>
          </a:xfrm>
          <a:prstGeom prst="rect">
            <a:avLst/>
          </a:prstGeom>
        </p:spPr>
      </p:pic>
      <p:pic>
        <p:nvPicPr>
          <p:cNvPr id="18" name="Picture 17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097957" y="8798051"/>
            <a:ext cx="1431828" cy="960120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796278" y="8798051"/>
            <a:ext cx="1433322" cy="955548"/>
          </a:xfrm>
          <a:prstGeom prst="rect">
            <a:avLst/>
          </a:prstGeom>
        </p:spPr>
      </p:pic>
      <p:pic>
        <p:nvPicPr>
          <p:cNvPr id="20" name="Picture 19"/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399634" y="8798051"/>
            <a:ext cx="1431828" cy="960120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1A4A91DC-5C1E-4F39-8E5D-0D833B6C64BA}"/>
              </a:ext>
            </a:extLst>
          </p:cNvPr>
          <p:cNvPicPr>
            <a:picLocks/>
          </p:cNvPicPr>
          <p:nvPr/>
        </p:nvPicPr>
        <p:blipFill>
          <a:blip r:embed="rId9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529632" y="3314457"/>
            <a:ext cx="1436914" cy="7145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415</TotalTime>
  <Words>406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Palatino Linotype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56</cp:revision>
  <dcterms:created xsi:type="dcterms:W3CDTF">2006-08-16T00:00:00Z</dcterms:created>
  <dcterms:modified xsi:type="dcterms:W3CDTF">2025-02-18T15:53:10Z</dcterms:modified>
</cp:coreProperties>
</file>