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6" d="100"/>
          <a:sy n="76" d="100"/>
        </p:scale>
        <p:origin x="3546" y="10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8/28/2024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8/28/2024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8/28/2024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8/28/2024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8/28/2024</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hyperlink" Target="https://vimeo.com/1001679509" TargetMode="External"/><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g"/><Relationship Id="rId16" Type="http://schemas.openxmlformats.org/officeDocument/2006/relationships/image" Target="../media/image14.pn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5" Type="http://schemas.openxmlformats.org/officeDocument/2006/relationships/image" Target="../media/image13.jpeg"/><Relationship Id="rId10" Type="http://schemas.openxmlformats.org/officeDocument/2006/relationships/image" Target="../media/image8.jpeg"/><Relationship Id="rId4" Type="http://schemas.openxmlformats.org/officeDocument/2006/relationships/image" Target="../media/image2.png"/><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7" name="Picture 13"/>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1" y="0"/>
            <a:ext cx="8229597" cy="4624181"/>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3" name="Subtitle 2"/>
          <p:cNvSpPr>
            <a:spLocks noGrp="1"/>
          </p:cNvSpPr>
          <p:nvPr>
            <p:ph type="subTitle" idx="1"/>
          </p:nvPr>
        </p:nvSpPr>
        <p:spPr>
          <a:xfrm>
            <a:off x="5421350" y="1802709"/>
            <a:ext cx="8229600" cy="509381"/>
          </a:xfrm>
          <a:noFill/>
        </p:spPr>
        <p:txBody>
          <a:bodyPr>
            <a:noAutofit/>
          </a:bodyPr>
          <a:lstStyle/>
          <a:p>
            <a:pPr algn="r"/>
            <a:r>
              <a:rPr lang="en-US" sz="2500" b="1" i="1" dirty="0">
                <a:solidFill>
                  <a:schemeClr val="bg1"/>
                </a:solidFill>
                <a:effectLst>
                  <a:outerShdw blurRad="38100" dist="38100" dir="2700000" algn="tl">
                    <a:srgbClr val="000000">
                      <a:alpha val="43137"/>
                    </a:srgbClr>
                  </a:outerShdw>
                </a:effectLst>
                <a:latin typeface="Century Gothic" panose="020B0502020202020204" pitchFamily="34" charset="0"/>
                <a:cs typeface="Arial" panose="020B0604020202020204" pitchFamily="34" charset="0"/>
              </a:rPr>
              <a:t>Just Listed in S Mount Pleasant</a:t>
            </a:r>
          </a:p>
        </p:txBody>
      </p:sp>
      <p:sp>
        <p:nvSpPr>
          <p:cNvPr id="4" name="Rectangle 3"/>
          <p:cNvSpPr/>
          <p:nvPr/>
        </p:nvSpPr>
        <p:spPr>
          <a:xfrm>
            <a:off x="0" y="5759790"/>
            <a:ext cx="8229600" cy="2123658"/>
          </a:xfrm>
          <a:prstGeom prst="rect">
            <a:avLst/>
          </a:prstGeom>
        </p:spPr>
        <p:txBody>
          <a:bodyPr wrap="square" anchor="ctr">
            <a:spAutoFit/>
          </a:bodyPr>
          <a:lstStyle/>
          <a:p>
            <a:pPr algn="ctr"/>
            <a:r>
              <a:rPr lang="en-US" sz="1200" dirty="0">
                <a:solidFill>
                  <a:schemeClr val="accent6">
                    <a:lumMod val="50000"/>
                  </a:schemeClr>
                </a:solidFill>
                <a:latin typeface="Century Gothic" panose="020B0502020202020204" pitchFamily="34" charset="0"/>
                <a:cs typeface="Arial" panose="020B0604020202020204" pitchFamily="34" charset="0"/>
              </a:rPr>
              <a:t>Welcome to this extraordinary property located in the heart of South Mount Pleasant, offering proximity to the stunning beaches, downtown Charleston, vibrant shopping districts, picturesque Shem Creek, and prestigious golf courses. Situated just a short drive over the iconic Ravenel Bridge, this location is simply perfect. Upon arrival, you'll immediately notice the exclusivity of this small community, with only one street leading to the cul-de-sac where this remarkable home is nestled. The meticulous attention to detail is evident from the outset, with a metal roof, cement plank boarding, and a charming full front porch that exudes the quintessential Southern style synonymous with the low country. </a:t>
            </a:r>
          </a:p>
          <a:p>
            <a:pPr algn="ctr"/>
            <a:r>
              <a:rPr lang="en-US" sz="1200" dirty="0">
                <a:solidFill>
                  <a:schemeClr val="accent6">
                    <a:lumMod val="50000"/>
                  </a:schemeClr>
                </a:solidFill>
                <a:latin typeface="Century Gothic" panose="020B0502020202020204" pitchFamily="34" charset="0"/>
                <a:cs typeface="Arial" panose="020B0604020202020204" pitchFamily="34" charset="0"/>
              </a:rPr>
              <a:t>Don't miss the opportunity to call this exceptional property your own, where every detail has been thoughtfully considered to create the perfect blend of luxury, comfort, and modern living.</a:t>
            </a:r>
          </a:p>
          <a:p>
            <a:pPr algn="ctr"/>
            <a:endParaRPr lang="en-US" sz="1200" dirty="0">
              <a:solidFill>
                <a:schemeClr val="accent6">
                  <a:lumMod val="50000"/>
                </a:schemeClr>
              </a:solidFill>
              <a:latin typeface="Century Gothic" panose="020B0502020202020204" pitchFamily="34" charset="0"/>
              <a:cs typeface="Arial" panose="020B0604020202020204" pitchFamily="34" charset="0"/>
            </a:endParaRPr>
          </a:p>
          <a:p>
            <a:pPr algn="ctr"/>
            <a:r>
              <a:rPr lang="en-US" sz="1200" dirty="0">
                <a:solidFill>
                  <a:schemeClr val="accent6">
                    <a:lumMod val="50000"/>
                  </a:schemeClr>
                </a:solidFill>
                <a:latin typeface="Century Gothic" panose="020B0502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VIDEO TOUR</a:t>
            </a:r>
            <a:endParaRPr lang="en-US" sz="1200" dirty="0">
              <a:solidFill>
                <a:schemeClr val="accent6">
                  <a:lumMod val="50000"/>
                </a:schemeClr>
              </a:solidFill>
              <a:latin typeface="Century Gothic" panose="020B0502020202020204" pitchFamily="34" charset="0"/>
              <a:cs typeface="Arial" panose="020B0604020202020204" pitchFamily="34" charset="0"/>
            </a:endParaRPr>
          </a:p>
        </p:txBody>
      </p:sp>
      <p:sp>
        <p:nvSpPr>
          <p:cNvPr id="5" name="Text Box 3"/>
          <p:cNvSpPr txBox="1">
            <a:spLocks noChangeArrowheads="1"/>
          </p:cNvSpPr>
          <p:nvPr/>
        </p:nvSpPr>
        <p:spPr bwMode="auto">
          <a:xfrm>
            <a:off x="2797138" y="9126220"/>
            <a:ext cx="2624212" cy="75247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1000" b="1" dirty="0">
                <a:solidFill>
                  <a:schemeClr val="accent6">
                    <a:lumMod val="50000"/>
                  </a:schemeClr>
                </a:solidFill>
                <a:latin typeface="Century Gothic" panose="020B0502020202020204" pitchFamily="34" charset="0"/>
                <a:cs typeface="Arial" pitchFamily="34" charset="0"/>
              </a:rPr>
              <a:t>Marina Shaw</a:t>
            </a:r>
          </a:p>
          <a:p>
            <a:pPr algn="ctr" defTabSz="914400" fontAlgn="base">
              <a:spcBef>
                <a:spcPct val="0"/>
              </a:spcBef>
              <a:spcAft>
                <a:spcPct val="0"/>
              </a:spcAft>
            </a:pPr>
            <a:r>
              <a:rPr lang="en-US" altLang="en-US" sz="1000" dirty="0">
                <a:solidFill>
                  <a:schemeClr val="accent6">
                    <a:lumMod val="50000"/>
                  </a:schemeClr>
                </a:solidFill>
                <a:latin typeface="Century Gothic" panose="020B0502020202020204" pitchFamily="34" charset="0"/>
                <a:cs typeface="Arial" pitchFamily="34" charset="0"/>
              </a:rPr>
              <a:t>The Maddox Team</a:t>
            </a:r>
          </a:p>
          <a:p>
            <a:pPr algn="ctr" defTabSz="914400" fontAlgn="base">
              <a:spcBef>
                <a:spcPct val="0"/>
              </a:spcBef>
              <a:spcAft>
                <a:spcPct val="0"/>
              </a:spcAft>
            </a:pPr>
            <a:r>
              <a:rPr lang="en-US" altLang="en-US" sz="1000">
                <a:solidFill>
                  <a:schemeClr val="accent6">
                    <a:lumMod val="50000"/>
                  </a:schemeClr>
                </a:solidFill>
                <a:latin typeface="Century Gothic" panose="020B0502020202020204" pitchFamily="34" charset="0"/>
                <a:cs typeface="Arial" pitchFamily="34" charset="0"/>
              </a:rPr>
              <a:t>843-849-4511</a:t>
            </a:r>
            <a:endParaRPr lang="en-US" altLang="en-US" sz="1000" dirty="0">
              <a:solidFill>
                <a:schemeClr val="accent6">
                  <a:lumMod val="50000"/>
                </a:schemeClr>
              </a:solidFill>
              <a:latin typeface="Century Gothic" panose="020B0502020202020204" pitchFamily="34" charset="0"/>
              <a:cs typeface="Arial" pitchFamily="34" charset="0"/>
            </a:endParaRPr>
          </a:p>
          <a:p>
            <a:pPr algn="ctr" defTabSz="914400" fontAlgn="base">
              <a:spcBef>
                <a:spcPct val="0"/>
              </a:spcBef>
              <a:spcAft>
                <a:spcPct val="0"/>
              </a:spcAft>
            </a:pPr>
            <a:r>
              <a:rPr lang="en-US" altLang="en-US" sz="1000" dirty="0">
                <a:solidFill>
                  <a:schemeClr val="accent6">
                    <a:lumMod val="50000"/>
                  </a:schemeClr>
                </a:solidFill>
                <a:latin typeface="Century Gothic" panose="020B0502020202020204" pitchFamily="34" charset="0"/>
                <a:cs typeface="Arial" pitchFamily="34" charset="0"/>
              </a:rPr>
              <a:t>marinalyonshaw@gmail.com</a:t>
            </a:r>
            <a:endParaRPr lang="en-US" altLang="en-US" sz="1800" dirty="0">
              <a:solidFill>
                <a:schemeClr val="accent6">
                  <a:lumMod val="50000"/>
                </a:schemeClr>
              </a:solidFill>
              <a:latin typeface="Century Gothic" panose="020B0502020202020204" pitchFamily="34" charset="0"/>
              <a:cs typeface="Arial" pitchFamily="34" charset="0"/>
            </a:endParaRPr>
          </a:p>
        </p:txBody>
      </p:sp>
      <p:sp>
        <p:nvSpPr>
          <p:cNvPr id="6" name="Text Box 4"/>
          <p:cNvSpPr txBox="1">
            <a:spLocks noChangeArrowheads="1"/>
          </p:cNvSpPr>
          <p:nvPr/>
        </p:nvSpPr>
        <p:spPr bwMode="auto">
          <a:xfrm>
            <a:off x="218282" y="9888538"/>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600" dirty="0">
                <a:solidFill>
                  <a:schemeClr val="accent6">
                    <a:lumMod val="75000"/>
                  </a:schemeClr>
                </a:solidFill>
                <a:latin typeface="Century Gothic" panose="020B0502020202020204" pitchFamily="34" charset="0"/>
                <a:cs typeface="Arial" pitchFamily="34" charset="0"/>
              </a:rPr>
              <a:t>The Boulevard Company, LLC | 06 Johnnie Dodds Blvd Ste 100 | Mount Pleasant, SC 29464</a:t>
            </a:r>
            <a:endParaRPr lang="en-US" altLang="en-US" sz="1400" dirty="0">
              <a:solidFill>
                <a:schemeClr val="accent6">
                  <a:lumMod val="75000"/>
                </a:schemeClr>
              </a:solidFill>
              <a:latin typeface="Century Gothic" panose="020B0502020202020204" pitchFamily="34" charset="0"/>
              <a:cs typeface="Arial" pitchFamily="34" charset="0"/>
            </a:endParaRPr>
          </a:p>
        </p:txBody>
      </p:sp>
      <p:pic>
        <p:nvPicPr>
          <p:cNvPr id="1029"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p:blipFill>
        <p:spPr bwMode="auto">
          <a:xfrm>
            <a:off x="7138600" y="9163685"/>
            <a:ext cx="738523" cy="67754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sp>
        <p:nvSpPr>
          <p:cNvPr id="8" name="Text Box 15"/>
          <p:cNvSpPr txBox="1">
            <a:spLocks noChangeArrowheads="1"/>
          </p:cNvSpPr>
          <p:nvPr/>
        </p:nvSpPr>
        <p:spPr bwMode="auto">
          <a:xfrm>
            <a:off x="0" y="3862181"/>
            <a:ext cx="8229596" cy="76200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algn="ctr" defTabSz="914400" fontAlgn="base">
              <a:spcBef>
                <a:spcPct val="0"/>
              </a:spcBef>
              <a:spcAft>
                <a:spcPct val="0"/>
              </a:spcAft>
            </a:pPr>
            <a:r>
              <a:rPr lang="en-US" sz="2200" b="1" dirty="0">
                <a:ln w="3175">
                  <a:noFill/>
                </a:ln>
                <a:solidFill>
                  <a:schemeClr val="bg1"/>
                </a:solidFill>
                <a:latin typeface="Century Gothic" panose="020B0502020202020204" pitchFamily="34" charset="0"/>
                <a:cs typeface="Arial" panose="020B0604020202020204" pitchFamily="34" charset="0"/>
              </a:rPr>
              <a:t>1212 Clonmel Place</a:t>
            </a:r>
          </a:p>
          <a:p>
            <a:pPr algn="ctr" defTabSz="914400" fontAlgn="base">
              <a:spcBef>
                <a:spcPct val="0"/>
              </a:spcBef>
              <a:spcAft>
                <a:spcPct val="0"/>
              </a:spcAft>
            </a:pPr>
            <a:r>
              <a:rPr lang="en-US" sz="1600" b="1" dirty="0">
                <a:ln w="3175">
                  <a:noFill/>
                </a:ln>
                <a:solidFill>
                  <a:schemeClr val="bg1"/>
                </a:solidFill>
                <a:latin typeface="Century Gothic" panose="020B0502020202020204" pitchFamily="34" charset="0"/>
                <a:cs typeface="Arial" panose="020B0604020202020204" pitchFamily="34" charset="0"/>
              </a:rPr>
              <a:t>Mathis Ferry Court | Mt Pleasant | MLS# 24021289 | $2,995,000</a:t>
            </a:r>
          </a:p>
        </p:txBody>
      </p:sp>
      <p:pic>
        <p:nvPicPr>
          <p:cNvPr id="30" name="Picture 2">
            <a:extLst>
              <a:ext uri="{FF2B5EF4-FFF2-40B4-BE49-F238E27FC236}">
                <a16:creationId xmlns:a16="http://schemas.microsoft.com/office/drawing/2014/main" id="{9A9D5F2D-AD26-4177-8215-E1725EADD63A}"/>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471165" y="9126220"/>
            <a:ext cx="501148" cy="75247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3" name="Picture 12">
            <a:extLst>
              <a:ext uri="{FF2B5EF4-FFF2-40B4-BE49-F238E27FC236}">
                <a16:creationId xmlns:a16="http://schemas.microsoft.com/office/drawing/2014/main" id="{F94B2AEF-3BFC-497D-87D6-98704547988D}"/>
              </a:ext>
            </a:extLst>
          </p:cNvPr>
          <p:cNvPicPr>
            <a:picLocks/>
          </p:cNvPicPr>
          <p:nvPr/>
        </p:nvPicPr>
        <p:blipFill>
          <a:blip r:embed="rId6" cstate="print">
            <a:extLst>
              <a:ext uri="{28A0092B-C50C-407E-A947-70E740481C1C}">
                <a14:useLocalDpi xmlns:a14="http://schemas.microsoft.com/office/drawing/2010/main" val="0"/>
              </a:ext>
            </a:extLst>
          </a:blip>
          <a:srcRect/>
          <a:stretch/>
        </p:blipFill>
        <p:spPr>
          <a:xfrm>
            <a:off x="35939" y="4724400"/>
            <a:ext cx="1371600" cy="905317"/>
          </a:xfrm>
          <a:prstGeom prst="rect">
            <a:avLst/>
          </a:prstGeom>
        </p:spPr>
      </p:pic>
      <p:pic>
        <p:nvPicPr>
          <p:cNvPr id="15" name="Picture 14">
            <a:extLst>
              <a:ext uri="{FF2B5EF4-FFF2-40B4-BE49-F238E27FC236}">
                <a16:creationId xmlns:a16="http://schemas.microsoft.com/office/drawing/2014/main" id="{FE175707-0FC7-4FF2-A621-5A82F145C1C0}"/>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1732470" y="4724400"/>
            <a:ext cx="1371600" cy="914400"/>
          </a:xfrm>
          <a:prstGeom prst="rect">
            <a:avLst/>
          </a:prstGeom>
        </p:spPr>
      </p:pic>
      <p:pic>
        <p:nvPicPr>
          <p:cNvPr id="22" name="Picture 21">
            <a:extLst>
              <a:ext uri="{FF2B5EF4-FFF2-40B4-BE49-F238E27FC236}">
                <a16:creationId xmlns:a16="http://schemas.microsoft.com/office/drawing/2014/main" id="{B897FECA-E421-482F-B533-AA35E5D03A1A}"/>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3429000" y="4724400"/>
            <a:ext cx="1371600" cy="914400"/>
          </a:xfrm>
          <a:prstGeom prst="rect">
            <a:avLst/>
          </a:prstGeom>
        </p:spPr>
      </p:pic>
      <p:pic>
        <p:nvPicPr>
          <p:cNvPr id="31" name="Picture 30">
            <a:extLst>
              <a:ext uri="{FF2B5EF4-FFF2-40B4-BE49-F238E27FC236}">
                <a16:creationId xmlns:a16="http://schemas.microsoft.com/office/drawing/2014/main" id="{AAAC9767-6EE0-4D96-AB51-1671E51241C0}"/>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5125530" y="4724400"/>
            <a:ext cx="1371600" cy="914400"/>
          </a:xfrm>
          <a:prstGeom prst="rect">
            <a:avLst/>
          </a:prstGeom>
        </p:spPr>
      </p:pic>
      <p:pic>
        <p:nvPicPr>
          <p:cNvPr id="33" name="Picture 32">
            <a:extLst>
              <a:ext uri="{FF2B5EF4-FFF2-40B4-BE49-F238E27FC236}">
                <a16:creationId xmlns:a16="http://schemas.microsoft.com/office/drawing/2014/main" id="{7E649B6F-65B4-42E0-97D6-37EB426064AB}"/>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6822061" y="4724400"/>
            <a:ext cx="1371600" cy="914400"/>
          </a:xfrm>
          <a:prstGeom prst="rect">
            <a:avLst/>
          </a:prstGeom>
        </p:spPr>
      </p:pic>
      <p:pic>
        <p:nvPicPr>
          <p:cNvPr id="9" name="Picture 8">
            <a:extLst>
              <a:ext uri="{FF2B5EF4-FFF2-40B4-BE49-F238E27FC236}">
                <a16:creationId xmlns:a16="http://schemas.microsoft.com/office/drawing/2014/main" id="{3D43E62E-7812-4D0E-A201-4767FA39C63C}"/>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5125530" y="8081747"/>
            <a:ext cx="1371600" cy="914400"/>
          </a:xfrm>
          <a:prstGeom prst="rect">
            <a:avLst/>
          </a:prstGeom>
        </p:spPr>
      </p:pic>
      <p:pic>
        <p:nvPicPr>
          <p:cNvPr id="11" name="Picture 10">
            <a:extLst>
              <a:ext uri="{FF2B5EF4-FFF2-40B4-BE49-F238E27FC236}">
                <a16:creationId xmlns:a16="http://schemas.microsoft.com/office/drawing/2014/main" id="{36CF9B15-2E5D-42D5-9E72-FF653A6F3F52}"/>
              </a:ext>
            </a:extLst>
          </p:cNvPr>
          <p:cNvPicPr>
            <a:picLocks/>
          </p:cNvPicPr>
          <p:nvPr/>
        </p:nvPicPr>
        <p:blipFill>
          <a:blip r:embed="rId12" cstate="print">
            <a:extLst>
              <a:ext uri="{28A0092B-C50C-407E-A947-70E740481C1C}">
                <a14:useLocalDpi xmlns:a14="http://schemas.microsoft.com/office/drawing/2010/main" val="0"/>
              </a:ext>
            </a:extLst>
          </a:blip>
          <a:srcRect/>
          <a:stretch/>
        </p:blipFill>
        <p:spPr>
          <a:xfrm>
            <a:off x="6822061" y="8081747"/>
            <a:ext cx="1371600" cy="914400"/>
          </a:xfrm>
          <a:prstGeom prst="rect">
            <a:avLst/>
          </a:prstGeom>
        </p:spPr>
      </p:pic>
      <p:pic>
        <p:nvPicPr>
          <p:cNvPr id="35" name="Picture 34">
            <a:extLst>
              <a:ext uri="{FF2B5EF4-FFF2-40B4-BE49-F238E27FC236}">
                <a16:creationId xmlns:a16="http://schemas.microsoft.com/office/drawing/2014/main" id="{70CF57A3-1E30-4E3D-9013-D5E77D31BE21}"/>
              </a:ext>
            </a:extLst>
          </p:cNvPr>
          <p:cNvPicPr>
            <a:picLocks/>
          </p:cNvPicPr>
          <p:nvPr/>
        </p:nvPicPr>
        <p:blipFill>
          <a:blip r:embed="rId13" cstate="print">
            <a:extLst>
              <a:ext uri="{28A0092B-C50C-407E-A947-70E740481C1C}">
                <a14:useLocalDpi xmlns:a14="http://schemas.microsoft.com/office/drawing/2010/main" val="0"/>
              </a:ext>
            </a:extLst>
          </a:blip>
          <a:srcRect/>
          <a:stretch/>
        </p:blipFill>
        <p:spPr>
          <a:xfrm>
            <a:off x="1732470" y="8081747"/>
            <a:ext cx="1371600" cy="914400"/>
          </a:xfrm>
          <a:prstGeom prst="rect">
            <a:avLst/>
          </a:prstGeom>
        </p:spPr>
      </p:pic>
      <p:pic>
        <p:nvPicPr>
          <p:cNvPr id="37" name="Picture 36">
            <a:extLst>
              <a:ext uri="{FF2B5EF4-FFF2-40B4-BE49-F238E27FC236}">
                <a16:creationId xmlns:a16="http://schemas.microsoft.com/office/drawing/2014/main" id="{7401D183-1065-4E72-9938-185407440153}"/>
              </a:ext>
            </a:extLst>
          </p:cNvPr>
          <p:cNvPicPr>
            <a:picLocks/>
          </p:cNvPicPr>
          <p:nvPr/>
        </p:nvPicPr>
        <p:blipFill>
          <a:blip r:embed="rId14" cstate="print">
            <a:extLst>
              <a:ext uri="{28A0092B-C50C-407E-A947-70E740481C1C}">
                <a14:useLocalDpi xmlns:a14="http://schemas.microsoft.com/office/drawing/2010/main" val="0"/>
              </a:ext>
            </a:extLst>
          </a:blip>
          <a:srcRect/>
          <a:stretch/>
        </p:blipFill>
        <p:spPr>
          <a:xfrm>
            <a:off x="35939" y="8081747"/>
            <a:ext cx="1371600" cy="914400"/>
          </a:xfrm>
          <a:prstGeom prst="rect">
            <a:avLst/>
          </a:prstGeom>
        </p:spPr>
      </p:pic>
      <p:pic>
        <p:nvPicPr>
          <p:cNvPr id="41" name="Picture 40">
            <a:extLst>
              <a:ext uri="{FF2B5EF4-FFF2-40B4-BE49-F238E27FC236}">
                <a16:creationId xmlns:a16="http://schemas.microsoft.com/office/drawing/2014/main" id="{65815C99-E574-4810-9B30-E80A31AF9E00}"/>
              </a:ext>
            </a:extLst>
          </p:cNvPr>
          <p:cNvPicPr>
            <a:picLocks/>
          </p:cNvPicPr>
          <p:nvPr/>
        </p:nvPicPr>
        <p:blipFill>
          <a:blip r:embed="rId15" cstate="print">
            <a:extLst>
              <a:ext uri="{28A0092B-C50C-407E-A947-70E740481C1C}">
                <a14:useLocalDpi xmlns:a14="http://schemas.microsoft.com/office/drawing/2010/main" val="0"/>
              </a:ext>
            </a:extLst>
          </a:blip>
          <a:srcRect/>
          <a:stretch/>
        </p:blipFill>
        <p:spPr>
          <a:xfrm>
            <a:off x="3429000" y="8081747"/>
            <a:ext cx="1371600" cy="914400"/>
          </a:xfrm>
          <a:prstGeom prst="rect">
            <a:avLst/>
          </a:prstGeom>
        </p:spPr>
      </p:pic>
      <p:pic>
        <p:nvPicPr>
          <p:cNvPr id="7" name="Picture 6" descr="A gold and silver logo&#10;&#10;Description automatically generated">
            <a:extLst>
              <a:ext uri="{FF2B5EF4-FFF2-40B4-BE49-F238E27FC236}">
                <a16:creationId xmlns:a16="http://schemas.microsoft.com/office/drawing/2014/main" id="{EE9D302F-7052-5B16-14DA-762392F61F6C}"/>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11201400" y="5029689"/>
            <a:ext cx="3353864" cy="1806894"/>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723</TotalTime>
  <Words>206</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132</cp:revision>
  <dcterms:created xsi:type="dcterms:W3CDTF">2006-08-16T00:00:00Z</dcterms:created>
  <dcterms:modified xsi:type="dcterms:W3CDTF">2024-08-28T19:28:27Z</dcterms:modified>
</cp:coreProperties>
</file>