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56082"/>
    <a:srgbClr val="00263D"/>
    <a:srgbClr val="009DFE"/>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544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7968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36322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30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C283F-8929-4D88-8DEE-5571E7D1577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41289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C283F-8929-4D88-8DEE-5571E7D1577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1203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1C283F-8929-4D88-8DEE-5571E7D1577E}"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5116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1C283F-8929-4D88-8DEE-5571E7D1577E}"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24448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C283F-8929-4D88-8DEE-5571E7D1577E}"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4468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96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69065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701C283F-8929-4D88-8DEE-5571E7D1577E}" type="datetimeFigureOut">
              <a:rPr lang="en-US" smtClean="0"/>
              <a:t>12/5/2024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C1D6D46E-844A-4A35-B721-8B4C688B01C1}" type="slidenum">
              <a:rPr lang="en-US" smtClean="0"/>
              <a:t>‹#›</a:t>
            </a:fld>
            <a:endParaRPr lang="en-US"/>
          </a:p>
        </p:txBody>
      </p:sp>
    </p:spTree>
    <p:extLst>
      <p:ext uri="{BB962C8B-B14F-4D97-AF65-F5344CB8AC3E}">
        <p14:creationId xmlns:p14="http://schemas.microsoft.com/office/powerpoint/2010/main" val="113550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jpg"/><Relationship Id="rId21" Type="http://schemas.openxmlformats.org/officeDocument/2006/relationships/image" Target="../media/image18.png"/><Relationship Id="rId7" Type="http://schemas.openxmlformats.org/officeDocument/2006/relationships/image" Target="../media/image6.jp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jpg"/><Relationship Id="rId16" Type="http://schemas.openxmlformats.org/officeDocument/2006/relationships/image" Target="../media/image14.png"/><Relationship Id="rId20" Type="http://schemas.openxmlformats.org/officeDocument/2006/relationships/hyperlink" Target="https://charlestonvirtualhomes.com/24028553" TargetMode="Externa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hyperlink" Target="https://maps.app.goo.gl/TxZ6nohpi9q2gdty5" TargetMode="External"/><Relationship Id="rId10" Type="http://schemas.openxmlformats.org/officeDocument/2006/relationships/image" Target="../media/image9.svg"/><Relationship Id="rId19" Type="http://schemas.openxmlformats.org/officeDocument/2006/relationships/image" Target="../media/image17.jpe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8199F8-AF59-E979-3A29-DFD83FDE3C23}"/>
              </a:ext>
            </a:extLst>
          </p:cNvPr>
          <p:cNvSpPr/>
          <p:nvPr/>
        </p:nvSpPr>
        <p:spPr>
          <a:xfrm>
            <a:off x="0" y="5432205"/>
            <a:ext cx="7315200" cy="2590782"/>
          </a:xfrm>
          <a:prstGeom prst="rect">
            <a:avLst/>
          </a:prstGeom>
          <a:solidFill>
            <a:schemeClr val="bg1">
              <a:lumMod val="8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AF89E1-226F-E8E8-C323-9063A1959911}"/>
              </a:ext>
            </a:extLst>
          </p:cNvPr>
          <p:cNvPicPr>
            <a:picLocks noChangeAspect="1"/>
          </p:cNvPicPr>
          <p:nvPr/>
        </p:nvPicPr>
        <p:blipFill>
          <a:blip r:embed="rId2">
            <a:extLst>
              <a:ext uri="{28A0092B-C50C-407E-A947-70E740481C1C}">
                <a14:useLocalDpi xmlns:a14="http://schemas.microsoft.com/office/drawing/2010/main" val="0"/>
              </a:ext>
            </a:extLst>
          </a:blip>
          <a:srcRect l="105" r="105"/>
          <a:stretch/>
        </p:blipFill>
        <p:spPr>
          <a:xfrm>
            <a:off x="5448894" y="6794131"/>
            <a:ext cx="1766073" cy="1179576"/>
          </a:xfrm>
          <a:prstGeom prst="rect">
            <a:avLst/>
          </a:prstGeom>
        </p:spPr>
      </p:pic>
      <p:pic>
        <p:nvPicPr>
          <p:cNvPr id="17" name="Picture 16">
            <a:extLst>
              <a:ext uri="{FF2B5EF4-FFF2-40B4-BE49-F238E27FC236}">
                <a16:creationId xmlns:a16="http://schemas.microsoft.com/office/drawing/2014/main" id="{DCF76205-CE07-4E17-A736-144BB9767480}"/>
              </a:ext>
            </a:extLst>
          </p:cNvPr>
          <p:cNvPicPr>
            <a:picLocks noChangeAspect="1"/>
          </p:cNvPicPr>
          <p:nvPr/>
        </p:nvPicPr>
        <p:blipFill>
          <a:blip r:embed="rId3">
            <a:extLst>
              <a:ext uri="{28A0092B-C50C-407E-A947-70E740481C1C}">
                <a14:useLocalDpi xmlns:a14="http://schemas.microsoft.com/office/drawing/2010/main" val="0"/>
              </a:ext>
            </a:extLst>
          </a:blip>
          <a:srcRect t="25" b="25"/>
          <a:stretch/>
        </p:blipFill>
        <p:spPr>
          <a:xfrm>
            <a:off x="5448894" y="5491063"/>
            <a:ext cx="1766073" cy="1177382"/>
          </a:xfrm>
          <a:prstGeom prst="rect">
            <a:avLst/>
          </a:prstGeom>
        </p:spPr>
      </p:pic>
      <p:pic>
        <p:nvPicPr>
          <p:cNvPr id="19" name="Picture 18">
            <a:extLst>
              <a:ext uri="{FF2B5EF4-FFF2-40B4-BE49-F238E27FC236}">
                <a16:creationId xmlns:a16="http://schemas.microsoft.com/office/drawing/2014/main" id="{1A2B0290-5659-3711-7D8E-F0DE20A823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6824" y="5491063"/>
            <a:ext cx="1765190" cy="1177381"/>
          </a:xfrm>
          <a:prstGeom prst="rect">
            <a:avLst/>
          </a:prstGeom>
        </p:spPr>
      </p:pic>
      <p:pic>
        <p:nvPicPr>
          <p:cNvPr id="21" name="Picture 20">
            <a:extLst>
              <a:ext uri="{FF2B5EF4-FFF2-40B4-BE49-F238E27FC236}">
                <a16:creationId xmlns:a16="http://schemas.microsoft.com/office/drawing/2014/main" id="{225F5535-37C3-6733-C3EC-70FD4CC8A3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76717" y="6796694"/>
            <a:ext cx="1765405" cy="1176643"/>
          </a:xfrm>
          <a:prstGeom prst="rect">
            <a:avLst/>
          </a:prstGeom>
        </p:spPr>
      </p:pic>
      <p:pic>
        <p:nvPicPr>
          <p:cNvPr id="27" name="Picture 26">
            <a:extLst>
              <a:ext uri="{FF2B5EF4-FFF2-40B4-BE49-F238E27FC236}">
                <a16:creationId xmlns:a16="http://schemas.microsoft.com/office/drawing/2014/main" id="{717063DB-0852-D234-70DB-E6CE4C4E4A50}"/>
              </a:ext>
            </a:extLst>
          </p:cNvPr>
          <p:cNvPicPr>
            <a:picLocks noChangeAspect="1"/>
          </p:cNvPicPr>
          <p:nvPr/>
        </p:nvPicPr>
        <p:blipFill>
          <a:blip r:embed="rId6">
            <a:extLst>
              <a:ext uri="{28A0092B-C50C-407E-A947-70E740481C1C}">
                <a14:useLocalDpi xmlns:a14="http://schemas.microsoft.com/office/drawing/2010/main" val="0"/>
              </a:ext>
            </a:extLst>
          </a:blip>
          <a:srcRect t="25" b="25"/>
          <a:stretch/>
        </p:blipFill>
        <p:spPr>
          <a:xfrm>
            <a:off x="5448894" y="4185801"/>
            <a:ext cx="1766073" cy="1177382"/>
          </a:xfrm>
          <a:prstGeom prst="rect">
            <a:avLst/>
          </a:prstGeom>
        </p:spPr>
      </p:pic>
      <p:pic>
        <p:nvPicPr>
          <p:cNvPr id="28" name="Picture 27">
            <a:extLst>
              <a:ext uri="{FF2B5EF4-FFF2-40B4-BE49-F238E27FC236}">
                <a16:creationId xmlns:a16="http://schemas.microsoft.com/office/drawing/2014/main" id="{4D72965F-3F43-9527-8486-1D8B926170F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76673" y="4185599"/>
            <a:ext cx="1765493" cy="1177583"/>
          </a:xfrm>
          <a:prstGeom prst="rect">
            <a:avLst/>
          </a:prstGeom>
        </p:spPr>
      </p:pic>
      <p:sp>
        <p:nvSpPr>
          <p:cNvPr id="4" name="Rectangle 3">
            <a:extLst>
              <a:ext uri="{FF2B5EF4-FFF2-40B4-BE49-F238E27FC236}">
                <a16:creationId xmlns:a16="http://schemas.microsoft.com/office/drawing/2014/main" id="{A01FED40-F3DB-7D66-BEA2-7286649B749E}"/>
              </a:ext>
            </a:extLst>
          </p:cNvPr>
          <p:cNvSpPr/>
          <p:nvPr/>
        </p:nvSpPr>
        <p:spPr>
          <a:xfrm>
            <a:off x="0" y="1"/>
            <a:ext cx="7315200" cy="759328"/>
          </a:xfrm>
          <a:prstGeom prst="rect">
            <a:avLst/>
          </a:prstGeom>
          <a:solidFill>
            <a:srgbClr val="00263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C5D6A6D-7588-37F5-A309-CEEF324CC75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77747" y="1631622"/>
            <a:ext cx="3635856" cy="2425116"/>
          </a:xfrm>
          <a:prstGeom prst="rect">
            <a:avLst/>
          </a:prstGeom>
        </p:spPr>
      </p:pic>
      <p:sp>
        <p:nvSpPr>
          <p:cNvPr id="22" name="TextBox 21">
            <a:extLst>
              <a:ext uri="{FF2B5EF4-FFF2-40B4-BE49-F238E27FC236}">
                <a16:creationId xmlns:a16="http://schemas.microsoft.com/office/drawing/2014/main" id="{DD3984DD-B405-6644-46AA-DD336C02AB92}"/>
              </a:ext>
            </a:extLst>
          </p:cNvPr>
          <p:cNvSpPr txBox="1"/>
          <p:nvPr/>
        </p:nvSpPr>
        <p:spPr>
          <a:xfrm>
            <a:off x="0" y="887209"/>
            <a:ext cx="7315200" cy="553998"/>
          </a:xfrm>
          <a:prstGeom prst="rect">
            <a:avLst/>
          </a:prstGeom>
          <a:noFill/>
        </p:spPr>
        <p:txBody>
          <a:bodyPr wrap="square" rtlCol="0">
            <a:spAutoFit/>
          </a:bodyPr>
          <a:lstStyle/>
          <a:p>
            <a:pPr algn="ctr"/>
            <a:r>
              <a:rPr lang="fr-FR" b="1" dirty="0">
                <a:latin typeface="Century Gothic" panose="020B0502020202020204" pitchFamily="34" charset="0"/>
              </a:rPr>
              <a:t>1212 O T Wallace Boulevard</a:t>
            </a:r>
          </a:p>
          <a:p>
            <a:pPr algn="ctr"/>
            <a:r>
              <a:rPr lang="en-US" sz="1200" dirty="0">
                <a:latin typeface="Century Gothic" panose="020B0502020202020204" pitchFamily="34" charset="0"/>
              </a:rPr>
              <a:t>Berkeley Country Club | Moncks Corner, SC 29461 | MLS# 24028553 | $359,900</a:t>
            </a:r>
          </a:p>
        </p:txBody>
      </p:sp>
      <p:sp>
        <p:nvSpPr>
          <p:cNvPr id="23" name="TextBox 22">
            <a:extLst>
              <a:ext uri="{FF2B5EF4-FFF2-40B4-BE49-F238E27FC236}">
                <a16:creationId xmlns:a16="http://schemas.microsoft.com/office/drawing/2014/main" id="{D8763015-FA08-8EBB-CDF8-FE512DFB20C6}"/>
              </a:ext>
            </a:extLst>
          </p:cNvPr>
          <p:cNvSpPr txBox="1"/>
          <p:nvPr/>
        </p:nvSpPr>
        <p:spPr>
          <a:xfrm>
            <a:off x="1" y="1630642"/>
            <a:ext cx="3576382" cy="3859518"/>
          </a:xfrm>
          <a:prstGeom prst="rect">
            <a:avLst/>
          </a:prstGeom>
          <a:noFill/>
        </p:spPr>
        <p:txBody>
          <a:bodyPr wrap="square" rtlCol="0">
            <a:spAutoFit/>
          </a:bodyPr>
          <a:lstStyle/>
          <a:p>
            <a:r>
              <a:rPr lang="en-US" sz="1020" dirty="0">
                <a:solidFill>
                  <a:schemeClr val="tx2">
                    <a:lumMod val="75000"/>
                  </a:schemeClr>
                </a:solidFill>
                <a:latin typeface="Century Gothic" panose="020B0502020202020204" pitchFamily="34" charset="0"/>
              </a:rPr>
              <a:t>Welcome to the Berkeley Country Club &amp; No HOA! Your opportunity to own a stunning custom-built ranch home. This well-maintained home showcases open concept, cathedral living room ceiling and spacious kitchen with breakfast bar. Enjoy one level living with the master bedroom located downstairs with separate tub and shower and 2 additional bedrooms with full bath. Bonus room/fourth bedroom is located upstairs and the current owner converted the walk-in closet to a full bath. Perfect space for guest, mother-in-law suite, man cave, or office. New Roof &amp; New HVAC 3 years. Outdoor shed has a covered sitting area to enjoy the lush back yard. Berkeley Country Club offers golf, &amp; easy access to the river to fish and summer fun. This home is a must see and must own.</a:t>
            </a:r>
          </a:p>
          <a:p>
            <a:endParaRPr lang="en-US" sz="1020" dirty="0">
              <a:solidFill>
                <a:schemeClr val="tx2">
                  <a:lumMod val="75000"/>
                </a:schemeClr>
              </a:solidFill>
              <a:latin typeface="Century Gothic" panose="020B0502020202020204" pitchFamily="34" charset="0"/>
            </a:endParaRPr>
          </a:p>
          <a:p>
            <a:r>
              <a:rPr lang="en-US" sz="1020" i="1" dirty="0">
                <a:solidFill>
                  <a:srgbClr val="FF0000"/>
                </a:solidFill>
                <a:latin typeface="Century Gothic" panose="020B0502020202020204" pitchFamily="34" charset="0"/>
              </a:rPr>
              <a:t>We are offering up to $10,000 in down payment assistance and up to $7,500 in closing cost assistance. Buyers do not need to be first-time home buyers although we do require the home to be a primary residence.  These are not traditional grant programs and do not need to be re-paid.  Robert Vinton Bank of America 843-882-4191</a:t>
            </a:r>
          </a:p>
        </p:txBody>
      </p:sp>
      <p:pic>
        <p:nvPicPr>
          <p:cNvPr id="30" name="Graphic 29" descr="Bed outline">
            <a:extLst>
              <a:ext uri="{FF2B5EF4-FFF2-40B4-BE49-F238E27FC236}">
                <a16:creationId xmlns:a16="http://schemas.microsoft.com/office/drawing/2014/main" id="{2D592BF3-0054-425C-4C4C-5235A4021F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7188" y="5348063"/>
            <a:ext cx="914400" cy="914400"/>
          </a:xfrm>
          <a:prstGeom prst="rect">
            <a:avLst/>
          </a:prstGeom>
        </p:spPr>
      </p:pic>
      <p:pic>
        <p:nvPicPr>
          <p:cNvPr id="36" name="Graphic 35" descr="Bathtub outline">
            <a:extLst>
              <a:ext uri="{FF2B5EF4-FFF2-40B4-BE49-F238E27FC236}">
                <a16:creationId xmlns:a16="http://schemas.microsoft.com/office/drawing/2014/main" id="{CC1CDCA4-8858-C016-714E-F0D7C66F7B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24788" y="5348063"/>
            <a:ext cx="914400" cy="914400"/>
          </a:xfrm>
          <a:prstGeom prst="rect">
            <a:avLst/>
          </a:prstGeom>
        </p:spPr>
      </p:pic>
      <p:pic>
        <p:nvPicPr>
          <p:cNvPr id="40" name="Graphic 39" descr="House outline">
            <a:extLst>
              <a:ext uri="{FF2B5EF4-FFF2-40B4-BE49-F238E27FC236}">
                <a16:creationId xmlns:a16="http://schemas.microsoft.com/office/drawing/2014/main" id="{51899404-96FC-56B1-8E2E-0F815F995C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7188" y="6644587"/>
            <a:ext cx="914400" cy="914400"/>
          </a:xfrm>
          <a:prstGeom prst="rect">
            <a:avLst/>
          </a:prstGeom>
        </p:spPr>
      </p:pic>
      <p:pic>
        <p:nvPicPr>
          <p:cNvPr id="42" name="Graphic 41" descr="Map with pin outline">
            <a:hlinkClick r:id="rId15"/>
            <a:extLst>
              <a:ext uri="{FF2B5EF4-FFF2-40B4-BE49-F238E27FC236}">
                <a16:creationId xmlns:a16="http://schemas.microsoft.com/office/drawing/2014/main" id="{9E93B68B-C1A9-9375-E0EB-E176261F4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95195" y="6336931"/>
            <a:ext cx="914400" cy="914400"/>
          </a:xfrm>
          <a:prstGeom prst="rect">
            <a:avLst/>
          </a:prstGeom>
        </p:spPr>
      </p:pic>
      <p:sp>
        <p:nvSpPr>
          <p:cNvPr id="43" name="TextBox 42">
            <a:extLst>
              <a:ext uri="{FF2B5EF4-FFF2-40B4-BE49-F238E27FC236}">
                <a16:creationId xmlns:a16="http://schemas.microsoft.com/office/drawing/2014/main" id="{D4C591AC-2438-E913-A825-77908D86B2CE}"/>
              </a:ext>
            </a:extLst>
          </p:cNvPr>
          <p:cNvSpPr txBox="1"/>
          <p:nvPr/>
        </p:nvSpPr>
        <p:spPr>
          <a:xfrm>
            <a:off x="387188" y="6137407"/>
            <a:ext cx="914400" cy="253916"/>
          </a:xfrm>
          <a:prstGeom prst="rect">
            <a:avLst/>
          </a:prstGeom>
          <a:noFill/>
        </p:spPr>
        <p:txBody>
          <a:bodyPr wrap="square" rtlCol="0">
            <a:spAutoFit/>
          </a:bodyPr>
          <a:lstStyle/>
          <a:p>
            <a:pPr algn="ctr"/>
            <a:r>
              <a:rPr lang="en-US" sz="1000" dirty="0">
                <a:latin typeface="Century Gothic" panose="020B0502020202020204" pitchFamily="34" charset="0"/>
              </a:rPr>
              <a:t>4 Bedroom</a:t>
            </a:r>
          </a:p>
        </p:txBody>
      </p:sp>
      <p:sp>
        <p:nvSpPr>
          <p:cNvPr id="44" name="TextBox 43">
            <a:extLst>
              <a:ext uri="{FF2B5EF4-FFF2-40B4-BE49-F238E27FC236}">
                <a16:creationId xmlns:a16="http://schemas.microsoft.com/office/drawing/2014/main" id="{D12416FB-7A46-9EF9-5C4C-26BC10F06A45}"/>
              </a:ext>
            </a:extLst>
          </p:cNvPr>
          <p:cNvSpPr txBox="1"/>
          <p:nvPr/>
        </p:nvSpPr>
        <p:spPr>
          <a:xfrm>
            <a:off x="2124788" y="6137407"/>
            <a:ext cx="914400" cy="246221"/>
          </a:xfrm>
          <a:prstGeom prst="rect">
            <a:avLst/>
          </a:prstGeom>
          <a:noFill/>
        </p:spPr>
        <p:txBody>
          <a:bodyPr wrap="square" rtlCol="0">
            <a:spAutoFit/>
          </a:bodyPr>
          <a:lstStyle/>
          <a:p>
            <a:pPr algn="ctr"/>
            <a:r>
              <a:rPr lang="en-US" sz="1000" dirty="0">
                <a:latin typeface="Century Gothic" panose="020B0502020202020204" pitchFamily="34" charset="0"/>
              </a:rPr>
              <a:t>3 Bath</a:t>
            </a:r>
          </a:p>
        </p:txBody>
      </p:sp>
      <p:sp>
        <p:nvSpPr>
          <p:cNvPr id="45" name="TextBox 44">
            <a:extLst>
              <a:ext uri="{FF2B5EF4-FFF2-40B4-BE49-F238E27FC236}">
                <a16:creationId xmlns:a16="http://schemas.microsoft.com/office/drawing/2014/main" id="{1893CBAC-0EC5-3381-B920-BC41A896BDF3}"/>
              </a:ext>
            </a:extLst>
          </p:cNvPr>
          <p:cNvSpPr txBox="1"/>
          <p:nvPr/>
        </p:nvSpPr>
        <p:spPr>
          <a:xfrm>
            <a:off x="387188" y="7474202"/>
            <a:ext cx="914400" cy="246221"/>
          </a:xfrm>
          <a:prstGeom prst="rect">
            <a:avLst/>
          </a:prstGeom>
          <a:noFill/>
        </p:spPr>
        <p:txBody>
          <a:bodyPr wrap="square" rtlCol="0">
            <a:spAutoFit/>
          </a:bodyPr>
          <a:lstStyle/>
          <a:p>
            <a:pPr algn="ctr"/>
            <a:r>
              <a:rPr lang="en-US" sz="1000" dirty="0">
                <a:latin typeface="Century Gothic" panose="020B0502020202020204" pitchFamily="34" charset="0"/>
              </a:rPr>
              <a:t>1,811 sf</a:t>
            </a:r>
          </a:p>
        </p:txBody>
      </p:sp>
      <p:sp>
        <p:nvSpPr>
          <p:cNvPr id="46" name="TextBox 45">
            <a:extLst>
              <a:ext uri="{FF2B5EF4-FFF2-40B4-BE49-F238E27FC236}">
                <a16:creationId xmlns:a16="http://schemas.microsoft.com/office/drawing/2014/main" id="{F36D4C59-5529-8BD0-42E0-3B96BF45AEAF}"/>
              </a:ext>
            </a:extLst>
          </p:cNvPr>
          <p:cNvSpPr txBox="1"/>
          <p:nvPr/>
        </p:nvSpPr>
        <p:spPr>
          <a:xfrm>
            <a:off x="1968582" y="7474202"/>
            <a:ext cx="1226812" cy="246221"/>
          </a:xfrm>
          <a:prstGeom prst="rect">
            <a:avLst/>
          </a:prstGeom>
          <a:noFill/>
        </p:spPr>
        <p:txBody>
          <a:bodyPr wrap="square" rtlCol="0">
            <a:spAutoFit/>
          </a:bodyPr>
          <a:lstStyle/>
          <a:p>
            <a:pPr algn="ctr"/>
            <a:r>
              <a:rPr lang="en-US" sz="1000" dirty="0">
                <a:latin typeface="Century Gothic" panose="020B0502020202020204" pitchFamily="34" charset="0"/>
              </a:rPr>
              <a:t>Virtual Tour</a:t>
            </a:r>
          </a:p>
        </p:txBody>
      </p:sp>
      <p:sp>
        <p:nvSpPr>
          <p:cNvPr id="48" name="Diagonal Stripe 47">
            <a:extLst>
              <a:ext uri="{FF2B5EF4-FFF2-40B4-BE49-F238E27FC236}">
                <a16:creationId xmlns:a16="http://schemas.microsoft.com/office/drawing/2014/main" id="{3C6295BC-1EBA-8562-112D-612FE6151E77}"/>
              </a:ext>
            </a:extLst>
          </p:cNvPr>
          <p:cNvSpPr/>
          <p:nvPr/>
        </p:nvSpPr>
        <p:spPr>
          <a:xfrm rot="5400000">
            <a:off x="5486400" y="0"/>
            <a:ext cx="1828800" cy="1828800"/>
          </a:xfrm>
          <a:prstGeom prst="diagStripe">
            <a:avLst/>
          </a:prstGeom>
          <a:solidFill>
            <a:srgbClr val="FFFF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3043A38B-2B39-FFEC-513D-CA379851ECAC}"/>
              </a:ext>
            </a:extLst>
          </p:cNvPr>
          <p:cNvSpPr txBox="1"/>
          <p:nvPr/>
        </p:nvSpPr>
        <p:spPr>
          <a:xfrm rot="2722186">
            <a:off x="5595634" y="203458"/>
            <a:ext cx="1915795" cy="830997"/>
          </a:xfrm>
          <a:prstGeom prst="rect">
            <a:avLst/>
          </a:prstGeom>
          <a:noFill/>
        </p:spPr>
        <p:txBody>
          <a:bodyPr wrap="square" rtlCol="0">
            <a:spAutoFit/>
          </a:bodyPr>
          <a:lstStyle/>
          <a:p>
            <a:pPr algn="ctr"/>
            <a:r>
              <a:rPr lang="en-US" sz="2400" dirty="0">
                <a:solidFill>
                  <a:srgbClr val="00263D"/>
                </a:solidFill>
                <a:latin typeface="Fave Script Bold Pro" pitchFamily="2" charset="0"/>
              </a:rPr>
              <a:t>Closing</a:t>
            </a:r>
          </a:p>
          <a:p>
            <a:pPr algn="ctr"/>
            <a:r>
              <a:rPr lang="en-US" sz="2400" dirty="0">
                <a:solidFill>
                  <a:srgbClr val="00263D"/>
                </a:solidFill>
                <a:latin typeface="Fave Script Bold Pro" pitchFamily="2" charset="0"/>
              </a:rPr>
              <a:t>Assistance  Available</a:t>
            </a:r>
          </a:p>
        </p:txBody>
      </p:sp>
      <p:pic>
        <p:nvPicPr>
          <p:cNvPr id="2" name="Picture 4">
            <a:extLst>
              <a:ext uri="{FF2B5EF4-FFF2-40B4-BE49-F238E27FC236}">
                <a16:creationId xmlns:a16="http://schemas.microsoft.com/office/drawing/2014/main" id="{9AA4E59F-50EE-0050-B90A-8AE253EBE50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3685" b="28293"/>
          <a:stretch/>
        </p:blipFill>
        <p:spPr bwMode="auto">
          <a:xfrm>
            <a:off x="0" y="-78740"/>
            <a:ext cx="2347133" cy="8924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DEE222-7BCD-1FA1-AB5C-B6BA4D3E2864}"/>
              </a:ext>
            </a:extLst>
          </p:cNvPr>
          <p:cNvSpPr/>
          <p:nvPr/>
        </p:nvSpPr>
        <p:spPr>
          <a:xfrm>
            <a:off x="0" y="8101585"/>
            <a:ext cx="7315200" cy="1042415"/>
          </a:xfrm>
          <a:prstGeom prst="rect">
            <a:avLst/>
          </a:prstGeom>
          <a:solidFill>
            <a:srgbClr val="15608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B93CEEB-F0DC-1C83-3CED-8A3A27876AD4}"/>
              </a:ext>
            </a:extLst>
          </p:cNvPr>
          <p:cNvSpPr txBox="1"/>
          <p:nvPr/>
        </p:nvSpPr>
        <p:spPr>
          <a:xfrm>
            <a:off x="1" y="8199599"/>
            <a:ext cx="2987638" cy="846386"/>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Connie White, Broker</a:t>
            </a:r>
          </a:p>
          <a:p>
            <a:pPr algn="ctr"/>
            <a:r>
              <a:rPr lang="en-US" sz="1100" dirty="0">
                <a:solidFill>
                  <a:schemeClr val="bg1"/>
                </a:solidFill>
                <a:latin typeface="Century Gothic" panose="020B0502020202020204" pitchFamily="34" charset="0"/>
              </a:rPr>
              <a:t>843-532-3356</a:t>
            </a:r>
          </a:p>
          <a:p>
            <a:pPr algn="ctr"/>
            <a:r>
              <a:rPr lang="en-US" sz="1100" dirty="0">
                <a:solidFill>
                  <a:schemeClr val="bg1"/>
                </a:solidFill>
                <a:latin typeface="Century Gothic" panose="020B0502020202020204" pitchFamily="34" charset="0"/>
              </a:rPr>
              <a:t>connie@conniewhiteteam.com</a:t>
            </a:r>
          </a:p>
          <a:p>
            <a:pPr algn="ctr"/>
            <a:r>
              <a:rPr lang="en-US" sz="1100" dirty="0">
                <a:solidFill>
                  <a:schemeClr val="bg1"/>
                </a:solidFill>
                <a:latin typeface="Century Gothic" panose="020B0502020202020204" pitchFamily="34" charset="0"/>
              </a:rPr>
              <a:t>conniewhiterealestate.com</a:t>
            </a:r>
          </a:p>
        </p:txBody>
      </p:sp>
      <p:sp>
        <p:nvSpPr>
          <p:cNvPr id="26" name="TextBox 25">
            <a:extLst>
              <a:ext uri="{FF2B5EF4-FFF2-40B4-BE49-F238E27FC236}">
                <a16:creationId xmlns:a16="http://schemas.microsoft.com/office/drawing/2014/main" id="{4B0F468A-3D8F-8ED4-217A-219D339E8E90}"/>
              </a:ext>
            </a:extLst>
          </p:cNvPr>
          <p:cNvSpPr txBox="1"/>
          <p:nvPr/>
        </p:nvSpPr>
        <p:spPr>
          <a:xfrm>
            <a:off x="4327561" y="8322710"/>
            <a:ext cx="2987639" cy="600164"/>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Connie White Real Estate &amp; Design, LLC</a:t>
            </a:r>
          </a:p>
          <a:p>
            <a:pPr algn="ctr"/>
            <a:r>
              <a:rPr lang="en-US" sz="1100" dirty="0">
                <a:solidFill>
                  <a:schemeClr val="bg1"/>
                </a:solidFill>
                <a:latin typeface="Century Gothic" panose="020B0502020202020204" pitchFamily="34" charset="0"/>
              </a:rPr>
              <a:t>102 Six Point Court</a:t>
            </a:r>
          </a:p>
          <a:p>
            <a:pPr algn="ctr"/>
            <a:r>
              <a:rPr lang="en-US" sz="1100" dirty="0">
                <a:solidFill>
                  <a:schemeClr val="bg1"/>
                </a:solidFill>
                <a:latin typeface="Century Gothic" panose="020B0502020202020204" pitchFamily="34" charset="0"/>
              </a:rPr>
              <a:t>Goose Creek, SC 29445</a:t>
            </a:r>
          </a:p>
        </p:txBody>
      </p:sp>
      <p:pic>
        <p:nvPicPr>
          <p:cNvPr id="3" name="Picture 2" descr="Agent Photo">
            <a:extLst>
              <a:ext uri="{FF2B5EF4-FFF2-40B4-BE49-F238E27FC236}">
                <a16:creationId xmlns:a16="http://schemas.microsoft.com/office/drawing/2014/main" id="{8D1999F8-BFE0-2D19-74B4-4F471CDD09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7639" y="8178128"/>
            <a:ext cx="1339922" cy="88932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Images outline">
            <a:hlinkClick r:id="rId20"/>
            <a:extLst>
              <a:ext uri="{FF2B5EF4-FFF2-40B4-BE49-F238E27FC236}">
                <a16:creationId xmlns:a16="http://schemas.microsoft.com/office/drawing/2014/main" id="{B6C2153B-9B3C-81CF-5D7F-A41DD0A105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100072" y="6644587"/>
            <a:ext cx="914400" cy="914400"/>
          </a:xfrm>
          <a:prstGeom prst="rect">
            <a:avLst/>
          </a:prstGeom>
        </p:spPr>
      </p:pic>
    </p:spTree>
    <p:extLst>
      <p:ext uri="{BB962C8B-B14F-4D97-AF65-F5344CB8AC3E}">
        <p14:creationId xmlns:p14="http://schemas.microsoft.com/office/powerpoint/2010/main" val="1538433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270</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Century Gothic</vt:lpstr>
      <vt:lpstr>Fave Script Bold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cp:revision>
  <dcterms:created xsi:type="dcterms:W3CDTF">2024-01-16T15:36:01Z</dcterms:created>
  <dcterms:modified xsi:type="dcterms:W3CDTF">2024-12-05T16:34:20Z</dcterms:modified>
</cp:coreProperties>
</file>