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5" d="100"/>
          <a:sy n="75" d="100"/>
        </p:scale>
        <p:origin x="2100" y="84"/>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9/24/2019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9/24/2019</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 y="0"/>
            <a:ext cx="7315198" cy="1752600"/>
          </a:xfrm>
          <a:prstGeom prst="rect">
            <a:avLst/>
          </a:prstGeom>
          <a:solidFill>
            <a:schemeClr val="tx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5972" y="849746"/>
            <a:ext cx="3562562" cy="2377440"/>
          </a:xfrm>
          <a:prstGeom prst="rect">
            <a:avLst/>
          </a:prstGeom>
          <a:ln w="3175">
            <a:noFill/>
          </a:ln>
          <a:effectLst/>
        </p:spPr>
      </p:pic>
      <p:sp>
        <p:nvSpPr>
          <p:cNvPr id="21" name="Rectangle 20"/>
          <p:cNvSpPr/>
          <p:nvPr/>
        </p:nvSpPr>
        <p:spPr>
          <a:xfrm>
            <a:off x="1" y="8686800"/>
            <a:ext cx="7315198" cy="1377984"/>
          </a:xfrm>
          <a:prstGeom prst="rect">
            <a:avLst/>
          </a:prstGeom>
          <a:solidFill>
            <a:schemeClr val="tx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288" y="5029200"/>
            <a:ext cx="7317488" cy="2579045"/>
          </a:xfrm>
        </p:spPr>
        <p:txBody>
          <a:bodyPr anchor="ctr">
            <a:noAutofit/>
          </a:bodyPr>
          <a:lstStyle/>
          <a:p>
            <a:r>
              <a:rPr lang="en-US" sz="1100" dirty="0">
                <a:solidFill>
                  <a:schemeClr val="tx2">
                    <a:lumMod val="75000"/>
                  </a:schemeClr>
                </a:solidFill>
                <a:latin typeface="Trebuchet MS" panose="020B0603020202020204" pitchFamily="34" charset="0"/>
              </a:rPr>
              <a:t>Community Dock with Boat Slips, Quiet and peaceful cul-de-sac!! The home is an entertainers dream house for sure! Beautiful salt water pool with all the bells and whistles (heated/cooled) , including a screened porch, pool house and deck to enjoy with family and friends. Interior features wood floors, tile, fresh paint and carpet in the bedrooms. Plantation shutters throughout the home. Downstairs has a guest bedroom and full bathroom, plus a formal office, dining room, and open living area to the kitchen with granite, stainless steel, island, and custom cabinets and access to the large two car garage with storage. The upstairs has a nice sized master with tray ceiling with master bath with separate shower, water closet and dual sinks, garden jacuzzi tub and large master walk in closet. Additionally, four other bedrooms and one is particularly large could be media room, play room or another bedroom. Also, another full bathroom is upstairs. Oversized laundry room. Very peaceful neighborhood on the Wando River. There is a community dock with two community boat slips available for use. The neighborhood is also zoned for the Award Winning Phillip Simmons schools. New neighborhood grocery stores Publix, Lowe's Grocery and just five minutes </a:t>
            </a:r>
            <a:r>
              <a:rPr lang="en-US" sz="1100" dirty="0" err="1">
                <a:solidFill>
                  <a:schemeClr val="tx2">
                    <a:lumMod val="75000"/>
                  </a:schemeClr>
                </a:solidFill>
                <a:latin typeface="Trebuchet MS" panose="020B0603020202020204" pitchFamily="34" charset="0"/>
              </a:rPr>
              <a:t>Detyen's</a:t>
            </a:r>
            <a:r>
              <a:rPr lang="en-US" sz="1100" dirty="0">
                <a:solidFill>
                  <a:schemeClr val="tx2">
                    <a:lumMod val="75000"/>
                  </a:schemeClr>
                </a:solidFill>
                <a:latin typeface="Trebuchet MS" panose="020B0603020202020204" pitchFamily="34" charset="0"/>
              </a:rPr>
              <a:t> Boat Landing for easy access to the river. Truly a leisure lifestyle to enjoy!</a:t>
            </a:r>
          </a:p>
          <a:p>
            <a:r>
              <a:rPr lang="en-US" sz="1050" i="1" dirty="0">
                <a:solidFill>
                  <a:schemeClr val="tx2">
                    <a:lumMod val="75000"/>
                  </a:schemeClr>
                </a:solidFill>
                <a:latin typeface="Trebuchet MS" panose="020B0603020202020204" pitchFamily="34" charset="0"/>
              </a:rPr>
              <a:t>A $2000 Lender Credit is available and will be applied towards the buyer's closing costs and pre-</a:t>
            </a:r>
            <a:r>
              <a:rPr lang="en-US" sz="1050" i="1" dirty="0" err="1">
                <a:solidFill>
                  <a:schemeClr val="tx2">
                    <a:lumMod val="75000"/>
                  </a:schemeClr>
                </a:solidFill>
                <a:latin typeface="Trebuchet MS" panose="020B0603020202020204" pitchFamily="34" charset="0"/>
              </a:rPr>
              <a:t>paids</a:t>
            </a:r>
            <a:r>
              <a:rPr lang="en-US" sz="1050" i="1" dirty="0">
                <a:solidFill>
                  <a:schemeClr val="tx2">
                    <a:lumMod val="75000"/>
                  </a:schemeClr>
                </a:solidFill>
                <a:latin typeface="Trebuchet MS" panose="020B0603020202020204" pitchFamily="34" charset="0"/>
              </a:rPr>
              <a:t> if the buyer chooses to use the seller's preferred lender. This credit is in addition to any negotiated seller concessions.</a:t>
            </a:r>
          </a:p>
        </p:txBody>
      </p:sp>
      <p:sp>
        <p:nvSpPr>
          <p:cNvPr id="2" name="Title 1"/>
          <p:cNvSpPr>
            <a:spLocks noGrp="1"/>
          </p:cNvSpPr>
          <p:nvPr>
            <p:ph type="ctrTitle"/>
          </p:nvPr>
        </p:nvSpPr>
        <p:spPr>
          <a:xfrm>
            <a:off x="-2288" y="4267200"/>
            <a:ext cx="7315199" cy="762000"/>
          </a:xfrm>
        </p:spPr>
        <p:txBody>
          <a:bodyPr anchor="t">
            <a:noAutofit/>
            <a:scene3d>
              <a:camera prst="orthographicFront"/>
              <a:lightRig rig="soft" dir="t">
                <a:rot lat="0" lon="0" rev="17220000"/>
              </a:lightRig>
            </a:scene3d>
            <a:sp3d prstMaterial="softEdge"/>
          </a:bodyPr>
          <a:lstStyle/>
          <a:p>
            <a:r>
              <a:rPr lang="en-US" sz="2400" cap="none" dirty="0">
                <a:ln w="10541" cmpd="sng">
                  <a:solidFill>
                    <a:schemeClr val="tx2">
                      <a:lumMod val="75000"/>
                    </a:schemeClr>
                  </a:solidFill>
                  <a:prstDash val="solid"/>
                </a:ln>
                <a:solidFill>
                  <a:schemeClr val="tx2">
                    <a:lumMod val="60000"/>
                    <a:lumOff val="40000"/>
                  </a:schemeClr>
                </a:solidFill>
                <a:effectLst/>
                <a:latin typeface="Trebuchet MS" panose="020B0603020202020204" pitchFamily="34" charset="0"/>
              </a:rPr>
              <a:t>1215 Rivers Reach Drive</a:t>
            </a:r>
            <a:br>
              <a:rPr lang="en-US" sz="2400" cap="none" dirty="0">
                <a:ln w="10541" cmpd="sng">
                  <a:solidFill>
                    <a:schemeClr val="tx2">
                      <a:lumMod val="75000"/>
                    </a:schemeClr>
                  </a:solidFill>
                  <a:prstDash val="solid"/>
                </a:ln>
                <a:solidFill>
                  <a:schemeClr val="tx2">
                    <a:lumMod val="60000"/>
                    <a:lumOff val="40000"/>
                  </a:schemeClr>
                </a:solidFill>
                <a:effectLst/>
                <a:latin typeface="Trebuchet MS" panose="020B0603020202020204" pitchFamily="34" charset="0"/>
              </a:rPr>
            </a:br>
            <a:r>
              <a:rPr lang="en-US" sz="1700" b="0" cap="none" dirty="0">
                <a:ln w="10541" cmpd="sng">
                  <a:solidFill>
                    <a:schemeClr val="tx2">
                      <a:lumMod val="75000"/>
                    </a:schemeClr>
                  </a:solidFill>
                  <a:prstDash val="solid"/>
                </a:ln>
                <a:solidFill>
                  <a:schemeClr val="tx2">
                    <a:lumMod val="60000"/>
                    <a:lumOff val="40000"/>
                  </a:schemeClr>
                </a:solidFill>
                <a:effectLst/>
                <a:latin typeface="Trebuchet MS" panose="020B0603020202020204" pitchFamily="34" charset="0"/>
              </a:rPr>
              <a:t>River Reach Pointe | Charleston, SC 29492 | MLS# 19025812 | $610,000</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412333" y="8768150"/>
            <a:ext cx="1823229" cy="1215284"/>
          </a:xfrm>
          <a:prstGeom prst="rect">
            <a:avLst/>
          </a:prstGeom>
        </p:spPr>
      </p:pic>
      <p:sp>
        <p:nvSpPr>
          <p:cNvPr id="17" name="Rectangle 16"/>
          <p:cNvSpPr/>
          <p:nvPr/>
        </p:nvSpPr>
        <p:spPr>
          <a:xfrm>
            <a:off x="-2287" y="8767934"/>
            <a:ext cx="7315199" cy="1215717"/>
          </a:xfrm>
          <a:prstGeom prst="rect">
            <a:avLst/>
          </a:prstGeom>
        </p:spPr>
        <p:txBody>
          <a:bodyPr wrap="square">
            <a:spAutoFit/>
          </a:bodyPr>
          <a:lstStyle/>
          <a:p>
            <a:pPr algn="ctr"/>
            <a:r>
              <a:rPr lang="en-US" sz="1800" dirty="0">
                <a:solidFill>
                  <a:schemeClr val="bg1"/>
                </a:solidFill>
                <a:effectLst>
                  <a:outerShdw blurRad="38100" dist="38100" dir="2700000" algn="tl">
                    <a:srgbClr val="000000">
                      <a:alpha val="43137"/>
                    </a:srgbClr>
                  </a:outerShdw>
                </a:effectLst>
                <a:latin typeface="Trebuchet MS" panose="020B0603020202020204" pitchFamily="34" charset="0"/>
              </a:rPr>
              <a:t>Charla McDonald</a:t>
            </a:r>
            <a:br>
              <a:rPr lang="en-US" sz="1800" dirty="0">
                <a:solidFill>
                  <a:schemeClr val="bg1"/>
                </a:solidFill>
                <a:effectLst>
                  <a:outerShdw blurRad="38100" dist="38100" dir="2700000" algn="tl">
                    <a:srgbClr val="000000">
                      <a:alpha val="43137"/>
                    </a:srgbClr>
                  </a:outerShdw>
                </a:effectLst>
                <a:latin typeface="Trebuchet MS" panose="020B0603020202020204" pitchFamily="34" charset="0"/>
              </a:rPr>
            </a:br>
            <a:endParaRPr lang="en-US" sz="1100" dirty="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Cell - (843) 343-1456</a:t>
            </a:r>
          </a:p>
          <a:p>
            <a:pPr algn="ctr"/>
            <a:endParaRPr lang="en-US" sz="1100" dirty="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cmcdonald@carolinaone.com</a:t>
            </a:r>
          </a:p>
          <a:p>
            <a:pPr algn="ctr"/>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charlamcdonaldproperties.com</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028" y="8767934"/>
            <a:ext cx="1045944" cy="719086"/>
          </a:xfrm>
          <a:prstGeom prst="rect">
            <a:avLst/>
          </a:prstGeom>
        </p:spPr>
      </p:pic>
      <p:sp>
        <p:nvSpPr>
          <p:cNvPr id="18" name="Rectangle 17"/>
          <p:cNvSpPr/>
          <p:nvPr/>
        </p:nvSpPr>
        <p:spPr>
          <a:xfrm>
            <a:off x="0" y="9568153"/>
            <a:ext cx="1524000" cy="415498"/>
          </a:xfrm>
          <a:prstGeom prst="rect">
            <a:avLst/>
          </a:prstGeom>
        </p:spPr>
        <p:txBody>
          <a:bodyPr wrap="square">
            <a:spAutoFit/>
          </a:bodyPr>
          <a:lstStyle/>
          <a:p>
            <a:pPr algn="ctr"/>
            <a:r>
              <a:rPr lang="en-US" sz="700" dirty="0">
                <a:solidFill>
                  <a:schemeClr val="bg1"/>
                </a:solidFill>
                <a:latin typeface="Trebuchet MS" panose="020B0603020202020204" pitchFamily="34" charset="0"/>
              </a:rPr>
              <a:t>Carolina One Real Estate</a:t>
            </a:r>
          </a:p>
          <a:p>
            <a:pPr algn="ctr"/>
            <a:r>
              <a:rPr lang="en-US" sz="700" dirty="0">
                <a:solidFill>
                  <a:schemeClr val="bg1"/>
                </a:solidFill>
                <a:latin typeface="Trebuchet MS" panose="020B0603020202020204" pitchFamily="34" charset="0"/>
              </a:rPr>
              <a:t>628 Long Point Rd.</a:t>
            </a:r>
          </a:p>
          <a:p>
            <a:pPr algn="ctr"/>
            <a:r>
              <a:rPr lang="en-US" sz="700" dirty="0">
                <a:solidFill>
                  <a:schemeClr val="bg1"/>
                </a:solidFill>
                <a:latin typeface="Trebuchet MS" panose="020B0603020202020204" pitchFamily="34" charset="0"/>
              </a:rPr>
              <a:t>Mt Pleasant, SC 29464-3032</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6238" y="7648961"/>
            <a:ext cx="1327372" cy="884915"/>
          </a:xfrm>
          <a:prstGeom prst="rect">
            <a:avLst/>
          </a:prstGeom>
          <a:ln w="19050">
            <a:noFill/>
          </a:ln>
        </p:spPr>
      </p:pic>
      <p:pic>
        <p:nvPicPr>
          <p:cNvPr id="6" name="Picture 5"/>
          <p:cNvPicPr>
            <a:picLocks/>
          </p:cNvPicPr>
          <p:nvPr/>
        </p:nvPicPr>
        <p:blipFill>
          <a:blip r:embed="rId6" cstate="print">
            <a:extLst>
              <a:ext uri="{28A0092B-C50C-407E-A947-70E740481C1C}">
                <a14:useLocalDpi xmlns:a14="http://schemas.microsoft.com/office/drawing/2010/main" val="0"/>
              </a:ext>
            </a:extLst>
          </a:blip>
          <a:srcRect/>
          <a:stretch/>
        </p:blipFill>
        <p:spPr>
          <a:xfrm>
            <a:off x="5928608" y="7648961"/>
            <a:ext cx="1327372" cy="884914"/>
          </a:xfrm>
          <a:prstGeom prst="rect">
            <a:avLst/>
          </a:prstGeom>
          <a:ln w="19050">
            <a:noFill/>
          </a:ln>
        </p:spPr>
      </p:pic>
      <p:pic>
        <p:nvPicPr>
          <p:cNvPr id="19" name="Picture 18"/>
          <p:cNvPicPr>
            <a:picLocks/>
          </p:cNvPicPr>
          <p:nvPr/>
        </p:nvPicPr>
        <p:blipFill>
          <a:blip r:embed="rId7" cstate="print">
            <a:extLst>
              <a:ext uri="{28A0092B-C50C-407E-A947-70E740481C1C}">
                <a14:useLocalDpi xmlns:a14="http://schemas.microsoft.com/office/drawing/2010/main" val="0"/>
              </a:ext>
            </a:extLst>
          </a:blip>
          <a:srcRect/>
          <a:stretch/>
        </p:blipFill>
        <p:spPr>
          <a:xfrm>
            <a:off x="2987422" y="7648961"/>
            <a:ext cx="1327372" cy="884915"/>
          </a:xfrm>
          <a:prstGeom prst="rect">
            <a:avLst/>
          </a:prstGeom>
          <a:ln w="19050">
            <a:noFill/>
          </a:ln>
        </p:spPr>
      </p:pic>
      <p:sp>
        <p:nvSpPr>
          <p:cNvPr id="23" name="Rectangle 22"/>
          <p:cNvSpPr/>
          <p:nvPr/>
        </p:nvSpPr>
        <p:spPr>
          <a:xfrm>
            <a:off x="-2288" y="0"/>
            <a:ext cx="7315200" cy="846386"/>
          </a:xfrm>
          <a:prstGeom prst="rect">
            <a:avLst/>
          </a:prstGeom>
        </p:spPr>
        <p:txBody>
          <a:bodyPr wrap="square">
            <a:spAutoFit/>
          </a:bodyPr>
          <a:lstStyle/>
          <a:p>
            <a:pPr algn="ctr"/>
            <a:r>
              <a:rPr lang="en-US" sz="2500" b="1" i="1" dirty="0">
                <a:solidFill>
                  <a:srgbClr val="FFFF00"/>
                </a:solidFill>
                <a:effectLst>
                  <a:outerShdw blurRad="50800" dist="38100" dir="5400000" algn="t" rotWithShape="0">
                    <a:prstClr val="black">
                      <a:alpha val="40000"/>
                    </a:prstClr>
                  </a:outerShdw>
                </a:effectLst>
                <a:latin typeface="Trebuchet MS" panose="020B0603020202020204" pitchFamily="34" charset="0"/>
              </a:rPr>
              <a:t>Incredible Wando River Views + Saltwater Pool</a:t>
            </a:r>
          </a:p>
          <a:p>
            <a:pPr algn="ctr"/>
            <a:r>
              <a:rPr lang="en-US" sz="2400" i="1" dirty="0">
                <a:solidFill>
                  <a:srgbClr val="FFFF00"/>
                </a:solidFill>
                <a:effectLst>
                  <a:outerShdw blurRad="50800" dist="38100" dir="5400000" algn="t" rotWithShape="0">
                    <a:prstClr val="black">
                      <a:alpha val="40000"/>
                    </a:prstClr>
                  </a:outerShdw>
                </a:effectLst>
                <a:latin typeface="Trebuchet MS" panose="020B0603020202020204" pitchFamily="34" charset="0"/>
              </a:rPr>
              <a:t>Open House - Sunday, Sept. 29 2:30-430</a:t>
            </a:r>
            <a:endParaRPr lang="en-US" sz="2600" i="1" dirty="0">
              <a:solidFill>
                <a:srgbClr val="FFFF00"/>
              </a:solidFill>
              <a:effectLst>
                <a:outerShdw blurRad="50800" dist="38100" dir="5400000" algn="t" rotWithShape="0">
                  <a:prstClr val="black">
                    <a:alpha val="40000"/>
                  </a:prstClr>
                </a:outerShdw>
              </a:effectLst>
              <a:latin typeface="Trebuchet MS" panose="020B0603020202020204" pitchFamily="34" charset="0"/>
            </a:endParaRPr>
          </a:p>
        </p:txBody>
      </p:sp>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516830" y="7648961"/>
            <a:ext cx="1327372" cy="884915"/>
          </a:xfrm>
          <a:prstGeom prst="rect">
            <a:avLst/>
          </a:prstGeom>
          <a:ln w="19050">
            <a:noFill/>
          </a:ln>
        </p:spPr>
      </p:pic>
      <p:pic>
        <p:nvPicPr>
          <p:cNvPr id="31" name="Picture 30"/>
          <p:cNvPicPr>
            <a:picLocks/>
          </p:cNvPicPr>
          <p:nvPr/>
        </p:nvPicPr>
        <p:blipFill>
          <a:blip r:embed="rId9" cstate="print">
            <a:extLst>
              <a:ext uri="{28A0092B-C50C-407E-A947-70E740481C1C}">
                <a14:useLocalDpi xmlns:a14="http://schemas.microsoft.com/office/drawing/2010/main" val="0"/>
              </a:ext>
            </a:extLst>
          </a:blip>
          <a:srcRect/>
          <a:stretch/>
        </p:blipFill>
        <p:spPr>
          <a:xfrm>
            <a:off x="4458015" y="7648961"/>
            <a:ext cx="1327372" cy="884915"/>
          </a:xfrm>
          <a:prstGeom prst="rect">
            <a:avLst/>
          </a:prstGeom>
          <a:ln w="19050">
            <a:noFill/>
          </a:ln>
        </p:spPr>
      </p:pic>
      <p:pic>
        <p:nvPicPr>
          <p:cNvPr id="22" name="Picture 21">
            <a:extLst>
              <a:ext uri="{FF2B5EF4-FFF2-40B4-BE49-F238E27FC236}">
                <a16:creationId xmlns:a16="http://schemas.microsoft.com/office/drawing/2014/main" id="{5305E6F8-ACA6-45D5-BF54-8A350DE08B3C}"/>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693419" y="849746"/>
            <a:ext cx="3562561" cy="2377440"/>
          </a:xfrm>
          <a:prstGeom prst="rect">
            <a:avLst/>
          </a:prstGeom>
          <a:ln w="3175">
            <a:noFill/>
          </a:ln>
          <a:effectLst/>
        </p:spPr>
      </p:pic>
      <p:pic>
        <p:nvPicPr>
          <p:cNvPr id="25" name="Picture 24">
            <a:extLst>
              <a:ext uri="{FF2B5EF4-FFF2-40B4-BE49-F238E27FC236}">
                <a16:creationId xmlns:a16="http://schemas.microsoft.com/office/drawing/2014/main" id="{63BBBEA1-5179-4EFC-BBA1-4C79B9C94EDD}"/>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6238" y="3314700"/>
            <a:ext cx="1327372" cy="884915"/>
          </a:xfrm>
          <a:prstGeom prst="rect">
            <a:avLst/>
          </a:prstGeom>
          <a:ln w="19050">
            <a:noFill/>
          </a:ln>
        </p:spPr>
      </p:pic>
      <p:pic>
        <p:nvPicPr>
          <p:cNvPr id="26" name="Picture 25">
            <a:extLst>
              <a:ext uri="{FF2B5EF4-FFF2-40B4-BE49-F238E27FC236}">
                <a16:creationId xmlns:a16="http://schemas.microsoft.com/office/drawing/2014/main" id="{23A357A0-FAA5-4CB9-834A-059C61EA548D}"/>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4458017" y="3314700"/>
            <a:ext cx="1327372" cy="884915"/>
          </a:xfrm>
          <a:prstGeom prst="rect">
            <a:avLst/>
          </a:prstGeom>
          <a:ln w="19050">
            <a:noFill/>
          </a:ln>
        </p:spPr>
      </p:pic>
      <p:pic>
        <p:nvPicPr>
          <p:cNvPr id="27" name="Picture 26">
            <a:extLst>
              <a:ext uri="{FF2B5EF4-FFF2-40B4-BE49-F238E27FC236}">
                <a16:creationId xmlns:a16="http://schemas.microsoft.com/office/drawing/2014/main" id="{FD80EF3F-BB96-4CD5-920C-D39C261CD621}"/>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1516831" y="3314700"/>
            <a:ext cx="1327372" cy="884915"/>
          </a:xfrm>
          <a:prstGeom prst="rect">
            <a:avLst/>
          </a:prstGeom>
          <a:ln w="19050">
            <a:noFill/>
          </a:ln>
        </p:spPr>
      </p:pic>
      <p:pic>
        <p:nvPicPr>
          <p:cNvPr id="28" name="Picture 27">
            <a:extLst>
              <a:ext uri="{FF2B5EF4-FFF2-40B4-BE49-F238E27FC236}">
                <a16:creationId xmlns:a16="http://schemas.microsoft.com/office/drawing/2014/main" id="{DC76DF26-D0A5-4D7C-AC2C-9F6348BC258A}"/>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5928608" y="3314700"/>
            <a:ext cx="1327372" cy="884915"/>
          </a:xfrm>
          <a:prstGeom prst="rect">
            <a:avLst/>
          </a:prstGeom>
          <a:ln w="19050">
            <a:noFill/>
          </a:ln>
        </p:spPr>
      </p:pic>
      <p:pic>
        <p:nvPicPr>
          <p:cNvPr id="29" name="Picture 28">
            <a:extLst>
              <a:ext uri="{FF2B5EF4-FFF2-40B4-BE49-F238E27FC236}">
                <a16:creationId xmlns:a16="http://schemas.microsoft.com/office/drawing/2014/main" id="{2418CB63-63C2-4D72-828B-F8F39113175B}"/>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2987424" y="3314700"/>
            <a:ext cx="1327372" cy="884915"/>
          </a:xfrm>
          <a:prstGeom prst="rect">
            <a:avLst/>
          </a:prstGeom>
          <a:ln w="19050">
            <a:noFill/>
          </a:ln>
        </p:spPr>
      </p:pic>
      <p:sp>
        <p:nvSpPr>
          <p:cNvPr id="24" name="Rectangle 23">
            <a:extLst>
              <a:ext uri="{FF2B5EF4-FFF2-40B4-BE49-F238E27FC236}">
                <a16:creationId xmlns:a16="http://schemas.microsoft.com/office/drawing/2014/main" id="{7F76FF1D-7B7B-44C0-BE7B-16B0FFDEE98F}"/>
              </a:ext>
            </a:extLst>
          </p:cNvPr>
          <p:cNvSpPr/>
          <p:nvPr/>
        </p:nvSpPr>
        <p:spPr>
          <a:xfrm>
            <a:off x="3693419" y="2919409"/>
            <a:ext cx="3542143" cy="307777"/>
          </a:xfrm>
          <a:prstGeom prst="rect">
            <a:avLst/>
          </a:prstGeom>
        </p:spPr>
        <p:txBody>
          <a:bodyPr wrap="square">
            <a:spAutoFit/>
          </a:bodyPr>
          <a:lstStyle/>
          <a:p>
            <a:r>
              <a:rPr lang="en-US" sz="1400" i="1" dirty="0">
                <a:solidFill>
                  <a:schemeClr val="bg1"/>
                </a:solidFill>
                <a:effectLst>
                  <a:outerShdw blurRad="50800" dist="38100" dir="5400000" algn="t" rotWithShape="0">
                    <a:prstClr val="black">
                      <a:alpha val="40000"/>
                    </a:prstClr>
                  </a:outerShdw>
                </a:effectLst>
                <a:latin typeface="Trebuchet MS" panose="020B0603020202020204" pitchFamily="34" charset="0"/>
              </a:rPr>
              <a:t>Community Dock</a:t>
            </a:r>
          </a:p>
        </p:txBody>
      </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110</TotalTime>
  <Words>328</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Lucida Sans</vt:lpstr>
      <vt:lpstr>Trebuchet MS</vt:lpstr>
      <vt:lpstr>Wingdings</vt:lpstr>
      <vt:lpstr>Wingdings 2</vt:lpstr>
      <vt:lpstr>Wingdings 3</vt:lpstr>
      <vt:lpstr>Apex</vt:lpstr>
      <vt:lpstr>1215 Rivers Reach Drive River Reach Pointe | Charleston, SC 29492 | MLS# 19025812 | $610,000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30</cp:revision>
  <dcterms:created xsi:type="dcterms:W3CDTF">2006-08-16T00:00:00Z</dcterms:created>
  <dcterms:modified xsi:type="dcterms:W3CDTF">2019-09-24T11:35:13Z</dcterms:modified>
</cp:coreProperties>
</file>