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73" y="2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6/13/2024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650556"/>
            <a:ext cx="8229600" cy="85112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bg2">
                    <a:lumMod val="50000"/>
                  </a:schemeClr>
                </a:solidFill>
                <a:latin typeface="Palatino Linotype" panose="02040502050505030304" pitchFamily="18" charset="0"/>
              </a:rPr>
              <a:t>1215 Appling Drive</a:t>
            </a:r>
          </a:p>
          <a:p>
            <a:pPr algn="ctr"/>
            <a:r>
              <a:rPr lang="en-US" sz="2000" dirty="0">
                <a:solidFill>
                  <a:schemeClr val="bg2">
                    <a:lumMod val="50000"/>
                  </a:schemeClr>
                </a:solidFill>
                <a:latin typeface="Palatino Linotype" panose="02040502050505030304" pitchFamily="18" charset="0"/>
              </a:rPr>
              <a:t>Watermark | Mount Pleasant, SC 29464 | MLS# 24015021 | $849,999</a:t>
            </a: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0" y="5597454"/>
            <a:ext cx="6357257" cy="3912107"/>
          </a:xfrm>
        </p:spPr>
        <p:txBody>
          <a:bodyPr anchor="ctr">
            <a:noAutofit/>
          </a:bodyPr>
          <a:lstStyle/>
          <a:p>
            <a:r>
              <a:rPr lang="en-US" sz="900" dirty="0">
                <a:solidFill>
                  <a:schemeClr val="bg2">
                    <a:lumMod val="25000"/>
                  </a:schemeClr>
                </a:solidFill>
                <a:latin typeface="Palatino Linotype" panose="02040502050505030304" pitchFamily="18" charset="0"/>
                <a:cs typeface="Times New Roman" panose="02020603050405020304" pitchFamily="18" charset="0"/>
              </a:rPr>
              <a:t>Welcome to Watermark, where luxury living meets modern convenience! This stunning, move-in-ready home in the heart of Mt. Pleasant boasts numerous updates and unbeatable amenities, including serene lake views that will capture your heart at first sight. As you approach, the charming exterior will instantly impress, highlighted by a meticulously groomed yard, exquisite landscaping, and an inviting full front porch. Step inside to discover a bright and airy open floor plan, enhanced by rich wood flooring and abundant natural light. To your right, the elegant dining room awaits, perfect for hosting family dinners and gatherings. The chef's kitchen is a dream, featuring sleek granite countertops, GE Profile stainless steel appliances—including an oven, microwave, refrigerator, and dishwasher installed in 2021, pristine white cabinets, and a versatile island with seating. Adjacent to the kitchen, the cozy dining area provides a seamless transition for meals and entertaining.</a:t>
            </a:r>
          </a:p>
          <a:p>
            <a:endParaRPr lang="en-US" sz="900" dirty="0">
              <a:solidFill>
                <a:schemeClr val="bg2">
                  <a:lumMod val="25000"/>
                </a:schemeClr>
              </a:solidFill>
              <a:latin typeface="Palatino Linotype" panose="02040502050505030304" pitchFamily="18" charset="0"/>
              <a:cs typeface="Times New Roman" panose="02020603050405020304" pitchFamily="18" charset="0"/>
            </a:endParaRPr>
          </a:p>
          <a:p>
            <a:r>
              <a:rPr lang="en-US" sz="900" dirty="0">
                <a:solidFill>
                  <a:schemeClr val="bg2">
                    <a:lumMod val="25000"/>
                  </a:schemeClr>
                </a:solidFill>
                <a:latin typeface="Palatino Linotype" panose="02040502050505030304" pitchFamily="18" charset="0"/>
                <a:cs typeface="Times New Roman" panose="02020603050405020304" pitchFamily="18" charset="0"/>
              </a:rPr>
              <a:t>From here, access the mudroom with a custom-built drop zone (2022) leading to the backyard. The family room is the epitome of relaxation, offering a cozy fireplace for those chilly evenings. On the main level, you'll also find a convenient powder room and a laundry room equipped with custom shelving (2024). Venture upstairs to discover the luxurious primary bedroom, complete with a walk-in closet and an </a:t>
            </a:r>
            <a:r>
              <a:rPr lang="en-US" sz="900" dirty="0" err="1">
                <a:solidFill>
                  <a:schemeClr val="bg2">
                    <a:lumMod val="25000"/>
                  </a:schemeClr>
                </a:solidFill>
                <a:latin typeface="Palatino Linotype" panose="02040502050505030304" pitchFamily="18" charset="0"/>
                <a:cs typeface="Times New Roman" panose="02020603050405020304" pitchFamily="18" charset="0"/>
              </a:rPr>
              <a:t>en</a:t>
            </a:r>
            <a:r>
              <a:rPr lang="en-US" sz="900" dirty="0">
                <a:solidFill>
                  <a:schemeClr val="bg2">
                    <a:lumMod val="25000"/>
                  </a:schemeClr>
                </a:solidFill>
                <a:latin typeface="Palatino Linotype" panose="02040502050505030304" pitchFamily="18" charset="0"/>
                <a:cs typeface="Times New Roman" panose="02020603050405020304" pitchFamily="18" charset="0"/>
              </a:rPr>
              <a:t>-suite bath featuring a dual sink vanity, step-in shower, and an indulgent soaking tub. Two additional bedrooms, one adorned with professionally installed wainscoting, and a custom closet (2022), along with a full bathroom, complete the second level. The fenced-in backyard is a private oasis, featuring a patio perfect for outdoor entertaining, a storage shed, and tranquil lake views. The home backs up to a shared neighborhood green space, providing an added sense of openness and community. Additional standout features include a brand-new HVAC system (2024), a new washer and dryer (2023), and Nest thermostats (2024). The home has also been meticulously maintained, with recent soft washing, rodent and vapor barrier repairs, crawl space disinfection, and a serviced dehumidifier in 2024. </a:t>
            </a:r>
          </a:p>
          <a:p>
            <a:endParaRPr lang="en-US" sz="900" dirty="0">
              <a:solidFill>
                <a:schemeClr val="bg2">
                  <a:lumMod val="25000"/>
                </a:schemeClr>
              </a:solidFill>
              <a:latin typeface="Palatino Linotype" panose="02040502050505030304" pitchFamily="18" charset="0"/>
              <a:cs typeface="Times New Roman" panose="02020603050405020304" pitchFamily="18" charset="0"/>
            </a:endParaRPr>
          </a:p>
          <a:p>
            <a:r>
              <a:rPr lang="en-US" sz="900" dirty="0">
                <a:solidFill>
                  <a:schemeClr val="bg2">
                    <a:lumMod val="25000"/>
                  </a:schemeClr>
                </a:solidFill>
                <a:latin typeface="Palatino Linotype" panose="02040502050505030304" pitchFamily="18" charset="0"/>
                <a:cs typeface="Times New Roman" panose="02020603050405020304" pitchFamily="18" charset="0"/>
              </a:rPr>
              <a:t>The Watermark community offers exceptional amenities, including a swimming pool, playground, and scenic walking trails. Enjoy the convenience of being just a half mile from I-526, 2.3 miles from Mt. Pleasant Towne Centre, 4.4 miles from Isle of Palms, 5.9 miles from Sullivan's Island, and 7.4 miles from downtown Charleston. This home truly has it all! Schedule your showing today and experience the perfect blend of style, comfort, and convenience in this remarkable Mt. Pleasant residence! Listing agent is the husband of the seller.</a:t>
            </a:r>
          </a:p>
        </p:txBody>
      </p:sp>
      <p:sp>
        <p:nvSpPr>
          <p:cNvPr id="5" name="Rectangle 4"/>
          <p:cNvSpPr/>
          <p:nvPr/>
        </p:nvSpPr>
        <p:spPr>
          <a:xfrm>
            <a:off x="4495800" y="0"/>
            <a:ext cx="2971800" cy="1200329"/>
          </a:xfrm>
          <a:prstGeom prst="rect">
            <a:avLst/>
          </a:prstGeom>
        </p:spPr>
        <p:txBody>
          <a:bodyPr wrap="square">
            <a:spAutoFit/>
          </a:bodyPr>
          <a:lstStyle/>
          <a:p>
            <a:pPr algn="ctr"/>
            <a:r>
              <a:rPr lang="en-US" sz="2400" b="1" i="1">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New Listing!</a:t>
            </a:r>
            <a:endParaRPr lang="en-US" sz="2400" b="1" i="1" dirty="0">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endParaRPr>
          </a:p>
          <a:p>
            <a:pPr algn="ctr"/>
            <a:r>
              <a:rPr lang="en-US" sz="2400" b="1" i="1" dirty="0">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Showings Start</a:t>
            </a:r>
          </a:p>
          <a:p>
            <a:pPr algn="ctr"/>
            <a:r>
              <a:rPr lang="en-US" sz="2400" b="1" i="1" dirty="0">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Saturday, 6/15</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062782" y="9699171"/>
            <a:ext cx="6106886"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4" dirty="0">
                <a:solidFill>
                  <a:schemeClr val="tx1"/>
                </a:solidFill>
                <a:latin typeface="Palatino Linotype" panose="02040502050505030304" pitchFamily="18" charset="0"/>
              </a:rPr>
              <a:t>Colin Spann     ColinSpann@mattoneillteam.com     864-934-7724</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6364114" y="5602025"/>
            <a:ext cx="1782427" cy="1188285"/>
          </a:xfrm>
          <a:prstGeom prst="rect">
            <a:avLst/>
          </a:prstGeom>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5" name="Picture 24"/>
          <p:cNvPicPr>
            <a:picLocks/>
          </p:cNvPicPr>
          <p:nvPr/>
        </p:nvPicPr>
        <p:blipFill>
          <a:blip r:embed="rId11" cstate="print">
            <a:extLst>
              <a:ext uri="{28A0092B-C50C-407E-A947-70E740481C1C}">
                <a14:useLocalDpi xmlns:a14="http://schemas.microsoft.com/office/drawing/2010/main" val="0"/>
              </a:ext>
            </a:extLst>
          </a:blip>
          <a:srcRect/>
          <a:stretch/>
        </p:blipFill>
        <p:spPr>
          <a:xfrm>
            <a:off x="6367167" y="6960202"/>
            <a:ext cx="1776324" cy="1184216"/>
          </a:xfrm>
          <a:prstGeom prst="rect">
            <a:avLst/>
          </a:prstGeom>
        </p:spPr>
      </p:pic>
      <p:pic>
        <p:nvPicPr>
          <p:cNvPr id="26" name="Picture 25"/>
          <p:cNvPicPr>
            <a:picLocks/>
          </p:cNvPicPr>
          <p:nvPr/>
        </p:nvPicPr>
        <p:blipFill>
          <a:blip r:embed="rId12" cstate="print">
            <a:extLst>
              <a:ext uri="{28A0092B-C50C-407E-A947-70E740481C1C}">
                <a14:useLocalDpi xmlns:a14="http://schemas.microsoft.com/office/drawing/2010/main" val="0"/>
              </a:ext>
            </a:extLst>
          </a:blip>
          <a:srcRect/>
          <a:stretch/>
        </p:blipFill>
        <p:spPr>
          <a:xfrm>
            <a:off x="6358504" y="8311765"/>
            <a:ext cx="1793646" cy="1195764"/>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400" y="3840162"/>
            <a:ext cx="1436914" cy="7145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529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68</cp:revision>
  <dcterms:created xsi:type="dcterms:W3CDTF">2006-08-16T00:00:00Z</dcterms:created>
  <dcterms:modified xsi:type="dcterms:W3CDTF">2024-06-13T14:53:29Z</dcterms:modified>
</cp:coreProperties>
</file>