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92" y="58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hyperlink" Target="http://www.jenkinsonandmoore.com/"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315200" cy="4890385"/>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47902" y="4958467"/>
            <a:ext cx="4418446" cy="3893251"/>
          </a:xfrm>
        </p:spPr>
        <p:txBody>
          <a:bodyPr anchor="ctr">
            <a:noAutofit/>
          </a:bodyPr>
          <a:lstStyle/>
          <a:p>
            <a:r>
              <a:rPr lang="en-US" sz="900" dirty="0">
                <a:solidFill>
                  <a:schemeClr val="tx2">
                    <a:lumMod val="75000"/>
                  </a:schemeClr>
                </a:solidFill>
                <a:latin typeface="Century Gothic" panose="020B0502020202020204" pitchFamily="34" charset="0"/>
              </a:rPr>
              <a:t>ADDED BONUS!!! Above the detached two car garage is a 650 </a:t>
            </a:r>
            <a:r>
              <a:rPr lang="en-US" sz="900" dirty="0" err="1">
                <a:solidFill>
                  <a:schemeClr val="tx2">
                    <a:lumMod val="75000"/>
                  </a:schemeClr>
                </a:solidFill>
                <a:latin typeface="Century Gothic" panose="020B0502020202020204" pitchFamily="34" charset="0"/>
              </a:rPr>
              <a:t>sq.ft</a:t>
            </a:r>
            <a:r>
              <a:rPr lang="en-US" sz="900" dirty="0">
                <a:solidFill>
                  <a:schemeClr val="tx2">
                    <a:lumMod val="75000"/>
                  </a:schemeClr>
                </a:solidFill>
                <a:latin typeface="Century Gothic" panose="020B0502020202020204" pitchFamily="34" charset="0"/>
              </a:rPr>
              <a:t>. ADU with 1 BR, 1 BA, full kitchen, living/dining area. With separate outdoor living space and outdoor shower, it is perfect for a Mother-in-Law Suite, guest house, art studio, office or rental!. Combined sq. ft. of ADU and house is 3,100 </a:t>
            </a:r>
            <a:r>
              <a:rPr lang="en-US" sz="900" dirty="0" err="1">
                <a:solidFill>
                  <a:schemeClr val="tx2">
                    <a:lumMod val="75000"/>
                  </a:schemeClr>
                </a:solidFill>
                <a:latin typeface="Century Gothic" panose="020B0502020202020204" pitchFamily="34" charset="0"/>
              </a:rPr>
              <a:t>sq.ft</a:t>
            </a:r>
            <a:r>
              <a:rPr lang="en-US" sz="900" dirty="0">
                <a:solidFill>
                  <a:schemeClr val="tx2">
                    <a:lumMod val="75000"/>
                  </a:schemeClr>
                </a:solidFill>
                <a:latin typeface="Century Gothic" panose="020B0502020202020204" pitchFamily="34" charset="0"/>
              </a:rPr>
              <a:t>. The open floor plan, clean, sleek lines, natural light and textured decor' define the simplistic design of this beautiful home. The first floor flex room is currently used as a fourth bedroom, but could provide many additional options for a new owner. The kitchen is a chef's dream, equipped with KitchenAid stainless appliances, open shelving, Quartz counters and a large island with a honed marble counter top. Perfect for a large family or entertaining a crowd, the adjoining living area and dining room open to a spacious patio with a second outdoor shower...the perfect set up for grilling and </a:t>
            </a:r>
            <a:r>
              <a:rPr lang="en-US" sz="900" dirty="0" err="1">
                <a:solidFill>
                  <a:schemeClr val="tx2">
                    <a:lumMod val="75000"/>
                  </a:schemeClr>
                </a:solidFill>
                <a:latin typeface="Century Gothic" panose="020B0502020202020204" pitchFamily="34" charset="0"/>
              </a:rPr>
              <a:t>lowcountry</a:t>
            </a:r>
            <a:r>
              <a:rPr lang="en-US" sz="900" dirty="0">
                <a:solidFill>
                  <a:schemeClr val="tx2">
                    <a:lumMod val="75000"/>
                  </a:schemeClr>
                </a:solidFill>
                <a:latin typeface="Century Gothic" panose="020B0502020202020204" pitchFamily="34" charset="0"/>
              </a:rPr>
              <a:t> outdoor living! The backyard beyond allows room for children to play, gardening and additional parking. The master bedroom has a walk-in closet and adjoining study/sitting room. The master bath has double sinks with quartz counters, separate shower and soaker tub. Two additional bedrooms upstairs share a hall bath. Centrally located in one of the most desirable neighborhoods in Mt Pleasant, the Old Village is close to the Ravenel Bridge, Shem Creek, great restaurants, shopping, the beaches and just 25 minutes to the airport! The sense of community is evidenced from the number of golf carts you see taking children to school at Mt Pleasant Academy, joggers enjoying the views from the Old Bridge, neighbors with their pets in the dog park and tennis players on the courts just around the corner. Equipped with ''Smart House'' technology, the electrical and security systems are controlled from the panel and smart phone. The beautiful landscaping is low-maintenance. This well planned and much loved home is one you will enjoy showing. INVESTORS...PROVEN RENTAL HISTORY AND INCOME POTENTIAL FROM MAIN HOUSE AND ADU. See documents for details regarding rental history.</a:t>
            </a:r>
          </a:p>
        </p:txBody>
      </p:sp>
      <p:sp>
        <p:nvSpPr>
          <p:cNvPr id="17" name="Rectangle 16"/>
          <p:cNvSpPr/>
          <p:nvPr/>
        </p:nvSpPr>
        <p:spPr>
          <a:xfrm>
            <a:off x="-1984" y="9140964"/>
            <a:ext cx="3232927" cy="707886"/>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200" dirty="0">
                <a:solidFill>
                  <a:srgbClr val="00325C"/>
                </a:solidFill>
                <a:latin typeface="Century Gothic" panose="020B0502020202020204" pitchFamily="34" charset="0"/>
              </a:rPr>
              <a:t>M (843) 224-0210</a:t>
            </a:r>
          </a:p>
          <a:p>
            <a:r>
              <a:rPr lang="pt-BR" sz="1200" dirty="0">
                <a:solidFill>
                  <a:srgbClr val="00325C"/>
                </a:solidFill>
                <a:latin typeface="Century Gothic" panose="020B0502020202020204" pitchFamily="34" charset="0"/>
              </a:rPr>
              <a:t>mac@carolinaone.com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715500"/>
            <a:ext cx="7327903" cy="338554"/>
          </a:xfrm>
          <a:prstGeom prst="rect">
            <a:avLst/>
          </a:prstGeom>
        </p:spPr>
        <p:txBody>
          <a:bodyPr wrap="square" anchor="ctr">
            <a:spAutoFit/>
          </a:bodyPr>
          <a:lstStyle/>
          <a:p>
            <a:pPr algn="ctr"/>
            <a:r>
              <a:rPr lang="en-US" sz="900" dirty="0">
                <a:solidFill>
                  <a:schemeClr val="accent1">
                    <a:lumMod val="50000"/>
                  </a:schemeClr>
                </a:solidFill>
                <a:latin typeface="Century Gothic" panose="020B0502020202020204" pitchFamily="34" charset="0"/>
                <a:hlinkClick r:id="rId3"/>
              </a:rPr>
              <a:t>www.jenkinsonandmoore.com</a:t>
            </a:r>
            <a:endParaRPr lang="en-US" sz="900" dirty="0">
              <a:solidFill>
                <a:schemeClr val="accent1">
                  <a:lumMod val="50000"/>
                </a:schemeClr>
              </a:solidFill>
              <a:latin typeface="Century Gothic" panose="020B0502020202020204" pitchFamily="34" charset="0"/>
            </a:endParaRPr>
          </a:p>
          <a:p>
            <a:pPr algn="ctr"/>
            <a:r>
              <a:rPr lang="en-US" sz="700" dirty="0">
                <a:solidFill>
                  <a:schemeClr val="accent1">
                    <a:lumMod val="50000"/>
                  </a:schemeClr>
                </a:solidFill>
                <a:latin typeface="Century Gothic" panose="020B0502020202020204" pitchFamily="34" charset="0"/>
              </a:rPr>
              <a:t>Jenkinson &amp; Moore, LLC | Carolina One Real Estate | 1503 Palm Blvd | Isle of Palms, SC 29451-2280</a:t>
            </a:r>
          </a:p>
        </p:txBody>
      </p:sp>
      <p:sp>
        <p:nvSpPr>
          <p:cNvPr id="23" name="Rectangle 22"/>
          <p:cNvSpPr/>
          <p:nvPr/>
        </p:nvSpPr>
        <p:spPr>
          <a:xfrm>
            <a:off x="2513189" y="-805702"/>
            <a:ext cx="7315200" cy="1077218"/>
          </a:xfrm>
          <a:prstGeom prst="rect">
            <a:avLst/>
          </a:prstGeom>
          <a:noFill/>
        </p:spPr>
        <p:txBody>
          <a:bodyPr wrap="square">
            <a:spAutoFit/>
          </a:bodyPr>
          <a:lstStyle/>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Price Reduced To $1,075,000!</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Plus Sellers Offering A $25,000</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Allowance To Buyer</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W/ Acceptable Offer!</a:t>
            </a:r>
            <a:endParaRPr lang="en-US" sz="12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2" name="Title 1"/>
          <p:cNvSpPr>
            <a:spLocks noGrp="1"/>
          </p:cNvSpPr>
          <p:nvPr>
            <p:ph type="ctrTitle"/>
          </p:nvPr>
        </p:nvSpPr>
        <p:spPr>
          <a:xfrm>
            <a:off x="0" y="4140743"/>
            <a:ext cx="7307260" cy="734577"/>
          </a:xfrm>
        </p:spPr>
        <p:txBody>
          <a:bodyPr anchor="ctr">
            <a:noAutofit/>
            <a:scene3d>
              <a:camera prst="orthographicFront"/>
              <a:lightRig rig="soft" dir="t">
                <a:rot lat="0" lon="0" rev="17220000"/>
              </a:lightRig>
            </a:scene3d>
            <a:sp3d prstMaterial="softEdge"/>
          </a:bodyPr>
          <a:lstStyle/>
          <a:p>
            <a:r>
              <a:rPr lang="en-US" sz="24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121 Freeman Street</a:t>
            </a:r>
            <a:br>
              <a:rPr lang="en-US" sz="2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Old Mt Pleasant ~ Mount Pleasant ~ MLS# 18013145 ~ $1,395,000</a:t>
            </a:r>
            <a:endParaRPr lang="en-US" sz="16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Diagonal Stripe 4"/>
          <p:cNvSpPr/>
          <p:nvPr/>
        </p:nvSpPr>
        <p:spPr>
          <a:xfrm>
            <a:off x="-11858" y="-1"/>
            <a:ext cx="2297858" cy="2286001"/>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81390">
            <a:off x="-430765" y="493121"/>
            <a:ext cx="2563459" cy="738664"/>
          </a:xfrm>
          <a:prstGeom prst="rect">
            <a:avLst/>
          </a:prstGeom>
          <a:noFill/>
        </p:spPr>
        <p:txBody>
          <a:bodyPr wrap="none" rtlCol="0">
            <a:spAutoFit/>
          </a:bodyPr>
          <a:lstStyle/>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Wine &amp; Cheese</a:t>
            </a:r>
          </a:p>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Drop-in Open House</a:t>
            </a:r>
          </a:p>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Wednesday July 11</a:t>
            </a:r>
            <a:r>
              <a:rPr lang="en-US" sz="1400" b="1" baseline="30000" dirty="0">
                <a:solidFill>
                  <a:schemeClr val="bg1"/>
                </a:solidFill>
                <a:effectLst>
                  <a:outerShdw blurRad="38100" dist="38100" dir="2700000" algn="tl">
                    <a:srgbClr val="000000">
                      <a:alpha val="43137"/>
                    </a:srgbClr>
                  </a:outerShdw>
                </a:effectLst>
                <a:latin typeface="Trebuchet MS" panose="020B0603020202020204" pitchFamily="34" charset="0"/>
              </a:rPr>
              <a:t>th</a:t>
            </a: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  5-7pm</a:t>
            </a:r>
            <a:endPar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440" y="4961064"/>
            <a:ext cx="1367427" cy="911618"/>
          </a:xfrm>
          <a:prstGeom prst="rect">
            <a:avLst/>
          </a:prstGeom>
          <a:ln>
            <a:noFill/>
          </a:ln>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08" y="7945050"/>
            <a:ext cx="1367379" cy="911586"/>
          </a:xfrm>
          <a:prstGeom prst="rect">
            <a:avLst/>
          </a:prstGeom>
          <a:ln>
            <a:noFill/>
          </a:ln>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502" y="5955829"/>
            <a:ext cx="1367196" cy="911464"/>
          </a:xfrm>
          <a:prstGeom prst="rect">
            <a:avLst/>
          </a:prstGeom>
          <a:ln>
            <a:noFill/>
          </a:ln>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30944" y="9140964"/>
            <a:ext cx="849342" cy="604274"/>
          </a:xfrm>
          <a:prstGeom prst="rect">
            <a:avLst/>
          </a:prstGeom>
          <a:ln w="12700">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4080209" y="9140964"/>
            <a:ext cx="323292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a:solidFill>
                  <a:srgbClr val="00325C"/>
                </a:solidFill>
                <a:latin typeface="Century Gothic" panose="020B0502020202020204" pitchFamily="34" charset="0"/>
              </a:rPr>
              <a:t>M </a:t>
            </a:r>
            <a:r>
              <a:rPr lang="pt-BR" sz="1200" dirty="0">
                <a:solidFill>
                  <a:srgbClr val="00325C"/>
                </a:solidFill>
                <a:latin typeface="Century Gothic" panose="020B0502020202020204" pitchFamily="34" charset="0"/>
              </a:rPr>
              <a:t>(843)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502" y="6950440"/>
            <a:ext cx="1367196" cy="911464"/>
          </a:xfrm>
          <a:prstGeom prst="rect">
            <a:avLst/>
          </a:prstGeom>
          <a:ln>
            <a:no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7369" y="4958468"/>
            <a:ext cx="1367427" cy="911618"/>
          </a:xfrm>
          <a:prstGeom prst="rect">
            <a:avLst/>
          </a:prstGeom>
          <a:ln>
            <a:no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71515" y="7945680"/>
            <a:ext cx="1358111" cy="905407"/>
          </a:xfrm>
          <a:prstGeom prst="rect">
            <a:avLst/>
          </a:prstGeom>
          <a:ln>
            <a:noFill/>
          </a:ln>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9498" y="5950637"/>
            <a:ext cx="1363398" cy="911464"/>
          </a:xfrm>
          <a:prstGeom prst="rect">
            <a:avLst/>
          </a:prstGeom>
          <a:ln>
            <a:no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70764" y="6943284"/>
            <a:ext cx="1359612" cy="908933"/>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502</TotalTime>
  <Words>484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121 Freeman Street Old Mt Pleasant ~ Mount Pleasant ~ MLS# 18013145 ~ $1,395,000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2018-07-04T15:12:31Z</dcterms:modified>
</cp:coreProperties>
</file>