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8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3/27/2024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player.vimeo.com/video/909557241"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344"/>
          <a:stretch/>
        </p:blipFill>
        <p:spPr bwMode="auto">
          <a:xfrm>
            <a:off x="862585" y="0"/>
            <a:ext cx="6445934" cy="4871018"/>
          </a:xfrm>
          <a:prstGeom prst="rect">
            <a:avLst/>
          </a:prstGeom>
          <a:ln>
            <a:solidFill>
              <a:schemeClr val="bg1"/>
            </a:solid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34908" y="0"/>
            <a:ext cx="5480292" cy="461665"/>
          </a:xfrm>
          <a:prstGeom prst="rect">
            <a:avLst/>
          </a:prstGeom>
          <a:solidFill>
            <a:srgbClr val="000000">
              <a:alpha val="49804"/>
            </a:srgbClr>
          </a:solidFill>
        </p:spPr>
        <p:txBody>
          <a:bodyPr wrap="square" lIns="0" tIns="0" rIns="0" bIns="0" anchor="t">
            <a:spAutoFit/>
          </a:bodyPr>
          <a:lstStyle/>
          <a:p>
            <a:pPr algn="ctr"/>
            <a:r>
              <a:rPr lang="en-US" sz="1600" b="1" dirty="0">
                <a:ln w="3175">
                  <a:noFill/>
                </a:ln>
                <a:solidFill>
                  <a:schemeClr val="bg1"/>
                </a:solidFill>
                <a:latin typeface="Century Gothic" panose="020B0502020202020204" pitchFamily="34" charset="0"/>
              </a:rPr>
              <a:t>Recently Reduced and Offering $1500 AGENT BONUS </a:t>
            </a:r>
          </a:p>
          <a:p>
            <a:pPr algn="ctr"/>
            <a:r>
              <a:rPr lang="en-US" sz="1400" i="1" dirty="0">
                <a:ln w="3175">
                  <a:noFill/>
                </a:ln>
                <a:solidFill>
                  <a:schemeClr val="bg1"/>
                </a:solidFill>
                <a:latin typeface="Century Gothic" panose="020B0502020202020204" pitchFamily="34" charset="0"/>
              </a:rPr>
              <a:t>with Acceptable Offer by April 1st!</a:t>
            </a:r>
          </a:p>
        </p:txBody>
      </p:sp>
      <p:sp>
        <p:nvSpPr>
          <p:cNvPr id="2" name="Title 1"/>
          <p:cNvSpPr>
            <a:spLocks noGrp="1"/>
          </p:cNvSpPr>
          <p:nvPr>
            <p:ph type="ctrTitle"/>
          </p:nvPr>
        </p:nvSpPr>
        <p:spPr>
          <a:xfrm>
            <a:off x="1836018" y="4291427"/>
            <a:ext cx="5476800" cy="579591"/>
          </a:xfrm>
          <a:solidFill>
            <a:srgbClr val="000000">
              <a:alpha val="49804"/>
            </a:srgbClr>
          </a:solidFill>
        </p:spPr>
        <p:txBody>
          <a:bodyPr anchor="ctr">
            <a:noAutofit/>
          </a:bodyPr>
          <a:lstStyle/>
          <a:p>
            <a:r>
              <a:rPr lang="en-US" sz="16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121 Waylon Drive</a:t>
            </a:r>
            <a:br>
              <a:rPr lang="en-US" sz="16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br>
            <a:r>
              <a:rPr lang="en-US" sz="1200" b="1"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Weatherstone | Summerville, SC 29483 | MLS# 24004072 | $450,000</a:t>
            </a:r>
            <a:endParaRPr lang="en-US" sz="1200" dirty="0">
              <a:ln w="3175">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6682" y="4870401"/>
            <a:ext cx="7308517" cy="3684311"/>
          </a:xfrm>
        </p:spPr>
        <p:txBody>
          <a:bodyPr anchor="ctr">
            <a:noAutofit/>
          </a:bodyPr>
          <a:lstStyle/>
          <a:p>
            <a:r>
              <a:rPr lang="en-US" sz="1100" b="1" dirty="0">
                <a:solidFill>
                  <a:schemeClr val="tx1">
                    <a:lumMod val="50000"/>
                    <a:lumOff val="50000"/>
                  </a:schemeClr>
                </a:solidFill>
                <a:latin typeface="Century Gothic" panose="020B0502020202020204" pitchFamily="34" charset="0"/>
                <a:cs typeface="Microsoft Sans Serif" panose="020B0604020202020204" pitchFamily="34" charset="0"/>
              </a:rPr>
              <a:t>JUST REDUCED $15,000 and $2500 Lender Credit available!</a:t>
            </a: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Welcome home to 121 Waylon Drive! This expansive 5-Bedroom, 3-Bathroom home is a rare find in the beautiful Weatherstone Community in Summerville, SC. Boasting 2722 SF of living space on almost a quarter acre, fully fenced lot, this residence stands as one of the largest homes with one of the largest lots in the area. Sip your morning coffee on your front porch across from the tranquil pond and take in the views! Upon entering, downstairs greets you with a grand layout, including a spacious Family and Dining Room, a Formal Living Room, and a Large Eat-In Kitchen with New Stainless Steel Appliances! Around the corner is a Bedroom, which could also serve as a Den or Study, Full Bath, and Laundry Room. </a:t>
            </a: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The screened back porch offers a perfect retreat for unwinding or entertaining.</a:t>
            </a: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Upstairs you will find 3 more generously sized Bedrooms and another Full Bath. One of the highlights of the home is the Luxurious Master Suite! It will take your breath away, with tray ceilings, a sitting area, </a:t>
            </a:r>
            <a:r>
              <a:rPr lang="en-US" sz="1000" dirty="0" err="1">
                <a:solidFill>
                  <a:schemeClr val="tx1">
                    <a:lumMod val="50000"/>
                    <a:lumOff val="50000"/>
                  </a:schemeClr>
                </a:solidFill>
                <a:latin typeface="Century Gothic" panose="020B0502020202020204" pitchFamily="34" charset="0"/>
                <a:cs typeface="Microsoft Sans Serif" panose="020B0604020202020204" pitchFamily="34" charset="0"/>
              </a:rPr>
              <a:t>en</a:t>
            </a:r>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 suite bath, and His and Her Walk-In Closet.</a:t>
            </a: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Residents of Weatherstone can enjoy a variety of Amenities, including a sparkling pool for cooling off on hot days, a basketball court, a sand volleyball court, and an awesome playground where the kids can make memories!</a:t>
            </a: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The Bus Stop itself, is right in front of the home. Within 5 minutes you can be Dining and Shopping at Azalea Square or Nexton Square, as well as I-26 for easy commuting! You are within 10 minutes to downtown Summerville and less than 30 minutes to Downtown Charleston. From relaxation to convenience, this Neighborhood offers it all!</a:t>
            </a: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rPr>
              <a:t>The home also has a New Roof, HVAC, and Appliances. This unique home will not last, call for your showing TODAY! Lender is also offering up to $2500 in Closing Cost or Rate </a:t>
            </a:r>
            <a:r>
              <a:rPr lang="en-US" sz="1000">
                <a:solidFill>
                  <a:schemeClr val="tx1">
                    <a:lumMod val="50000"/>
                    <a:lumOff val="50000"/>
                  </a:schemeClr>
                </a:solidFill>
                <a:latin typeface="Century Gothic" panose="020B0502020202020204" pitchFamily="34" charset="0"/>
                <a:cs typeface="Microsoft Sans Serif" panose="020B0604020202020204" pitchFamily="34" charset="0"/>
              </a:rPr>
              <a:t>Buydown.</a:t>
            </a:r>
          </a:p>
          <a:p>
            <a:endParaRPr lang="en-US" sz="1000" i="1" dirty="0">
              <a:solidFill>
                <a:schemeClr val="tx1">
                  <a:lumMod val="50000"/>
                  <a:lumOff val="50000"/>
                </a:schemeClr>
              </a:solidFill>
              <a:latin typeface="Century Gothic" panose="020B0502020202020204" pitchFamily="34" charset="0"/>
              <a:cs typeface="Microsoft Sans Serif" panose="020B0604020202020204" pitchFamily="34" charset="0"/>
            </a:endParaRPr>
          </a:p>
          <a:p>
            <a:r>
              <a:rPr lang="en-US" sz="1000" dirty="0">
                <a:solidFill>
                  <a:schemeClr val="tx1">
                    <a:lumMod val="50000"/>
                    <a:lumOff val="50000"/>
                  </a:schemeClr>
                </a:solidFill>
                <a:latin typeface="Century Gothic" panose="020B0502020202020204" pitchFamily="34" charset="0"/>
                <a:cs typeface="Microsoft Sans Serif" panose="020B0604020202020204" pitchFamily="34" charset="0"/>
                <a:hlinkClick r:id="rId3"/>
              </a:rPr>
              <a:t>House Tour</a:t>
            </a:r>
            <a:endParaRPr lang="en-US" sz="1000" dirty="0">
              <a:solidFill>
                <a:schemeClr val="tx1">
                  <a:lumMod val="50000"/>
                  <a:lumOff val="50000"/>
                </a:schemeClr>
              </a:solidFill>
              <a:latin typeface="Century Gothic" panose="020B0502020202020204" pitchFamily="34" charset="0"/>
              <a:cs typeface="Microsoft Sans Serif" panose="020B0604020202020204" pitchFamily="34" charset="0"/>
            </a:endParaRP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919200" y="8935594"/>
            <a:ext cx="5476801" cy="200055"/>
          </a:xfrm>
          <a:prstGeom prst="rect">
            <a:avLst/>
          </a:prstGeom>
        </p:spPr>
        <p:txBody>
          <a:bodyPr wrap="square">
            <a:spAutoFit/>
          </a:bodyPr>
          <a:lstStyle/>
          <a:p>
            <a:pPr algn="ctr"/>
            <a:r>
              <a:rPr lang="en-US" sz="700" dirty="0" err="1">
                <a:latin typeface="Century Gothic" panose="020B0502020202020204" pitchFamily="34" charset="0"/>
                <a:cs typeface="Microsoft Sans Serif" panose="020B0604020202020204" pitchFamily="34" charset="0"/>
              </a:rPr>
              <a:t>AgentOwned</a:t>
            </a:r>
            <a:r>
              <a:rPr lang="en-US" sz="700" dirty="0">
                <a:latin typeface="Century Gothic" panose="020B0502020202020204" pitchFamily="34" charset="0"/>
                <a:cs typeface="Microsoft Sans Serif" panose="020B0604020202020204" pitchFamily="34" charset="0"/>
              </a:rPr>
              <a:t> Realty Preferred Group | 824 Johnnie Dodds Blvd | Mt Pleasant, SC 29464</a:t>
            </a:r>
          </a:p>
        </p:txBody>
      </p:sp>
      <p:sp>
        <p:nvSpPr>
          <p:cNvPr id="21" name="Rectangle 20"/>
          <p:cNvSpPr/>
          <p:nvPr/>
        </p:nvSpPr>
        <p:spPr>
          <a:xfrm>
            <a:off x="1" y="8560713"/>
            <a:ext cx="7315199" cy="430887"/>
          </a:xfrm>
          <a:prstGeom prst="rect">
            <a:avLst/>
          </a:prstGeom>
        </p:spPr>
        <p:txBody>
          <a:bodyPr wrap="square">
            <a:spAutoFit/>
          </a:bodyPr>
          <a:lstStyle/>
          <a:p>
            <a:pPr algn="ctr"/>
            <a:r>
              <a:rPr lang="en-US" sz="1100" b="1" dirty="0">
                <a:latin typeface="Century Gothic" panose="020B0502020202020204" pitchFamily="34" charset="0"/>
                <a:cs typeface="Microsoft Sans Serif" panose="020B0604020202020204" pitchFamily="34" charset="0"/>
              </a:rPr>
              <a:t>Elissa Campbell</a:t>
            </a:r>
          </a:p>
          <a:p>
            <a:pPr algn="ctr"/>
            <a:r>
              <a:rPr lang="en-US" sz="1050" dirty="0">
                <a:latin typeface="Century Gothic" panose="020B0502020202020204" pitchFamily="34" charset="0"/>
              </a:rPr>
              <a:t>843-853-1433 | elissa.campbell@agentownedrealty.com</a:t>
            </a:r>
          </a:p>
        </p:txBody>
      </p:sp>
      <p:pic>
        <p:nvPicPr>
          <p:cNvPr id="5" name="Picture 4" descr="A picture containing building, porch, walkway, colonnade&#10;&#10;Description automatically generated">
            <a:extLst>
              <a:ext uri="{FF2B5EF4-FFF2-40B4-BE49-F238E27FC236}">
                <a16:creationId xmlns:a16="http://schemas.microsoft.com/office/drawing/2014/main" id="{06706907-D1C2-453C-28E6-D7D19130AD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0" y="1828800"/>
            <a:ext cx="1838400" cy="1225600"/>
          </a:xfrm>
          <a:prstGeom prst="rect">
            <a:avLst/>
          </a:prstGeom>
        </p:spPr>
      </p:pic>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89" y="1529"/>
            <a:ext cx="1831419" cy="1220946"/>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14800" y="2209800"/>
            <a:ext cx="1838400" cy="1225600"/>
          </a:xfrm>
          <a:prstGeom prst="rect">
            <a:avLst/>
          </a:prstGeom>
          <a:ln w="12700">
            <a:no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14800" y="3529931"/>
            <a:ext cx="1838400" cy="1226398"/>
          </a:xfrm>
          <a:prstGeom prst="rect">
            <a:avLst/>
          </a:prstGeom>
          <a:ln w="12700">
            <a:no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75" y="2432309"/>
            <a:ext cx="1835850" cy="1222308"/>
          </a:xfrm>
          <a:prstGeom prst="rect">
            <a:avLst/>
          </a:prstGeom>
          <a:ln w="12700">
            <a:solidFill>
              <a:schemeClr val="bg1"/>
            </a:solidFill>
          </a:ln>
        </p:spPr>
      </p:pic>
      <p:pic>
        <p:nvPicPr>
          <p:cNvPr id="4" name="Picture 3">
            <a:extLst>
              <a:ext uri="{FF2B5EF4-FFF2-40B4-BE49-F238E27FC236}">
                <a16:creationId xmlns:a16="http://schemas.microsoft.com/office/drawing/2014/main" id="{415E4C6E-C430-7E19-2EED-A4F0FD4A6AD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49" y="1215301"/>
            <a:ext cx="1836102" cy="1224068"/>
          </a:xfrm>
          <a:prstGeom prst="rect">
            <a:avLst/>
          </a:prstGeom>
          <a:ln w="12700">
            <a:solidFill>
              <a:schemeClr val="bg1"/>
            </a:solidFill>
          </a:ln>
        </p:spPr>
      </p:pic>
      <p:pic>
        <p:nvPicPr>
          <p:cNvPr id="6" name="Picture 5">
            <a:extLst>
              <a:ext uri="{FF2B5EF4-FFF2-40B4-BE49-F238E27FC236}">
                <a16:creationId xmlns:a16="http://schemas.microsoft.com/office/drawing/2014/main" id="{D6304E3E-3385-7A0C-884D-EAF28995D4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208008" y="7692170"/>
            <a:ext cx="1834820" cy="1221623"/>
          </a:xfrm>
          <a:prstGeom prst="rect">
            <a:avLst/>
          </a:prstGeom>
          <a:ln w="12700">
            <a:noFill/>
          </a:ln>
        </p:spPr>
      </p:pic>
      <p:pic>
        <p:nvPicPr>
          <p:cNvPr id="9" name="Picture 8">
            <a:extLst>
              <a:ext uri="{FF2B5EF4-FFF2-40B4-BE49-F238E27FC236}">
                <a16:creationId xmlns:a16="http://schemas.microsoft.com/office/drawing/2014/main" id="{FB1F376E-3331-E81E-7B42-37DC5B237BF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5" y="3647810"/>
            <a:ext cx="1837109" cy="1223208"/>
          </a:xfrm>
          <a:prstGeom prst="rect">
            <a:avLst/>
          </a:prstGeom>
          <a:ln w="12700">
            <a:solidFill>
              <a:schemeClr val="bg1"/>
            </a:solidFill>
          </a:ln>
        </p:spPr>
      </p:pic>
      <p:sp>
        <p:nvSpPr>
          <p:cNvPr id="14" name="Diagonal Stripe 13">
            <a:extLst>
              <a:ext uri="{FF2B5EF4-FFF2-40B4-BE49-F238E27FC236}">
                <a16:creationId xmlns:a16="http://schemas.microsoft.com/office/drawing/2014/main" id="{73FAF831-4F07-F129-876A-C82D99E74752}"/>
              </a:ext>
            </a:extLst>
          </p:cNvPr>
          <p:cNvSpPr/>
          <p:nvPr/>
        </p:nvSpPr>
        <p:spPr>
          <a:xfrm rot="5400000">
            <a:off x="7768494" y="930153"/>
            <a:ext cx="2065212" cy="1905000"/>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23" name="Group 22">
            <a:extLst>
              <a:ext uri="{FF2B5EF4-FFF2-40B4-BE49-F238E27FC236}">
                <a16:creationId xmlns:a16="http://schemas.microsoft.com/office/drawing/2014/main" id="{745C520F-502C-AF2B-869D-9329DFADA9A3}"/>
              </a:ext>
            </a:extLst>
          </p:cNvPr>
          <p:cNvGrpSpPr/>
          <p:nvPr/>
        </p:nvGrpSpPr>
        <p:grpSpPr>
          <a:xfrm>
            <a:off x="8915400" y="3740369"/>
            <a:ext cx="1975923" cy="1302584"/>
            <a:chOff x="5181597" y="760892"/>
            <a:chExt cx="1975923" cy="1302584"/>
          </a:xfrm>
        </p:grpSpPr>
        <p:sp>
          <p:nvSpPr>
            <p:cNvPr id="12" name="Star: 16 Points 11">
              <a:extLst>
                <a:ext uri="{FF2B5EF4-FFF2-40B4-BE49-F238E27FC236}">
                  <a16:creationId xmlns:a16="http://schemas.microsoft.com/office/drawing/2014/main" id="{1E2C8B57-FC53-61C9-6879-3B178F7187BF}"/>
                </a:ext>
              </a:extLst>
            </p:cNvPr>
            <p:cNvSpPr/>
            <p:nvPr/>
          </p:nvSpPr>
          <p:spPr>
            <a:xfrm>
              <a:off x="5181597" y="760892"/>
              <a:ext cx="1975923" cy="1302584"/>
            </a:xfrm>
            <a:prstGeom prst="star16">
              <a:avLst/>
            </a:prstGeom>
            <a:gradFill flip="none" rotWithShape="1">
              <a:gsLst>
                <a:gs pos="0">
                  <a:srgbClr val="FFFF00"/>
                </a:gs>
                <a:gs pos="100000">
                  <a:schemeClr val="bg2">
                    <a:lumMod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55790D-EA18-21FE-32C0-A28AF34EC4D4}"/>
                </a:ext>
              </a:extLst>
            </p:cNvPr>
            <p:cNvSpPr txBox="1"/>
            <p:nvPr/>
          </p:nvSpPr>
          <p:spPr>
            <a:xfrm>
              <a:off x="5389369" y="1458873"/>
              <a:ext cx="1560381" cy="430887"/>
            </a:xfrm>
            <a:prstGeom prst="rect">
              <a:avLst/>
            </a:prstGeom>
            <a:noFill/>
          </p:spPr>
          <p:txBody>
            <a:bodyPr wrap="square" rtlCol="0">
              <a:spAutoFit/>
            </a:bodyPr>
            <a:lstStyle/>
            <a:p>
              <a:pPr algn="ctr"/>
              <a:r>
                <a:rPr lang="en-US" sz="1100" b="1" dirty="0">
                  <a:solidFill>
                    <a:sysClr val="windowText" lastClr="000000"/>
                  </a:solidFill>
                  <a:latin typeface="Avenir Next LT Pro" panose="020B0504020202020204" pitchFamily="34" charset="0"/>
                </a:rPr>
                <a:t>Offering $3000</a:t>
              </a:r>
            </a:p>
            <a:p>
              <a:pPr algn="ctr"/>
              <a:r>
                <a:rPr lang="en-US" sz="1100" b="1" dirty="0">
                  <a:solidFill>
                    <a:sysClr val="windowText" lastClr="000000"/>
                  </a:solidFill>
                  <a:latin typeface="Avenir Next LT Pro" panose="020B0504020202020204" pitchFamily="34" charset="0"/>
                </a:rPr>
                <a:t>Lender Credit</a:t>
              </a:r>
            </a:p>
          </p:txBody>
        </p:sp>
        <p:pic>
          <p:nvPicPr>
            <p:cNvPr id="18" name="Picture 2">
              <a:extLst>
                <a:ext uri="{FF2B5EF4-FFF2-40B4-BE49-F238E27FC236}">
                  <a16:creationId xmlns:a16="http://schemas.microsoft.com/office/drawing/2014/main" id="{D4B76D46-7400-86B3-23B2-0B07A82F077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2358" y="1239360"/>
              <a:ext cx="914400" cy="209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B696FFF-D012-C737-EBF4-FDCD6A1F1C03}"/>
                </a:ext>
              </a:extLst>
            </p:cNvPr>
            <p:cNvSpPr txBox="1"/>
            <p:nvPr/>
          </p:nvSpPr>
          <p:spPr>
            <a:xfrm>
              <a:off x="5449168" y="967589"/>
              <a:ext cx="1440780" cy="261610"/>
            </a:xfrm>
            <a:prstGeom prst="rect">
              <a:avLst/>
            </a:prstGeom>
            <a:noFill/>
          </p:spPr>
          <p:txBody>
            <a:bodyPr wrap="square">
              <a:spAutoFit/>
            </a:bodyPr>
            <a:lstStyle/>
            <a:p>
              <a:pPr algn="ctr"/>
              <a:r>
                <a:rPr lang="en-US" sz="1050" dirty="0">
                  <a:latin typeface="Avenir Next LT Pro" panose="020B0504020202020204" pitchFamily="34" charset="0"/>
                </a:rPr>
                <a:t>Co-sponsored by</a:t>
              </a:r>
            </a:p>
          </p:txBody>
        </p:sp>
      </p:gr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440</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Century Gothic</vt:lpstr>
      <vt:lpstr>Gabriola</vt:lpstr>
      <vt:lpstr>Office Theme</vt:lpstr>
      <vt:lpstr>121 Waylon Drive Weatherstone | Summerville, SC 29483 | MLS# 24004072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83</cp:revision>
  <dcterms:created xsi:type="dcterms:W3CDTF">2006-08-16T00:00:00Z</dcterms:created>
  <dcterms:modified xsi:type="dcterms:W3CDTF">2024-03-27T18:58:58Z</dcterms:modified>
</cp:coreProperties>
</file>