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1pPr>
    <a:lvl2pPr marL="47018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2pPr>
    <a:lvl3pPr marL="94037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3pPr>
    <a:lvl4pPr marL="141056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4pPr>
    <a:lvl5pPr marL="188075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5pPr>
    <a:lvl6pPr marL="235093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6pPr>
    <a:lvl7pPr marL="282112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7pPr>
    <a:lvl8pPr marL="329131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8pPr>
    <a:lvl9pPr marL="376150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2477" y="84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840569"/>
            <a:ext cx="62179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81600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5"/>
            <a:ext cx="16459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5"/>
            <a:ext cx="48158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875867"/>
            <a:ext cx="6217920" cy="181610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3875618"/>
            <a:ext cx="6217920" cy="200024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2"/>
            <a:ext cx="3230880" cy="603461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2"/>
            <a:ext cx="3230880" cy="603461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046817"/>
            <a:ext cx="3232151" cy="8530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899833"/>
            <a:ext cx="3232151" cy="5268384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046817"/>
            <a:ext cx="3233419" cy="8530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2899833"/>
            <a:ext cx="3233419" cy="5268384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364067"/>
            <a:ext cx="2406650" cy="154940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1" y="364067"/>
            <a:ext cx="4089400" cy="780415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913467"/>
            <a:ext cx="2406650" cy="6254751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1" y="6400801"/>
            <a:ext cx="4389120" cy="75565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1" y="817033"/>
            <a:ext cx="4389120" cy="548640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1" y="7156452"/>
            <a:ext cx="4389120" cy="1073149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6184"/>
            <a:ext cx="6583680" cy="15240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33602"/>
            <a:ext cx="6583680" cy="6034617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475134"/>
            <a:ext cx="23164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player.vimeo.com/video/909557241" TargetMode="External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44"/>
          <a:stretch/>
        </p:blipFill>
        <p:spPr bwMode="auto">
          <a:xfrm>
            <a:off x="862585" y="0"/>
            <a:ext cx="6445934" cy="4871018"/>
          </a:xfrm>
          <a:prstGeom prst="rect">
            <a:avLst/>
          </a:prstGeom>
          <a:ln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34908" y="0"/>
            <a:ext cx="5480292" cy="492443"/>
          </a:xfrm>
          <a:prstGeom prst="rect">
            <a:avLst/>
          </a:prstGeom>
          <a:solidFill>
            <a:srgbClr val="000000">
              <a:alpha val="49804"/>
            </a:srgbClr>
          </a:solidFill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8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Just </a:t>
            </a:r>
            <a:r>
              <a:rPr lang="en-US" sz="1800" b="1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Listed &amp; </a:t>
            </a:r>
            <a:r>
              <a:rPr lang="en-US" sz="18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Open House in Weatherstone</a:t>
            </a:r>
          </a:p>
          <a:p>
            <a:pPr algn="ctr"/>
            <a:r>
              <a:rPr lang="en-US" sz="1400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Stop By Saturday 2/24 from 1-4 PM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6018" y="4291427"/>
            <a:ext cx="5476800" cy="579591"/>
          </a:xfrm>
          <a:solidFill>
            <a:srgbClr val="000000">
              <a:alpha val="49804"/>
            </a:srgbClr>
          </a:solidFill>
        </p:spPr>
        <p:txBody>
          <a:bodyPr anchor="ctr">
            <a:noAutofit/>
          </a:bodyPr>
          <a:lstStyle/>
          <a:p>
            <a:r>
              <a:rPr lang="en-US" sz="1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Microsoft Sans Serif" panose="020B0604020202020204" pitchFamily="34" charset="0"/>
              </a:rPr>
              <a:t>121 Waylon Drive</a:t>
            </a:r>
            <a:br>
              <a:rPr lang="en-US" sz="1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Microsoft Sans Serif" panose="020B0604020202020204" pitchFamily="34" charset="0"/>
              </a:rPr>
            </a:br>
            <a:r>
              <a:rPr lang="en-US" sz="1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Microsoft Sans Serif" panose="020B0604020202020204" pitchFamily="34" charset="0"/>
              </a:rPr>
              <a:t>Weatherstone | Summerville, SC 29483 | MLS# 24004072 | $465,000</a:t>
            </a:r>
            <a:endParaRPr lang="en-US" sz="12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2" y="4870401"/>
            <a:ext cx="7308517" cy="3684311"/>
          </a:xfrm>
        </p:spPr>
        <p:txBody>
          <a:bodyPr anchor="ctr">
            <a:no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Welcome home to 121 Waylon Drive! This expansive 5-Bedroom, 3-Bathroom home is a rare find in the beautiful Weatherstone Community in Summerville, SC. Boasting 2722 SF of living space on almost a quarter acre, fully fenced lot, this residence stands as one of the largest homes with one of the largest lots in the area. Sip your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mornng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 coffee on your front porch across from the tranquil pond and take in the views! Upon entering, downstairs greets you with a grand layout, including a spacious Family and Dining Room, a Formal Living Room, and a Large Eat-In Kitchen with New Stainless Steel Appliances! Around the corner is a Bedroom, which could also serve as a Den or Study, Full Bath, and Laundry Room. The screened back porch offers a perfect retreat for unwinding or entertaining.</a:t>
            </a: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Upstairs you will find 3 more generously sized Bedrooms and another Full Bath. One of the highlights of the home is the Luxurious Master Suite! It will take your breath away, with tray ceilings, a sitting area,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en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 suite bath, and His and Her Walk-In Closet.</a:t>
            </a: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Residents of Weatherstone can enjoy a variety of Amenities, including a sparkling pool for cooling off on hot days, a basketball court, a sand volleyball court, and an awesome playground where the kids can make memories! The Bus Stop itself, is right in front of the home. Within 5 minutes you can be Dining and Shopping at Azalea Square or Nexton Square, as well as I-26 for easy commuting! You are within 10 minutes to downtown Summerville and less than 30 minutes to Downtown Charleston. From relaxation to convenience, this Neighborhood offers it all!</a:t>
            </a: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The home also has a New Roof, HVAC, and Appliances. This unique home will not last, call for your showing TODAY! Lender is also offering up to $2500 in Closing Cost or Rate </a:t>
            </a:r>
            <a:r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Microsoft Sans Serif" panose="020B0604020202020204" pitchFamily="34" charset="0"/>
              </a:rPr>
              <a:t>Buydown.</a:t>
            </a:r>
          </a:p>
          <a:p>
            <a:endParaRPr lang="en-US" sz="1050" i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Microsoft Sans Serif" panose="020B0604020202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Microsoft Sans Serif" panose="020B0604020202020204" pitchFamily="34" charset="0"/>
                <a:hlinkClick r:id="rId3"/>
              </a:rPr>
              <a:t>House Tour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Down Ribbon 9"/>
          <p:cNvSpPr/>
          <p:nvPr/>
        </p:nvSpPr>
        <p:spPr>
          <a:xfrm>
            <a:off x="-114301" y="-838200"/>
            <a:ext cx="7551419" cy="607889"/>
          </a:xfrm>
          <a:prstGeom prst="ribbon">
            <a:avLst>
              <a:gd name="adj1" fmla="val 16667"/>
              <a:gd name="adj2" fmla="val 72102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latin typeface="Gabriola" panose="04040605051002020D02" pitchFamily="82" charset="0"/>
              </a:rPr>
              <a:t>Darrell Creek Elevated Home With Elevator &amp; Salt Pool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19200" y="8935594"/>
            <a:ext cx="547680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 err="1">
                <a:latin typeface="Century Gothic" panose="020B0502020202020204" pitchFamily="34" charset="0"/>
                <a:cs typeface="Microsoft Sans Serif" panose="020B0604020202020204" pitchFamily="34" charset="0"/>
              </a:rPr>
              <a:t>AgentOwned</a:t>
            </a:r>
            <a:r>
              <a:rPr lang="en-US" sz="700" dirty="0">
                <a:latin typeface="Century Gothic" panose="020B0502020202020204" pitchFamily="34" charset="0"/>
                <a:cs typeface="Microsoft Sans Serif" panose="020B0604020202020204" pitchFamily="34" charset="0"/>
              </a:rPr>
              <a:t> Realty Preferred Group | 824 Johnnie Dodds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" y="8560713"/>
            <a:ext cx="73151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entury Gothic" panose="020B0502020202020204" pitchFamily="34" charset="0"/>
                <a:cs typeface="Microsoft Sans Serif" panose="020B0604020202020204" pitchFamily="34" charset="0"/>
              </a:rPr>
              <a:t>Elissa Campbell</a:t>
            </a:r>
          </a:p>
          <a:p>
            <a:pPr algn="ctr"/>
            <a:r>
              <a:rPr lang="en-US" sz="1050" dirty="0">
                <a:latin typeface="Century Gothic" panose="020B0502020202020204" pitchFamily="34" charset="0"/>
              </a:rPr>
              <a:t>843-853-1433 | elissa.campbell@agentownedrealty.com</a:t>
            </a:r>
          </a:p>
        </p:txBody>
      </p:sp>
      <p:pic>
        <p:nvPicPr>
          <p:cNvPr id="5" name="Picture 4" descr="A picture containing building, porch, walkway, colonnade&#10;&#10;Description automatically generated">
            <a:extLst>
              <a:ext uri="{FF2B5EF4-FFF2-40B4-BE49-F238E27FC236}">
                <a16:creationId xmlns:a16="http://schemas.microsoft.com/office/drawing/2014/main" id="{06706907-D1C2-453C-28E6-D7D19130A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828800"/>
            <a:ext cx="1838400" cy="1225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FCEB88-EAC6-7E4A-0BC6-B5FCDD8DA7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9" y="1529"/>
            <a:ext cx="1831419" cy="1220946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A42E15-D4BC-28C4-E9AD-CFD1847D7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114800" y="2209800"/>
            <a:ext cx="1838400" cy="1225600"/>
          </a:xfrm>
          <a:prstGeom prst="rect">
            <a:avLst/>
          </a:prstGeom>
          <a:ln w="12700"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9915FE-ADB6-4EA6-7B26-DC67699FDB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114800" y="3529931"/>
            <a:ext cx="1838400" cy="1226398"/>
          </a:xfrm>
          <a:prstGeom prst="rect">
            <a:avLst/>
          </a:prstGeom>
          <a:ln w="12700"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3028B1-4D67-3C2C-5CB4-7A83E2D4E0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5" y="2432309"/>
            <a:ext cx="1835850" cy="1222308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5E4C6E-C430-7E19-2EED-A4F0FD4A6A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9" y="1215301"/>
            <a:ext cx="1836102" cy="1224068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304E3E-3385-7A0C-884D-EAF28995D4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08008" y="7692170"/>
            <a:ext cx="1834820" cy="1221623"/>
          </a:xfrm>
          <a:prstGeom prst="rect">
            <a:avLst/>
          </a:prstGeom>
          <a:ln w="12700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1F376E-3331-E81E-7B42-37DC5B237BF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" y="3647810"/>
            <a:ext cx="1837109" cy="1223208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14" name="Diagonal Stripe 13">
            <a:extLst>
              <a:ext uri="{FF2B5EF4-FFF2-40B4-BE49-F238E27FC236}">
                <a16:creationId xmlns:a16="http://schemas.microsoft.com/office/drawing/2014/main" id="{73FAF831-4F07-F129-876A-C82D99E74752}"/>
              </a:ext>
            </a:extLst>
          </p:cNvPr>
          <p:cNvSpPr/>
          <p:nvPr/>
        </p:nvSpPr>
        <p:spPr>
          <a:xfrm rot="5400000">
            <a:off x="7768494" y="930153"/>
            <a:ext cx="2065212" cy="1905000"/>
          </a:xfrm>
          <a:prstGeom prst="diagStri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45C520F-502C-AF2B-869D-9329DFADA9A3}"/>
              </a:ext>
            </a:extLst>
          </p:cNvPr>
          <p:cNvGrpSpPr/>
          <p:nvPr/>
        </p:nvGrpSpPr>
        <p:grpSpPr>
          <a:xfrm>
            <a:off x="8915400" y="3740369"/>
            <a:ext cx="1975923" cy="1302584"/>
            <a:chOff x="5181597" y="760892"/>
            <a:chExt cx="1975923" cy="1302584"/>
          </a:xfrm>
        </p:grpSpPr>
        <p:sp>
          <p:nvSpPr>
            <p:cNvPr id="12" name="Star: 16 Points 11">
              <a:extLst>
                <a:ext uri="{FF2B5EF4-FFF2-40B4-BE49-F238E27FC236}">
                  <a16:creationId xmlns:a16="http://schemas.microsoft.com/office/drawing/2014/main" id="{1E2C8B57-FC53-61C9-6879-3B178F7187BF}"/>
                </a:ext>
              </a:extLst>
            </p:cNvPr>
            <p:cNvSpPr/>
            <p:nvPr/>
          </p:nvSpPr>
          <p:spPr>
            <a:xfrm>
              <a:off x="5181597" y="760892"/>
              <a:ext cx="1975923" cy="1302584"/>
            </a:xfrm>
            <a:prstGeom prst="star16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chemeClr val="bg2">
                    <a:lumMod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455790D-EA18-21FE-32C0-A28AF34EC4D4}"/>
                </a:ext>
              </a:extLst>
            </p:cNvPr>
            <p:cNvSpPr txBox="1"/>
            <p:nvPr/>
          </p:nvSpPr>
          <p:spPr>
            <a:xfrm>
              <a:off x="5389369" y="1458873"/>
              <a:ext cx="156038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ysClr val="windowText" lastClr="000000"/>
                  </a:solidFill>
                  <a:latin typeface="Avenir Next LT Pro" panose="020B0504020202020204" pitchFamily="34" charset="0"/>
                </a:rPr>
                <a:t>Offering $3000</a:t>
              </a:r>
            </a:p>
            <a:p>
              <a:pPr algn="ctr"/>
              <a:r>
                <a:rPr lang="en-US" sz="1100" b="1" dirty="0">
                  <a:solidFill>
                    <a:sysClr val="windowText" lastClr="000000"/>
                  </a:solidFill>
                  <a:latin typeface="Avenir Next LT Pro" panose="020B0504020202020204" pitchFamily="34" charset="0"/>
                </a:rPr>
                <a:t>Lender Credit</a:t>
              </a: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D4B76D46-7400-86B3-23B2-0B07A82F07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2358" y="1239360"/>
              <a:ext cx="914400" cy="209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B696FFF-D012-C737-EBF4-FDCD6A1F1C03}"/>
                </a:ext>
              </a:extLst>
            </p:cNvPr>
            <p:cNvSpPr txBox="1"/>
            <p:nvPr/>
          </p:nvSpPr>
          <p:spPr>
            <a:xfrm>
              <a:off x="5449168" y="967589"/>
              <a:ext cx="144078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>
                  <a:latin typeface="Avenir Next LT Pro" panose="020B0504020202020204" pitchFamily="34" charset="0"/>
                </a:rPr>
                <a:t>Co-sponsored 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428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Avenir Next LT Pro</vt:lpstr>
      <vt:lpstr>Calibri</vt:lpstr>
      <vt:lpstr>Century Gothic</vt:lpstr>
      <vt:lpstr>Gabriola</vt:lpstr>
      <vt:lpstr>Office Theme</vt:lpstr>
      <vt:lpstr>121 Waylon Drive Weatherstone | Summerville, SC 29483 | MLS# 24004072 | $465,000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82</cp:revision>
  <dcterms:created xsi:type="dcterms:W3CDTF">2006-08-16T00:00:00Z</dcterms:created>
  <dcterms:modified xsi:type="dcterms:W3CDTF">2024-02-21T23:17:32Z</dcterms:modified>
</cp:coreProperties>
</file>