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2340" y="78"/>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8/30/2016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8/30/2016</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 y="0"/>
            <a:ext cx="7315198" cy="1752600"/>
          </a:xfrm>
          <a:prstGeom prst="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746" y="563936"/>
            <a:ext cx="5393705" cy="3598680"/>
          </a:xfrm>
          <a:prstGeom prst="rect">
            <a:avLst/>
          </a:prstGeom>
          <a:ln w="3175">
            <a:solidFill>
              <a:schemeClr val="tx2"/>
            </a:solidFill>
          </a:ln>
          <a:effectLst/>
        </p:spPr>
      </p:pic>
      <p:sp>
        <p:nvSpPr>
          <p:cNvPr id="21" name="Rectangle 20"/>
          <p:cNvSpPr/>
          <p:nvPr/>
        </p:nvSpPr>
        <p:spPr>
          <a:xfrm>
            <a:off x="1" y="8686800"/>
            <a:ext cx="7315198" cy="1377984"/>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288" y="5006048"/>
            <a:ext cx="7317488" cy="2602197"/>
          </a:xfrm>
        </p:spPr>
        <p:txBody>
          <a:bodyPr anchor="ctr">
            <a:noAutofit/>
          </a:bodyPr>
          <a:lstStyle/>
          <a:p>
            <a:r>
              <a:rPr lang="en-US" sz="1200" dirty="0">
                <a:solidFill>
                  <a:schemeClr val="tx2">
                    <a:lumMod val="75000"/>
                  </a:schemeClr>
                </a:solidFill>
                <a:latin typeface="Trebuchet MS" panose="020B0603020202020204" pitchFamily="34" charset="0"/>
              </a:rPr>
              <a:t>Welcome home to Cain Crossing! A great townhome community nestled among beautiful oak trees and with community pool. This townhome is the largest floorplan with a third floor that can be used as fourth bedroom, office or media area. Spacious living on the first floor with an open floor plan with updated kitchen granite countertops and new dishwasher, stove, and microwave and eat in breakfast area. The great room has a wall of windows to enjoy the natural light, a gas fireplace and a screened porch off that breakfast nook to enjoy outdoor space. The kitchen has 42'' Maple cabinets, lots of counter space and island with a double sink, and eat in bar area. The master bedroom is on the second floor with large walk in closet, tray ceilings with ceiling fan and access to master bath. Dual vanity with large mirrors, separate water closet, garden tub, glassed in shower. There are two other bedrooms and another full bath on the second floor as well as the laundry room. There is an outdoor balcony off the second bedroom. The third floor can be a 4th bedroom, media room or a great office. Beautiful sky lights allow natural light and great storage as well. Additionally, there is a one car garage with good storage.</a:t>
            </a:r>
          </a:p>
        </p:txBody>
      </p:sp>
      <p:sp>
        <p:nvSpPr>
          <p:cNvPr id="2" name="Title 1"/>
          <p:cNvSpPr>
            <a:spLocks noGrp="1"/>
          </p:cNvSpPr>
          <p:nvPr>
            <p:ph type="ctrTitle"/>
          </p:nvPr>
        </p:nvSpPr>
        <p:spPr>
          <a:xfrm>
            <a:off x="-2288" y="4203332"/>
            <a:ext cx="7315199" cy="762000"/>
          </a:xfrm>
        </p:spPr>
        <p:txBody>
          <a:bodyPr anchor="t">
            <a:noAutofit/>
            <a:scene3d>
              <a:camera prst="orthographicFront"/>
              <a:lightRig rig="soft" dir="t">
                <a:rot lat="0" lon="0" rev="17220000"/>
              </a:lightRig>
            </a:scene3d>
            <a:sp3d prstMaterial="softEdge"/>
          </a:bodyPr>
          <a:lstStyle/>
          <a:p>
            <a:r>
              <a:rPr lang="en-US" sz="2400" cap="none" dirty="0">
                <a:ln w="10541" cmpd="sng">
                  <a:solidFill>
                    <a:schemeClr val="tx2">
                      <a:lumMod val="75000"/>
                    </a:schemeClr>
                  </a:solidFill>
                  <a:prstDash val="solid"/>
                </a:ln>
                <a:solidFill>
                  <a:schemeClr val="tx2">
                    <a:lumMod val="60000"/>
                    <a:lumOff val="40000"/>
                  </a:schemeClr>
                </a:solidFill>
                <a:effectLst>
                  <a:outerShdw blurRad="38100" dist="38100" dir="2700000" algn="tl">
                    <a:srgbClr val="000000">
                      <a:alpha val="43137"/>
                    </a:srgbClr>
                  </a:outerShdw>
                </a:effectLst>
                <a:latin typeface="Trebuchet MS" panose="020B0603020202020204" pitchFamily="34" charset="0"/>
              </a:rPr>
              <a:t>1220 Circle Oaks Drive</a:t>
            </a:r>
            <a:br>
              <a:rPr lang="en-US" sz="2400" cap="none" dirty="0">
                <a:ln w="10541" cmpd="sng">
                  <a:solidFill>
                    <a:schemeClr val="tx2">
                      <a:lumMod val="75000"/>
                    </a:schemeClr>
                  </a:solidFill>
                  <a:prstDash val="solid"/>
                </a:ln>
                <a:solidFill>
                  <a:schemeClr val="tx2">
                    <a:lumMod val="60000"/>
                    <a:lumOff val="40000"/>
                  </a:schemeClr>
                </a:solidFill>
                <a:effectLst>
                  <a:outerShdw blurRad="38100" dist="38100" dir="2700000" algn="tl">
                    <a:srgbClr val="000000">
                      <a:alpha val="43137"/>
                    </a:srgbClr>
                  </a:outerShdw>
                </a:effectLst>
                <a:latin typeface="Trebuchet MS" panose="020B0603020202020204" pitchFamily="34" charset="0"/>
              </a:rPr>
            </a:br>
            <a:r>
              <a:rPr lang="en-US" sz="1800" cap="none" dirty="0">
                <a:ln w="10541" cmpd="sng">
                  <a:solidFill>
                    <a:schemeClr val="tx2">
                      <a:lumMod val="75000"/>
                    </a:schemeClr>
                  </a:solidFill>
                  <a:prstDash val="solid"/>
                </a:ln>
                <a:solidFill>
                  <a:schemeClr val="tx2">
                    <a:lumMod val="60000"/>
                    <a:lumOff val="40000"/>
                  </a:schemeClr>
                </a:solidFill>
                <a:effectLst>
                  <a:outerShdw blurRad="38100" dist="38100" dir="2700000" algn="tl">
                    <a:srgbClr val="000000">
                      <a:alpha val="43137"/>
                    </a:srgbClr>
                  </a:outerShdw>
                </a:effectLst>
                <a:latin typeface="Trebuchet MS" panose="020B0603020202020204" pitchFamily="34" charset="0"/>
              </a:rPr>
              <a:t>Cain Crossing - Charleston - MLS# 16021832 - $250,000</a:t>
            </a:r>
            <a:endParaRPr lang="en-US" sz="1600" cap="none" dirty="0">
              <a:ln w="10541" cmpd="sng">
                <a:solidFill>
                  <a:schemeClr val="tx2">
                    <a:lumMod val="75000"/>
                  </a:schemeClr>
                </a:solidFill>
                <a:prstDash val="solid"/>
              </a:ln>
              <a:solidFill>
                <a:schemeClr val="tx2">
                  <a:lumMod val="60000"/>
                  <a:lumOff val="40000"/>
                </a:schemeClr>
              </a:solidFill>
              <a:effectLst>
                <a:outerShdw blurRad="38100" dist="38100" dir="2700000" algn="tl">
                  <a:srgbClr val="000000">
                    <a:alpha val="43137"/>
                  </a:srgbClr>
                </a:outerShdw>
              </a:effectLst>
              <a:latin typeface="Trebuchet MS" panose="020B0603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8768150"/>
            <a:ext cx="1827495" cy="1215284"/>
          </a:xfrm>
          <a:prstGeom prst="rect">
            <a:avLst/>
          </a:prstGeom>
        </p:spPr>
      </p:pic>
      <p:sp>
        <p:nvSpPr>
          <p:cNvPr id="17" name="Rectangle 16"/>
          <p:cNvSpPr/>
          <p:nvPr/>
        </p:nvSpPr>
        <p:spPr>
          <a:xfrm>
            <a:off x="-2287" y="8767934"/>
            <a:ext cx="7315199" cy="1215717"/>
          </a:xfrm>
          <a:prstGeom prst="rect">
            <a:avLst/>
          </a:prstGeom>
        </p:spPr>
        <p:txBody>
          <a:bodyPr wrap="square">
            <a:spAutoFit/>
          </a:bodyPr>
          <a:lstStyle/>
          <a:p>
            <a:pPr algn="ctr"/>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Charla McDonald</a:t>
            </a:r>
            <a:b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Office - </a:t>
            </a:r>
            <a:r>
              <a:rPr lang="en-US" sz="1100" b="1" dirty="0">
                <a:solidFill>
                  <a:schemeClr val="bg1"/>
                </a:solidFill>
                <a:effectLst>
                  <a:outerShdw blurRad="38100" dist="38100" dir="2700000" algn="tl">
                    <a:srgbClr val="000000">
                      <a:alpha val="43137"/>
                    </a:srgbClr>
                  </a:outerShdw>
                </a:effectLst>
                <a:latin typeface="Trebuchet MS" panose="020B0603020202020204" pitchFamily="34" charset="0"/>
              </a:rPr>
              <a:t>(843) 884-1622</a:t>
            </a:r>
            <a:endParaRPr lang="en-US" sz="11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Cell - (843) 343-1456</a:t>
            </a:r>
          </a:p>
          <a:p>
            <a:pPr algn="ct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Fax - (843) 746-4845</a:t>
            </a:r>
          </a:p>
          <a:p>
            <a:pPr algn="ct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cmcdonald@carolinaone.com</a:t>
            </a:r>
          </a:p>
          <a:p>
            <a:pPr algn="ct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charlamcdonaldproperties.com</a:t>
            </a:r>
          </a:p>
        </p:txBody>
      </p:sp>
      <p:grpSp>
        <p:nvGrpSpPr>
          <p:cNvPr id="24" name="Group 23"/>
          <p:cNvGrpSpPr/>
          <p:nvPr/>
        </p:nvGrpSpPr>
        <p:grpSpPr>
          <a:xfrm>
            <a:off x="0" y="8920096"/>
            <a:ext cx="1524000" cy="911393"/>
            <a:chOff x="0" y="9037683"/>
            <a:chExt cx="1524000" cy="911393"/>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solidFill>
                    <a:schemeClr val="bg1"/>
                  </a:solidFill>
                  <a:latin typeface="Trebuchet MS" panose="020B0603020202020204" pitchFamily="34" charset="0"/>
                </a:rPr>
                <a:t>Carolina One Real Estate</a:t>
              </a:r>
            </a:p>
            <a:p>
              <a:pPr algn="ctr"/>
              <a:r>
                <a:rPr lang="en-US" sz="700" dirty="0">
                  <a:solidFill>
                    <a:schemeClr val="bg1"/>
                  </a:solidFill>
                  <a:latin typeface="Trebuchet MS" panose="020B0603020202020204" pitchFamily="34" charset="0"/>
                </a:rPr>
                <a:t>628 Long Point Rd</a:t>
              </a:r>
            </a:p>
            <a:p>
              <a:pPr algn="ctr"/>
              <a:r>
                <a:rPr lang="en-US" sz="700" dirty="0">
                  <a:solidFill>
                    <a:schemeClr val="bg1"/>
                  </a:solidFill>
                  <a:latin typeface="Trebuchet MS" panose="020B0603020202020204" pitchFamily="34" charset="0"/>
                </a:rPr>
                <a:t>Mt Pleasant, SC 29464</a:t>
              </a: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96" y="7648961"/>
            <a:ext cx="1327904" cy="884915"/>
          </a:xfrm>
          <a:prstGeom prst="rect">
            <a:avLst/>
          </a:prstGeom>
          <a:ln w="19050">
            <a:noFill/>
          </a:ln>
        </p:spPr>
      </p:pic>
      <p:pic>
        <p:nvPicPr>
          <p:cNvPr id="6" name="Picture 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896698" y="7648961"/>
            <a:ext cx="1327904" cy="884915"/>
          </a:xfrm>
          <a:prstGeom prst="rect">
            <a:avLst/>
          </a:prstGeom>
          <a:ln w="19050">
            <a:noFill/>
          </a:ln>
        </p:spPr>
      </p:pic>
      <p:pic>
        <p:nvPicPr>
          <p:cNvPr id="19" name="Picture 1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93648" y="7648961"/>
            <a:ext cx="1327904" cy="884915"/>
          </a:xfrm>
          <a:prstGeom prst="rect">
            <a:avLst/>
          </a:prstGeom>
          <a:ln w="19050">
            <a:noFill/>
          </a:ln>
        </p:spPr>
      </p:pic>
      <p:sp>
        <p:nvSpPr>
          <p:cNvPr id="23" name="Rectangle 22"/>
          <p:cNvSpPr/>
          <p:nvPr/>
        </p:nvSpPr>
        <p:spPr>
          <a:xfrm>
            <a:off x="-2288" y="0"/>
            <a:ext cx="7315200" cy="523220"/>
          </a:xfrm>
          <a:prstGeom prst="rect">
            <a:avLst/>
          </a:prstGeom>
        </p:spPr>
        <p:txBody>
          <a:bodyPr wrap="square">
            <a:spAutoFit/>
          </a:bodyPr>
          <a:lstStyle/>
          <a:p>
            <a:pPr algn="ctr"/>
            <a:r>
              <a:rPr lang="en-US" sz="2800" i="1">
                <a:solidFill>
                  <a:srgbClr val="FFFF00"/>
                </a:solidFill>
                <a:effectLst>
                  <a:outerShdw blurRad="50800" dist="38100" dir="5400000" algn="t" rotWithShape="0">
                    <a:prstClr val="black">
                      <a:alpha val="40000"/>
                    </a:prstClr>
                  </a:outerShdw>
                </a:effectLst>
                <a:latin typeface="Trebuchet MS" panose="020B0603020202020204" pitchFamily="34" charset="0"/>
              </a:rPr>
              <a:t>Luxury Townhome</a:t>
            </a:r>
            <a:r>
              <a:rPr lang="en-US" sz="2800" i="1" dirty="0">
                <a:solidFill>
                  <a:srgbClr val="FFFF00"/>
                </a:solidFill>
                <a:effectLst>
                  <a:outerShdw blurRad="50800" dist="38100" dir="5400000" algn="t" rotWithShape="0">
                    <a:prstClr val="black">
                      <a:alpha val="40000"/>
                    </a:prstClr>
                  </a:outerShdw>
                </a:effectLst>
                <a:latin typeface="Trebuchet MS" panose="020B0603020202020204" pitchFamily="34" charset="0"/>
              </a:rPr>
              <a:t>! Just Listed!</a:t>
            </a:r>
          </a:p>
        </p:txBody>
      </p:sp>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2122" y="7648961"/>
            <a:ext cx="1327904" cy="884915"/>
          </a:xfrm>
          <a:prstGeom prst="rect">
            <a:avLst/>
          </a:prstGeom>
          <a:ln w="19050">
            <a:noFill/>
          </a:ln>
        </p:spPr>
      </p:pic>
      <p:pic>
        <p:nvPicPr>
          <p:cNvPr id="31" name="Picture 30"/>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445174" y="7648961"/>
            <a:ext cx="1327904" cy="884915"/>
          </a:xfrm>
          <a:prstGeom prst="rect">
            <a:avLst/>
          </a:prstGeom>
          <a:ln w="19050">
            <a:no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90</TotalTime>
  <Words>265</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1220 Circle Oaks Drive Cain Crossing - Charleston - MLS# 16021832 - $250,000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26</cp:revision>
  <dcterms:created xsi:type="dcterms:W3CDTF">2006-08-16T00:00:00Z</dcterms:created>
  <dcterms:modified xsi:type="dcterms:W3CDTF">2016-08-30T16:54:19Z</dcterms:modified>
</cp:coreProperties>
</file>