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7" d="100"/>
          <a:sy n="47" d="100"/>
        </p:scale>
        <p:origin x="1524" y="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3825"/>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a:t>Click to edit Master subtitle style</a:t>
            </a:r>
          </a:p>
        </p:txBody>
      </p:sp>
      <p:sp>
        <p:nvSpPr>
          <p:cNvPr id="4" name="Date Placeholder 3"/>
          <p:cNvSpPr>
            <a:spLocks noGrp="1"/>
          </p:cNvSpPr>
          <p:nvPr>
            <p:ph type="dt" sz="half" idx="10"/>
          </p:nvPr>
        </p:nvSpPr>
        <p:spPr/>
        <p:txBody>
          <a:bodyPr/>
          <a:lstStyle/>
          <a:p>
            <a:fld id="{1DEE1867-B3D7-4709-9A5D-B88D860BAE96}" type="datetimeFigureOut">
              <a:rPr lang="en-US" smtClean="0"/>
              <a:t>5/28/2019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0903381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5/28/2019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4831007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171593" y="535517"/>
            <a:ext cx="1256943"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00765" y="535517"/>
            <a:ext cx="3673674"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5/28/2019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37162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5/28/2019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706012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3825"/>
            </a:lvl1pPr>
          </a:lstStyle>
          <a:p>
            <a:r>
              <a:rPr lang="en-US"/>
              <a:t>Click to edit Master title style</a:t>
            </a:r>
          </a:p>
        </p:txBody>
      </p:sp>
      <p:sp>
        <p:nvSpPr>
          <p:cNvPr id="3" name="Text Placeholder 2"/>
          <p:cNvSpPr>
            <a:spLocks noGrp="1"/>
          </p:cNvSpPr>
          <p:nvPr>
            <p:ph type="body" idx="1"/>
          </p:nvPr>
        </p:nvSpPr>
        <p:spPr>
          <a:xfrm>
            <a:off x="530305" y="6731215"/>
            <a:ext cx="6703695" cy="2200274"/>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EE1867-B3D7-4709-9A5D-B88D860BAE96}" type="datetimeFigureOut">
              <a:rPr lang="en-US" smtClean="0"/>
              <a:t>5/28/2019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8465290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00764" y="2677584"/>
            <a:ext cx="2465309"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963228" y="2677584"/>
            <a:ext cx="2465309"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EE1867-B3D7-4709-9A5D-B88D860BAE96}" type="datetimeFigureOut">
              <a:rPr lang="en-US" smtClean="0"/>
              <a:t>5/28/2019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554747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EE1867-B3D7-4709-9A5D-B88D860BAE96}" type="datetimeFigureOut">
              <a:rPr lang="en-US" smtClean="0"/>
              <a:t>5/28/2019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2558297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EE1867-B3D7-4709-9A5D-B88D860BAE96}" type="datetimeFigureOut">
              <a:rPr lang="en-US" smtClean="0"/>
              <a:t>5/28/2019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3853853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EE1867-B3D7-4709-9A5D-B88D860BAE96}" type="datetimeFigureOut">
              <a:rPr lang="en-US" smtClean="0"/>
              <a:t>5/28/2019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2551715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Content Placeholder 2"/>
          <p:cNvSpPr>
            <a:spLocks noGrp="1"/>
          </p:cNvSpPr>
          <p:nvPr>
            <p:ph idx="1"/>
          </p:nvPr>
        </p:nvSpPr>
        <p:spPr>
          <a:xfrm>
            <a:off x="3304282" y="1448226"/>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5/28/2019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335150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Picture Placeholder 2"/>
          <p:cNvSpPr>
            <a:spLocks noGrp="1"/>
          </p:cNvSpPr>
          <p:nvPr>
            <p:ph type="pic" idx="1"/>
          </p:nvPr>
        </p:nvSpPr>
        <p:spPr>
          <a:xfrm>
            <a:off x="3304282" y="1448226"/>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5/28/2019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525274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1DEE1867-B3D7-4709-9A5D-B88D860BAE96}" type="datetimeFigureOut">
              <a:rPr lang="en-US" smtClean="0"/>
              <a:t>5/28/2019</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1A5635F7-D85F-439E-8C40-5FE5A28C9330}" type="slidenum">
              <a:rPr lang="en-US" smtClean="0"/>
              <a:t>‹#›</a:t>
            </a:fld>
            <a:endParaRPr lang="en-US"/>
          </a:p>
        </p:txBody>
      </p:sp>
    </p:spTree>
    <p:extLst>
      <p:ext uri="{BB962C8B-B14F-4D97-AF65-F5344CB8AC3E}">
        <p14:creationId xmlns:p14="http://schemas.microsoft.com/office/powerpoint/2010/main" val="33805943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0.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9.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hyperlink" Target="mailto:conniesross@aol.com" TargetMode="External"/><Relationship Id="rId5" Type="http://schemas.openxmlformats.org/officeDocument/2006/relationships/image" Target="../media/image4.jpeg"/><Relationship Id="rId15" Type="http://schemas.openxmlformats.org/officeDocument/2006/relationships/image" Target="../media/image12.jpeg"/><Relationship Id="rId10" Type="http://schemas.openxmlformats.org/officeDocument/2006/relationships/hyperlink" Target="mailto:dctidewater@yahoo.com" TargetMode="External"/><Relationship Id="rId4" Type="http://schemas.openxmlformats.org/officeDocument/2006/relationships/image" Target="../media/image3.jpeg"/><Relationship Id="rId9" Type="http://schemas.openxmlformats.org/officeDocument/2006/relationships/image" Target="../media/image8.jpg"/><Relationship Id="rId1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t="12859" b="16167"/>
          <a:stretch/>
        </p:blipFill>
        <p:spPr>
          <a:xfrm>
            <a:off x="0" y="1"/>
            <a:ext cx="6292232" cy="3978018"/>
          </a:xfrm>
          <a:prstGeom prst="rect">
            <a:avLst/>
          </a:prstGeom>
        </p:spPr>
      </p:pic>
      <p:sp>
        <p:nvSpPr>
          <p:cNvPr id="5" name="Rectangle 4"/>
          <p:cNvSpPr/>
          <p:nvPr/>
        </p:nvSpPr>
        <p:spPr>
          <a:xfrm>
            <a:off x="-2774" y="4088149"/>
            <a:ext cx="6298798" cy="4939814"/>
          </a:xfrm>
          <a:prstGeom prst="rect">
            <a:avLst/>
          </a:prstGeom>
        </p:spPr>
        <p:txBody>
          <a:bodyPr wrap="square">
            <a:spAutoFit/>
          </a:bodyPr>
          <a:lstStyle/>
          <a:p>
            <a:pPr algn="ctr"/>
            <a:r>
              <a:rPr lang="en-US" sz="1050" dirty="0">
                <a:latin typeface="Adobe Caslon Pro" panose="0205050205050A020403" pitchFamily="18" charset="0"/>
              </a:rPr>
              <a:t>Teal Lake Village of singular Tidewater Plantation Resort, located in safe and popular North Myrtle Beach, is still one of the top condo complexes for its extraordinary value on the North Strand. Plus, Teal Lake oozes charm with its low-rise cottage appeal, meandering lakes and walk-ability. A gentle walking path surrounds the community, and its cozy pool is easily accessible as well. But that is certainly not all! Owners have two other magnificent pools and a private oceanfront beach cabana on the wide, white-sand Cherry Grove Beach, just named one of the nation's top beaches. Amenity-rich Tidewater is on a tree-lined road to oceanfront Anne Tilghman Boyce Coastal Reserve, a nature conservancy, including </a:t>
            </a:r>
            <a:r>
              <a:rPr lang="en-US" sz="1050" dirty="0" err="1">
                <a:latin typeface="Adobe Caslon Pro" panose="0205050205050A020403" pitchFamily="18" charset="0"/>
              </a:rPr>
              <a:t>Waties</a:t>
            </a:r>
            <a:r>
              <a:rPr lang="en-US" sz="1050" dirty="0">
                <a:latin typeface="Adobe Caslon Pro" panose="0205050205050A020403" pitchFamily="18" charset="0"/>
              </a:rPr>
              <a:t> Island, with access for managed recreational use. Tidewater itself is on an elevated peninsula of live oaks and southern pines between the ICW and the Cherry Grove Inlet to the Atlantic Ocean. The Plantation also preserves the look of its own historic origins. It is minutes from the beach, shopping, medical services, entertainment and access to major highways. Amenities include that oceanfront beach cabana for owners' use with open/screened porches, bathrooms, showers, and kitchen. Residents have the use of several pools/hot tubs. Other amenities include a driving range, golf shop, clubhouse with bar/dining and event facilities, clay and hard surface tennis courts, pickle ball court, fitness center overlooking a pool, bocce courts and amenity center for public/private events. Tidewater has a gated storage yard for boats, jet skis, motorcycles, and kayaks. Manned, gated Tidewater Resort reflects a classic beach lifestyle, well enjoyed by those lucky residents of Teal Lake Village. Teal Lake boosts a relaxed, secluded atmosphere of first- and second-story, larger one- and two-bedroom units. This is one of the most appealing – first floor, single-level 2 bedrooms/2 baths in more than 1,000 sq. ft., complete with fully equipped kitchen, big great-room featuring a nice living/dining combination, master with </a:t>
            </a:r>
            <a:r>
              <a:rPr lang="en-US" sz="1050" dirty="0" err="1">
                <a:latin typeface="Adobe Caslon Pro" panose="0205050205050A020403" pitchFamily="18" charset="0"/>
              </a:rPr>
              <a:t>en</a:t>
            </a:r>
            <a:r>
              <a:rPr lang="en-US" sz="1050" dirty="0">
                <a:latin typeface="Adobe Caslon Pro" panose="0205050205050A020403" pitchFamily="18" charset="0"/>
              </a:rPr>
              <a:t> suite and views and a wonderful screened porch with storage closet overlooking the lake/pond &amp; green space and close to the pool. Furnishings and decor are lovely, especially the inspired-hardwood flooring, the ship-lap paneling and Southern country-cottage look and feel. It is a very pretty unit and well-loved as a second-vacation home and investment property. The functional kitchen has a breakfast bar and adjoining gathering-sized dining, perfect for a family or foursome, and spacious for entertaining. The split-bedroom second bedroom and the washer/dryer also adjoin the kitchen. The convenient second bath can be an </a:t>
            </a:r>
            <a:r>
              <a:rPr lang="en-US" sz="1050" dirty="0" err="1">
                <a:latin typeface="Adobe Caslon Pro" panose="0205050205050A020403" pitchFamily="18" charset="0"/>
              </a:rPr>
              <a:t>en</a:t>
            </a:r>
            <a:r>
              <a:rPr lang="en-US" sz="1050" dirty="0">
                <a:latin typeface="Adobe Caslon Pro" panose="0205050205050A020403" pitchFamily="18" charset="0"/>
              </a:rPr>
              <a:t> suite as well as opened to the hallway for guests. Major appliances including HVAC, washer/dryer &amp; hot water heater are newer. Even so, a top-of-the-line Old Republic Ultimate Home Warranty is included. Parking is close &amp; easy, plentiful and ADA accessible. Owners are welcome to have pets, and this condo is pet-friendly, with rear access to green space from the rear porch. There is also a covered front porch with owners closet and foyer entry. Teal Lake Village has it all... and, at this established-value price, do not let this unique, homey Tidewater beauty being sold turnkey-furnished slip away!</a:t>
            </a:r>
          </a:p>
        </p:txBody>
      </p:sp>
      <p:sp>
        <p:nvSpPr>
          <p:cNvPr id="23" name="Rectangle 22"/>
          <p:cNvSpPr/>
          <p:nvPr/>
        </p:nvSpPr>
        <p:spPr>
          <a:xfrm>
            <a:off x="3792" y="3094573"/>
            <a:ext cx="6292232" cy="861774"/>
          </a:xfrm>
          <a:prstGeom prst="rect">
            <a:avLst/>
          </a:prstGeom>
          <a:noFill/>
        </p:spPr>
        <p:txBody>
          <a:bodyPr wrap="square">
            <a:spAutoFit/>
          </a:bodyPr>
          <a:lstStyle/>
          <a:p>
            <a:r>
              <a:rPr lang="en-US" dirty="0">
                <a:ln w="3175">
                  <a:noFill/>
                </a:ln>
                <a:solidFill>
                  <a:schemeClr val="bg1"/>
                </a:solidFill>
                <a:effectLst>
                  <a:outerShdw blurRad="50800" dist="38100" dir="2700000" algn="tl" rotWithShape="0">
                    <a:prstClr val="black">
                      <a:alpha val="40000"/>
                    </a:prstClr>
                  </a:outerShdw>
                </a:effectLst>
                <a:latin typeface="Adobe Caslon Pro Bold" panose="0205070206050A020403" pitchFamily="18" charset="0"/>
              </a:rPr>
              <a:t>1221 Tidewater Drive #2412</a:t>
            </a:r>
          </a:p>
          <a:p>
            <a:r>
              <a:rPr lang="en-US" sz="1600" dirty="0">
                <a:ln w="3175">
                  <a:noFill/>
                </a:ln>
                <a:solidFill>
                  <a:schemeClr val="bg1"/>
                </a:solidFill>
                <a:effectLst>
                  <a:outerShdw blurRad="50800" dist="38100" dir="2700000" algn="tl" rotWithShape="0">
                    <a:prstClr val="black">
                      <a:alpha val="40000"/>
                    </a:prstClr>
                  </a:outerShdw>
                </a:effectLst>
                <a:latin typeface="Adobe Caslon Pro" panose="0205050205050A020403" pitchFamily="18" charset="0"/>
              </a:rPr>
              <a:t>Teal Lake Village @ Tidewater Plantation Resort</a:t>
            </a:r>
          </a:p>
          <a:p>
            <a:r>
              <a:rPr lang="en-US" sz="1600" dirty="0">
                <a:ln w="3175">
                  <a:noFill/>
                </a:ln>
                <a:solidFill>
                  <a:schemeClr val="bg1"/>
                </a:solidFill>
                <a:effectLst>
                  <a:outerShdw blurRad="50800" dist="38100" dir="2700000" algn="tl" rotWithShape="0">
                    <a:prstClr val="black">
                      <a:alpha val="40000"/>
                    </a:prstClr>
                  </a:outerShdw>
                </a:effectLst>
                <a:latin typeface="Adobe Caslon Pro" panose="0205050205050A020403" pitchFamily="18" charset="0"/>
              </a:rPr>
              <a:t>North Myrtle Beach ~ MLS# 1910008 ~ $149,000</a:t>
            </a:r>
          </a:p>
        </p:txBody>
      </p:sp>
      <p:sp>
        <p:nvSpPr>
          <p:cNvPr id="25" name="Rectangle 24"/>
          <p:cNvSpPr/>
          <p:nvPr/>
        </p:nvSpPr>
        <p:spPr>
          <a:xfrm>
            <a:off x="8104533" y="1719992"/>
            <a:ext cx="2584174" cy="933941"/>
          </a:xfrm>
          <a:prstGeom prst="rect">
            <a:avLst/>
          </a:prstGeom>
          <a:gradFill>
            <a:gsLst>
              <a:gs pos="0">
                <a:schemeClr val="accent1">
                  <a:lumMod val="5000"/>
                  <a:lumOff val="95000"/>
                  <a:alpha val="0"/>
                </a:schemeClr>
              </a:gs>
              <a:gs pos="82000">
                <a:schemeClr val="bg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p:cNvPicPr>
            <a:picLocks/>
          </p:cNvPicPr>
          <p:nvPr/>
        </p:nvPicPr>
        <p:blipFill>
          <a:blip r:embed="rId3" cstate="print">
            <a:extLst>
              <a:ext uri="{28A0092B-C50C-407E-A947-70E740481C1C}">
                <a14:useLocalDpi xmlns:a14="http://schemas.microsoft.com/office/drawing/2010/main" val="0"/>
              </a:ext>
            </a:extLst>
          </a:blip>
          <a:stretch>
            <a:fillRect/>
          </a:stretch>
        </p:blipFill>
        <p:spPr>
          <a:xfrm>
            <a:off x="6411170" y="4360"/>
            <a:ext cx="1371600" cy="914400"/>
          </a:xfrm>
          <a:prstGeom prst="rect">
            <a:avLst/>
          </a:prstGeom>
          <a:ln>
            <a:solidFill>
              <a:schemeClr val="bg1"/>
            </a:solidFill>
          </a:ln>
          <a:effectLst/>
        </p:spPr>
      </p:pic>
      <p:pic>
        <p:nvPicPr>
          <p:cNvPr id="13" name="Picture 12"/>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6411170" y="4085873"/>
            <a:ext cx="1371600" cy="914400"/>
          </a:xfrm>
          <a:prstGeom prst="rect">
            <a:avLst/>
          </a:prstGeom>
          <a:ln>
            <a:solidFill>
              <a:schemeClr val="bg1"/>
            </a:solidFill>
          </a:ln>
          <a:effectLst/>
        </p:spPr>
      </p:pic>
      <p:pic>
        <p:nvPicPr>
          <p:cNvPr id="15" name="Picture 14"/>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6411170" y="3065495"/>
            <a:ext cx="1371600" cy="914400"/>
          </a:xfrm>
          <a:prstGeom prst="rect">
            <a:avLst/>
          </a:prstGeom>
          <a:ln>
            <a:solidFill>
              <a:schemeClr val="bg1"/>
            </a:solidFill>
          </a:ln>
          <a:effectLst/>
        </p:spPr>
      </p:pic>
      <p:pic>
        <p:nvPicPr>
          <p:cNvPr id="16" name="Picture 15"/>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6411170" y="1024739"/>
            <a:ext cx="1371600" cy="914400"/>
          </a:xfrm>
          <a:prstGeom prst="rect">
            <a:avLst/>
          </a:prstGeom>
          <a:ln>
            <a:solidFill>
              <a:schemeClr val="bg1"/>
            </a:solidFill>
          </a:ln>
          <a:effectLst/>
        </p:spPr>
      </p:pic>
      <p:pic>
        <p:nvPicPr>
          <p:cNvPr id="27" name="Picture 26"/>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6411170" y="2045117"/>
            <a:ext cx="1371600" cy="914400"/>
          </a:xfrm>
          <a:prstGeom prst="rect">
            <a:avLst/>
          </a:prstGeom>
          <a:ln>
            <a:solidFill>
              <a:schemeClr val="bg1"/>
            </a:solidFill>
          </a:ln>
          <a:effectLst/>
        </p:spPr>
      </p:pic>
      <p:pic>
        <p:nvPicPr>
          <p:cNvPr id="22" name="Picture 2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65947" y="9227540"/>
            <a:ext cx="904875" cy="682162"/>
          </a:xfrm>
          <a:prstGeom prst="rect">
            <a:avLst/>
          </a:prstGeom>
        </p:spPr>
      </p:pic>
      <p:pic>
        <p:nvPicPr>
          <p:cNvPr id="28" name="Picture 27"/>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6672269" y="9224361"/>
            <a:ext cx="838198" cy="688520"/>
          </a:xfrm>
          <a:prstGeom prst="rect">
            <a:avLst/>
          </a:prstGeom>
        </p:spPr>
      </p:pic>
      <p:sp>
        <p:nvSpPr>
          <p:cNvPr id="30" name="Rectangle 29"/>
          <p:cNvSpPr/>
          <p:nvPr/>
        </p:nvSpPr>
        <p:spPr>
          <a:xfrm>
            <a:off x="1722928" y="9245456"/>
            <a:ext cx="1931374"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Deborah Collins</a:t>
            </a:r>
          </a:p>
          <a:p>
            <a:pPr algn="ctr"/>
            <a:r>
              <a:rPr lang="en-US" sz="1100" dirty="0">
                <a:solidFill>
                  <a:srgbClr val="000000"/>
                </a:solidFill>
                <a:latin typeface="Arial" panose="020B0604020202020204" pitchFamily="34" charset="0"/>
              </a:rPr>
              <a:t>843-424-9013</a:t>
            </a:r>
          </a:p>
          <a:p>
            <a:pPr algn="ctr"/>
            <a:r>
              <a:rPr lang="en-US" sz="1100" dirty="0">
                <a:solidFill>
                  <a:srgbClr val="093E6E"/>
                </a:solidFill>
                <a:latin typeface="Arial" panose="020B0604020202020204" pitchFamily="34" charset="0"/>
                <a:hlinkClick r:id="rId10"/>
              </a:rPr>
              <a:t>dctidewater@yahoo.com</a:t>
            </a:r>
            <a:endParaRPr lang="en-US" sz="1100" b="0" i="0" dirty="0">
              <a:solidFill>
                <a:srgbClr val="000000"/>
              </a:solidFill>
              <a:effectLst/>
              <a:latin typeface="Arial" panose="020B0604020202020204" pitchFamily="34" charset="0"/>
            </a:endParaRPr>
          </a:p>
        </p:txBody>
      </p:sp>
      <p:sp>
        <p:nvSpPr>
          <p:cNvPr id="34" name="Rectangle 33"/>
          <p:cNvSpPr/>
          <p:nvPr/>
        </p:nvSpPr>
        <p:spPr>
          <a:xfrm>
            <a:off x="4206408" y="9245456"/>
            <a:ext cx="1913756"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Connie Ross-Karl</a:t>
            </a:r>
          </a:p>
          <a:p>
            <a:pPr algn="ctr"/>
            <a:r>
              <a:rPr lang="en-US" sz="1100" dirty="0">
                <a:solidFill>
                  <a:srgbClr val="000000"/>
                </a:solidFill>
                <a:latin typeface="Arial" panose="020B0604020202020204" pitchFamily="34" charset="0"/>
              </a:rPr>
              <a:t>702-306-2643</a:t>
            </a:r>
          </a:p>
          <a:p>
            <a:pPr algn="ctr"/>
            <a:r>
              <a:rPr lang="en-US" sz="1100" dirty="0">
                <a:solidFill>
                  <a:srgbClr val="093E6E"/>
                </a:solidFill>
                <a:latin typeface="Arial" panose="020B0604020202020204" pitchFamily="34" charset="0"/>
                <a:hlinkClick r:id="rId11"/>
              </a:rPr>
              <a:t>conniesross@aol.com</a:t>
            </a:r>
            <a:endParaRPr lang="en-US" sz="1100" b="0" i="0" dirty="0">
              <a:solidFill>
                <a:srgbClr val="000000"/>
              </a:solidFill>
              <a:effectLst/>
              <a:latin typeface="Arial" panose="020B0604020202020204" pitchFamily="34" charset="0"/>
            </a:endParaRPr>
          </a:p>
        </p:txBody>
      </p:sp>
      <p:sp>
        <p:nvSpPr>
          <p:cNvPr id="35" name="Rectangle 34"/>
          <p:cNvSpPr/>
          <p:nvPr/>
        </p:nvSpPr>
        <p:spPr>
          <a:xfrm>
            <a:off x="0" y="9837384"/>
            <a:ext cx="7772400" cy="215444"/>
          </a:xfrm>
          <a:prstGeom prst="rect">
            <a:avLst/>
          </a:prstGeom>
        </p:spPr>
        <p:txBody>
          <a:bodyPr wrap="square">
            <a:spAutoFit/>
          </a:bodyPr>
          <a:lstStyle/>
          <a:p>
            <a:pPr algn="ctr"/>
            <a:r>
              <a:rPr lang="en-US" sz="800" dirty="0">
                <a:solidFill>
                  <a:srgbClr val="000000"/>
                </a:solidFill>
                <a:latin typeface="Arial" panose="020B0604020202020204" pitchFamily="34" charset="0"/>
              </a:rPr>
              <a:t>NEW WAY PROPERTIES MYRTLE BEACH</a:t>
            </a:r>
            <a:r>
              <a:rPr lang="en-US" sz="800" dirty="0">
                <a:solidFill>
                  <a:srgbClr val="093E6E"/>
                </a:solidFill>
                <a:latin typeface="Arial" panose="020B0604020202020204" pitchFamily="34" charset="0"/>
              </a:rPr>
              <a:t> </a:t>
            </a:r>
            <a:endParaRPr lang="en-US" sz="800" dirty="0"/>
          </a:p>
        </p:txBody>
      </p:sp>
      <p:pic>
        <p:nvPicPr>
          <p:cNvPr id="37" name="Picture 36"/>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6411170" y="7147007"/>
            <a:ext cx="1371600" cy="914400"/>
          </a:xfrm>
          <a:prstGeom prst="rect">
            <a:avLst/>
          </a:prstGeom>
          <a:ln>
            <a:solidFill>
              <a:schemeClr val="bg1"/>
            </a:solidFill>
          </a:ln>
          <a:effectLst/>
        </p:spPr>
      </p:pic>
      <p:pic>
        <p:nvPicPr>
          <p:cNvPr id="38" name="Picture 37"/>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6411170" y="8167388"/>
            <a:ext cx="1371600" cy="914400"/>
          </a:xfrm>
          <a:prstGeom prst="rect">
            <a:avLst/>
          </a:prstGeom>
          <a:ln>
            <a:solidFill>
              <a:schemeClr val="bg1"/>
            </a:solidFill>
          </a:ln>
          <a:effectLst/>
        </p:spPr>
      </p:pic>
      <p:pic>
        <p:nvPicPr>
          <p:cNvPr id="40" name="Picture 39"/>
          <p:cNvPicPr>
            <a:picLocks/>
          </p:cNvPicPr>
          <p:nvPr/>
        </p:nvPicPr>
        <p:blipFill>
          <a:blip r:embed="rId14" cstate="print">
            <a:extLst>
              <a:ext uri="{28A0092B-C50C-407E-A947-70E740481C1C}">
                <a14:useLocalDpi xmlns:a14="http://schemas.microsoft.com/office/drawing/2010/main" val="0"/>
              </a:ext>
            </a:extLst>
          </a:blip>
          <a:stretch>
            <a:fillRect/>
          </a:stretch>
        </p:blipFill>
        <p:spPr>
          <a:xfrm>
            <a:off x="6411170" y="5106251"/>
            <a:ext cx="1371600" cy="914400"/>
          </a:xfrm>
          <a:prstGeom prst="rect">
            <a:avLst/>
          </a:prstGeom>
          <a:ln>
            <a:solidFill>
              <a:schemeClr val="bg1"/>
            </a:solidFill>
          </a:ln>
          <a:effectLst/>
        </p:spPr>
      </p:pic>
      <p:pic>
        <p:nvPicPr>
          <p:cNvPr id="41" name="Picture 40"/>
          <p:cNvPicPr>
            <a:picLocks/>
          </p:cNvPicPr>
          <p:nvPr/>
        </p:nvPicPr>
        <p:blipFill>
          <a:blip r:embed="rId15" cstate="print">
            <a:extLst>
              <a:ext uri="{28A0092B-C50C-407E-A947-70E740481C1C}">
                <a14:useLocalDpi xmlns:a14="http://schemas.microsoft.com/office/drawing/2010/main" val="0"/>
              </a:ext>
            </a:extLst>
          </a:blip>
          <a:stretch>
            <a:fillRect/>
          </a:stretch>
        </p:blipFill>
        <p:spPr>
          <a:xfrm>
            <a:off x="6411170" y="6126629"/>
            <a:ext cx="1371600" cy="914400"/>
          </a:xfrm>
          <a:prstGeom prst="rect">
            <a:avLst/>
          </a:prstGeom>
          <a:ln>
            <a:solidFill>
              <a:schemeClr val="bg1"/>
            </a:solidFill>
          </a:ln>
          <a:effectLst/>
        </p:spPr>
      </p:pic>
    </p:spTree>
    <p:extLst>
      <p:ext uri="{BB962C8B-B14F-4D97-AF65-F5344CB8AC3E}">
        <p14:creationId xmlns:p14="http://schemas.microsoft.com/office/powerpoint/2010/main" val="27030241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107</TotalTime>
  <Words>645</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Adobe Caslon Pro</vt:lpstr>
      <vt:lpstr>Adobe Caslon Pro Bold</vt: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18</cp:revision>
  <dcterms:created xsi:type="dcterms:W3CDTF">2016-01-18T21:52:04Z</dcterms:created>
  <dcterms:modified xsi:type="dcterms:W3CDTF">2019-05-28T11:17:46Z</dcterms:modified>
</cp:coreProperties>
</file>