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5829" y="600247"/>
            <a:ext cx="5585754" cy="4189316"/>
          </a:xfrm>
          <a:prstGeom prst="rect">
            <a:avLst/>
          </a:prstGeom>
          <a:ln w="12700">
            <a:solidFill>
              <a:schemeClr val="accent1">
                <a:lumMod val="50000"/>
              </a:schemeClr>
            </a:solidFill>
          </a:ln>
        </p:spPr>
      </p:pic>
      <p:sp>
        <p:nvSpPr>
          <p:cNvPr id="3" name="Subtitle 2"/>
          <p:cNvSpPr>
            <a:spLocks noGrp="1"/>
          </p:cNvSpPr>
          <p:nvPr>
            <p:ph type="subTitle" idx="1"/>
          </p:nvPr>
        </p:nvSpPr>
        <p:spPr>
          <a:xfrm>
            <a:off x="1" y="5682994"/>
            <a:ext cx="7772399" cy="1933770"/>
          </a:xfrm>
        </p:spPr>
        <p:txBody>
          <a:bodyPr anchor="ctr">
            <a:noAutofit/>
          </a:bodyPr>
          <a:lstStyle/>
          <a:p>
            <a:r>
              <a:rPr lang="en-US" sz="1300" dirty="0">
                <a:solidFill>
                  <a:schemeClr val="tx2">
                    <a:lumMod val="75000"/>
                  </a:schemeClr>
                </a:solidFill>
                <a:latin typeface="Cambria" panose="02040503050406030204" pitchFamily="18" charset="0"/>
              </a:rPr>
              <a:t>122 Smith St presents an opportunity to own an elevated Charleston single house as a private residence or as an investment for rental income. Conveniently located and in proximity to the College of Charleston. MUSC, Roper Hospital and upper King St., this home was built in 2002 and offers off street parking</a:t>
            </a:r>
            <a:r>
              <a:rPr lang="en-US" sz="1300" dirty="0" smtClean="0">
                <a:solidFill>
                  <a:schemeClr val="tx2">
                    <a:lumMod val="75000"/>
                  </a:schemeClr>
                </a:solidFill>
                <a:latin typeface="Cambria" panose="02040503050406030204" pitchFamily="18" charset="0"/>
              </a:rPr>
              <a:t>. As </a:t>
            </a:r>
            <a:r>
              <a:rPr lang="en-US" sz="1300" dirty="0">
                <a:solidFill>
                  <a:schemeClr val="tx2">
                    <a:lumMod val="75000"/>
                  </a:schemeClr>
                </a:solidFill>
                <a:latin typeface="Cambria" panose="02040503050406030204" pitchFamily="18" charset="0"/>
              </a:rPr>
              <a:t>one enters the house, a spacious formal living and dining room are featured with wood floors and crown molding</a:t>
            </a:r>
            <a:r>
              <a:rPr lang="en-US" sz="1300" dirty="0" smtClean="0">
                <a:solidFill>
                  <a:schemeClr val="tx2">
                    <a:lumMod val="75000"/>
                  </a:schemeClr>
                </a:solidFill>
                <a:latin typeface="Cambria" panose="02040503050406030204" pitchFamily="18" charset="0"/>
              </a:rPr>
              <a:t>. A </a:t>
            </a:r>
            <a:r>
              <a:rPr lang="en-US" sz="1300" dirty="0">
                <a:solidFill>
                  <a:schemeClr val="tx2">
                    <a:lumMod val="75000"/>
                  </a:schemeClr>
                </a:solidFill>
                <a:latin typeface="Cambria" panose="02040503050406030204" pitchFamily="18" charset="0"/>
              </a:rPr>
              <a:t>spacious porch off the living room is great for entertaining. The kitchen features a large pantry, breakfast area and stainless appliances. All three BR's are located upstairs and are carpeted. The master bath has a garden tub and separate shower. Off the MBR is another porch</a:t>
            </a:r>
            <a:r>
              <a:rPr lang="en-US" sz="1300" dirty="0" smtClean="0">
                <a:solidFill>
                  <a:schemeClr val="tx2">
                    <a:lumMod val="75000"/>
                  </a:schemeClr>
                </a:solidFill>
                <a:latin typeface="Cambria" panose="02040503050406030204" pitchFamily="18" charset="0"/>
              </a:rPr>
              <a:t>. A </a:t>
            </a:r>
            <a:r>
              <a:rPr lang="en-US" sz="1300" dirty="0">
                <a:solidFill>
                  <a:schemeClr val="tx2">
                    <a:lumMod val="75000"/>
                  </a:schemeClr>
                </a:solidFill>
                <a:latin typeface="Cambria" panose="02040503050406030204" pitchFamily="18" charset="0"/>
              </a:rPr>
              <a:t>private walled area in the rear of the house has many options. Storage area under house.</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92370" y="8971354"/>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5929" y="9021982"/>
            <a:ext cx="3016790" cy="707886"/>
          </a:xfrm>
          <a:prstGeom prst="rect">
            <a:avLst/>
          </a:prstGeom>
        </p:spPr>
        <p:txBody>
          <a:bodyPr wrap="square">
            <a:spAutoFit/>
          </a:bodyPr>
          <a:lstStyle/>
          <a:p>
            <a:pPr algn="ctr"/>
            <a:r>
              <a:rPr lang="en-US" sz="1600" b="1" dirty="0" smtClean="0">
                <a:latin typeface="Cambria" panose="02040503050406030204" pitchFamily="18" charset="0"/>
              </a:rPr>
              <a:t>Carey </a:t>
            </a:r>
            <a:r>
              <a:rPr lang="en-US" sz="1600" b="1" dirty="0" err="1" smtClean="0">
                <a:latin typeface="Cambria" panose="02040503050406030204" pitchFamily="18" charset="0"/>
              </a:rPr>
              <a:t>Budds</a:t>
            </a:r>
            <a:endParaRPr lang="en-US" sz="1600" b="1" dirty="0">
              <a:latin typeface="Cambria" panose="02040503050406030204" pitchFamily="18" charset="0"/>
            </a:endParaRPr>
          </a:p>
          <a:p>
            <a:pPr algn="ctr"/>
            <a:r>
              <a:rPr lang="en-US" sz="1200" dirty="0" smtClean="0">
                <a:latin typeface="Cambria" panose="02040503050406030204" pitchFamily="18" charset="0"/>
              </a:rPr>
              <a:t>843-475-1505</a:t>
            </a:r>
          </a:p>
          <a:p>
            <a:pPr algn="ctr"/>
            <a:r>
              <a:rPr lang="en-US" sz="1200" dirty="0" smtClean="0">
                <a:solidFill>
                  <a:schemeClr val="accent1">
                    <a:lumMod val="75000"/>
                  </a:schemeClr>
                </a:solidFill>
                <a:latin typeface="Cambria" panose="02040503050406030204" pitchFamily="18" charset="0"/>
              </a:rPr>
              <a:t>cbudds@eratidesrealty.com</a:t>
            </a: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803339"/>
            <a:ext cx="7772400" cy="800219"/>
          </a:xfrm>
          <a:prstGeom prst="rect">
            <a:avLst/>
          </a:prstGeom>
        </p:spPr>
        <p:txBody>
          <a:bodyPr wrap="square">
            <a:spAutoFit/>
          </a:bodyPr>
          <a:lstStyle/>
          <a:p>
            <a:pPr algn="ctr"/>
            <a:r>
              <a:rPr lang="en-US" sz="2800" b="1" dirty="0">
                <a:solidFill>
                  <a:schemeClr val="tx2"/>
                </a:solidFill>
                <a:latin typeface="Cambria" panose="02040503050406030204" pitchFamily="18" charset="0"/>
              </a:rPr>
              <a:t>122 Smith Street</a:t>
            </a:r>
            <a:endParaRPr lang="en-US" sz="2800" b="1" dirty="0" smtClean="0">
              <a:solidFill>
                <a:schemeClr val="tx2"/>
              </a:solidFill>
              <a:latin typeface="Cambria" panose="02040503050406030204" pitchFamily="18" charset="0"/>
            </a:endParaRPr>
          </a:p>
          <a:p>
            <a:pPr algn="ctr"/>
            <a:r>
              <a:rPr lang="en-US" sz="1800" b="1" dirty="0" err="1">
                <a:solidFill>
                  <a:schemeClr val="tx2"/>
                </a:solidFill>
                <a:latin typeface="Cambria" panose="02040503050406030204" pitchFamily="18" charset="0"/>
              </a:rPr>
              <a:t>Radcliffeborough</a:t>
            </a:r>
            <a:r>
              <a:rPr lang="en-US" sz="1800" b="1" dirty="0">
                <a:solidFill>
                  <a:schemeClr val="tx2"/>
                </a:solidFill>
                <a:latin typeface="Cambria" panose="02040503050406030204" pitchFamily="18" charset="0"/>
              </a:rPr>
              <a:t> - Charleston - MLS# 15016651 - $630,000</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5128" y="2708654"/>
            <a:ext cx="1387272" cy="1040454"/>
          </a:xfrm>
          <a:prstGeom prst="rect">
            <a:avLst/>
          </a:prstGeom>
          <a:ln w="12700">
            <a:solidFill>
              <a:schemeClr val="accent1">
                <a:lumMod val="50000"/>
              </a:schemeClr>
            </a:solidFill>
          </a:ln>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85128" y="3749109"/>
            <a:ext cx="1387272" cy="1040454"/>
          </a:xfrm>
          <a:prstGeom prst="rect">
            <a:avLst/>
          </a:prstGeom>
          <a:ln w="12700">
            <a:solidFill>
              <a:schemeClr val="accent1">
                <a:lumMod val="50000"/>
              </a:schemeClr>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85128" y="609600"/>
            <a:ext cx="1387272" cy="1040454"/>
          </a:xfrm>
          <a:prstGeom prst="rect">
            <a:avLst/>
          </a:prstGeom>
          <a:ln w="12700">
            <a:solidFill>
              <a:schemeClr val="accent1">
                <a:lumMod val="50000"/>
              </a:schemeClr>
            </a:solidFill>
          </a:ln>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650055"/>
            <a:ext cx="1387272" cy="1040454"/>
          </a:xfrm>
          <a:prstGeom prst="rect">
            <a:avLst/>
          </a:prstGeom>
          <a:ln w="12700">
            <a:solidFill>
              <a:schemeClr val="accent1">
                <a:lumMod val="50000"/>
              </a:schemeClr>
            </a:solidFill>
          </a:ln>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85127" y="1650054"/>
            <a:ext cx="1387272" cy="1040454"/>
          </a:xfrm>
          <a:prstGeom prst="rect">
            <a:avLst/>
          </a:prstGeom>
          <a:ln w="12700">
            <a:solidFill>
              <a:schemeClr val="accent1">
                <a:lumMod val="50000"/>
              </a:schemeClr>
            </a:solidFill>
          </a:ln>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2690510"/>
            <a:ext cx="1387272" cy="1040454"/>
          </a:xfrm>
          <a:prstGeom prst="rect">
            <a:avLst/>
          </a:prstGeom>
          <a:ln w="12700">
            <a:solidFill>
              <a:schemeClr val="accent1">
                <a:lumMod val="50000"/>
              </a:schemeClr>
            </a:solidFill>
          </a:ln>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609600"/>
            <a:ext cx="1387272" cy="1040454"/>
          </a:xfrm>
          <a:prstGeom prst="rect">
            <a:avLst/>
          </a:prstGeom>
          <a:ln w="12700">
            <a:solidFill>
              <a:schemeClr val="accent1">
                <a:lumMod val="50000"/>
              </a:schemeClr>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3749109"/>
            <a:ext cx="1387272" cy="1040454"/>
          </a:xfrm>
          <a:prstGeom prst="rect">
            <a:avLst/>
          </a:prstGeom>
          <a:ln w="12700">
            <a:solidFill>
              <a:schemeClr val="accent1">
                <a:lumMod val="50000"/>
              </a:schemeClr>
            </a:solidFill>
          </a:ln>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41764" y="7696200"/>
            <a:ext cx="1488872" cy="1116654"/>
          </a:xfrm>
          <a:prstGeom prst="rect">
            <a:avLst/>
          </a:prstGeom>
          <a:ln w="28575">
            <a:solidFill>
              <a:schemeClr val="accent1">
                <a:lumMod val="50000"/>
              </a:schemeClr>
            </a:solidFill>
          </a:ln>
          <a:effectLst>
            <a:innerShdw blurRad="114300">
              <a:prstClr val="black"/>
            </a:inn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5928" y="7696200"/>
            <a:ext cx="1488872" cy="1116654"/>
          </a:xfrm>
          <a:prstGeom prst="rect">
            <a:avLst/>
          </a:prstGeom>
          <a:ln w="28575">
            <a:solidFill>
              <a:schemeClr val="accent1">
                <a:lumMod val="50000"/>
              </a:schemeClr>
            </a:solidFill>
          </a:ln>
          <a:effectLst>
            <a:innerShdw blurRad="114300">
              <a:prstClr val="black"/>
            </a:inn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13846" y="7696200"/>
            <a:ext cx="1488872" cy="1116654"/>
          </a:xfrm>
          <a:prstGeom prst="rect">
            <a:avLst/>
          </a:prstGeom>
          <a:ln w="28575">
            <a:solidFill>
              <a:schemeClr val="accent1">
                <a:lumMod val="50000"/>
              </a:schemeClr>
            </a:solidFill>
          </a:ln>
          <a:effectLst>
            <a:innerShdw blurRad="114300">
              <a:prstClr val="black"/>
            </a:inn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69682" y="7696200"/>
            <a:ext cx="1488872" cy="1116654"/>
          </a:xfrm>
          <a:prstGeom prst="rect">
            <a:avLst/>
          </a:prstGeom>
          <a:ln w="28575">
            <a:solidFill>
              <a:schemeClr val="accent1">
                <a:lumMod val="50000"/>
              </a:schemeClr>
            </a:solidFill>
          </a:ln>
          <a:effectLst>
            <a:innerShdw blurRad="114300">
              <a:prstClr val="black"/>
            </a:inn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197600" y="7696200"/>
            <a:ext cx="1488872" cy="1116654"/>
          </a:xfrm>
          <a:prstGeom prst="rect">
            <a:avLst/>
          </a:prstGeom>
          <a:ln w="28575">
            <a:solidFill>
              <a:schemeClr val="accent1">
                <a:lumMod val="50000"/>
              </a:schemeClr>
            </a:solidFill>
          </a:ln>
          <a:effectLst>
            <a:innerShdw blurRad="114300">
              <a:prstClr val="black"/>
            </a:innerShdw>
          </a:effectLst>
        </p:spPr>
      </p:pic>
      <p:sp>
        <p:nvSpPr>
          <p:cNvPr id="10" name="Rectangle 9"/>
          <p:cNvSpPr/>
          <p:nvPr/>
        </p:nvSpPr>
        <p:spPr>
          <a:xfrm>
            <a:off x="2240592" y="4092714"/>
            <a:ext cx="3291222"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Just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sp>
        <p:nvSpPr>
          <p:cNvPr id="25" name="Rectangle 24"/>
          <p:cNvSpPr/>
          <p:nvPr/>
        </p:nvSpPr>
        <p:spPr>
          <a:xfrm>
            <a:off x="4630636" y="9021982"/>
            <a:ext cx="3055836" cy="707886"/>
          </a:xfrm>
          <a:prstGeom prst="rect">
            <a:avLst/>
          </a:prstGeom>
        </p:spPr>
        <p:txBody>
          <a:bodyPr wrap="square">
            <a:spAutoFit/>
          </a:bodyPr>
          <a:lstStyle/>
          <a:p>
            <a:pPr algn="ctr"/>
            <a:r>
              <a:rPr lang="en-US" sz="1600" b="1" dirty="0" smtClean="0">
                <a:latin typeface="Cambria" panose="02040503050406030204" pitchFamily="18" charset="0"/>
              </a:rPr>
              <a:t>Jerry Wise</a:t>
            </a:r>
            <a:endParaRPr lang="en-US" sz="1600" b="1" dirty="0">
              <a:latin typeface="Cambria" panose="02040503050406030204" pitchFamily="18" charset="0"/>
            </a:endParaRPr>
          </a:p>
          <a:p>
            <a:pPr algn="ctr"/>
            <a:r>
              <a:rPr lang="en-US" sz="1200" dirty="0" smtClean="0">
                <a:latin typeface="Cambria" panose="02040503050406030204" pitchFamily="18" charset="0"/>
              </a:rPr>
              <a:t>843-442-7633</a:t>
            </a:r>
            <a:endParaRPr lang="en-US" sz="1200" dirty="0">
              <a:latin typeface="Cambria" panose="02040503050406030204" pitchFamily="18" charset="0"/>
            </a:endParaRPr>
          </a:p>
          <a:p>
            <a:pPr algn="ctr"/>
            <a:r>
              <a:rPr lang="en-US" sz="1200" dirty="0" smtClean="0">
                <a:solidFill>
                  <a:schemeClr val="accent1">
                    <a:lumMod val="75000"/>
                  </a:schemeClr>
                </a:solidFill>
                <a:latin typeface="Cambria" panose="02040503050406030204" pitchFamily="18" charset="0"/>
              </a:rPr>
              <a:t>jwise@eratidesrealty.com</a:t>
            </a:r>
          </a:p>
        </p:txBody>
      </p:sp>
      <p:pic>
        <p:nvPicPr>
          <p:cNvPr id="29" name="Picture 4"/>
          <p:cNvPicPr>
            <a:picLocks noChangeAspect="1" noChangeArrowheads="1"/>
          </p:cNvPicPr>
          <p:nvPr/>
        </p:nvPicPr>
        <p:blipFill>
          <a:blip r:embed="rId17">
            <a:extLst>
              <a:ext uri="{28A0092B-C50C-407E-A947-70E740481C1C}">
                <a14:useLocalDpi xmlns:a14="http://schemas.microsoft.com/office/drawing/2010/main" val="0"/>
              </a:ext>
            </a:extLst>
          </a:blip>
          <a:stretch>
            <a:fillRect/>
          </a:stretch>
        </p:blipFill>
        <p:spPr bwMode="auto">
          <a:xfrm>
            <a:off x="7924800" y="8920725"/>
            <a:ext cx="614948" cy="80914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0" y="0"/>
            <a:ext cx="7772400" cy="609600"/>
          </a:xfrm>
          <a:solidFill>
            <a:srgbClr val="EA2D00"/>
          </a:solidFill>
          <a:effectLst>
            <a:outerShdw blurRad="50800" dist="38100" dir="5400000" algn="t" rotWithShape="0">
              <a:prstClr val="black">
                <a:alpha val="40000"/>
              </a:prstClr>
            </a:outerShdw>
          </a:effectLst>
        </p:spPr>
        <p:txBody>
          <a:bodyPr anchor="b">
            <a:normAutofit fontScale="90000"/>
          </a:bodyPr>
          <a:lstStyle/>
          <a:p>
            <a:r>
              <a:rPr lang="en-US" sz="4400" b="1" i="1" dirty="0" smtClean="0">
                <a:solidFill>
                  <a:schemeClr val="bg1"/>
                </a:solidFill>
                <a:effectLst>
                  <a:innerShdw blurRad="63500" dist="50800" dir="16200000">
                    <a:prstClr val="black">
                      <a:alpha val="50000"/>
                    </a:prstClr>
                  </a:innerShdw>
                </a:effectLst>
                <a:latin typeface="Cambria" panose="02040503050406030204" pitchFamily="18" charset="0"/>
              </a:rPr>
              <a:t>Convenient to College &amp; MUSC</a:t>
            </a:r>
            <a:endParaRPr lang="en-US" sz="4400" b="1" i="1" dirty="0">
              <a:solidFill>
                <a:schemeClr val="bg1"/>
              </a:solidFill>
              <a:effectLst>
                <a:innerShdw blurRad="63500" dist="50800" dir="16200000">
                  <a:prstClr val="black">
                    <a:alpha val="50000"/>
                  </a:prstClr>
                </a:innerShdw>
              </a:effectLst>
              <a:latin typeface="Cambria" panose="02040503050406030204" pitchFamily="18" charset="0"/>
            </a:endParaRPr>
          </a:p>
        </p:txBody>
      </p:sp>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193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Convenient to College &amp; MUSC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cp:lastModifiedBy>
  <cp:revision>18</cp:revision>
  <dcterms:created xsi:type="dcterms:W3CDTF">2006-08-16T00:00:00Z</dcterms:created>
  <dcterms:modified xsi:type="dcterms:W3CDTF">2015-08-10T18:20:51Z</dcterms:modified>
</cp:coreProperties>
</file>