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58" y="-21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5/30/2023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5/30/2023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hyperlink" Target="https://my.matterport.com/show/?m=ZXsGvknU8zA" TargetMode="External"/><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402076"/>
            <a:ext cx="7122268" cy="793155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755515" y="79926"/>
            <a:ext cx="5804170" cy="503969"/>
          </a:xfrm>
          <a:solidFill>
            <a:schemeClr val="bg1"/>
          </a:solidFill>
          <a:ln>
            <a:noFill/>
          </a:ln>
        </p:spPr>
        <p:txBody>
          <a:bodyPr anchor="t">
            <a:noAutofit/>
          </a:bodyPr>
          <a:lstStyle/>
          <a:p>
            <a:r>
              <a:rPr lang="en-US" sz="3600" b="1" dirty="0">
                <a:ln>
                  <a:solidFill>
                    <a:schemeClr val="bg1"/>
                  </a:solidFill>
                </a:ln>
                <a:solidFill>
                  <a:srgbClr val="0070C0"/>
                </a:solidFill>
                <a:latin typeface="Rastanty Cortez" panose="02000506000000020003" pitchFamily="2" charset="0"/>
              </a:rPr>
              <a:t>Modern Beach-Style Home ~ Steps to the Beach</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rgbClr val="0070C0"/>
                </a:solidFill>
                <a:latin typeface="Century Gothic" panose="020B0502020202020204" pitchFamily="34" charset="0"/>
              </a:rPr>
              <a:t>122 W Cooper Avenue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en-US" sz="1400" b="1" dirty="0">
                <a:solidFill>
                  <a:srgbClr val="0070C0"/>
                </a:solidFill>
                <a:latin typeface="Century Gothic" panose="020B0502020202020204" pitchFamily="34" charset="0"/>
              </a:rPr>
              <a:t>Folly Beach, SC 29439 | MLS# 23011815 | $1,725,000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590855" y="5325364"/>
            <a:ext cx="1819845"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210473" y="1169291"/>
            <a:ext cx="1492854" cy="995236"/>
          </a:xfrm>
          <a:prstGeom prst="rect">
            <a:avLst/>
          </a:prstGeom>
        </p:spPr>
      </p:pic>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529010" y="1507199"/>
            <a:ext cx="1491802" cy="994535"/>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212416" y="2417428"/>
            <a:ext cx="1490911" cy="993941"/>
          </a:xfrm>
          <a:prstGeom prst="rect">
            <a:avLst/>
          </a:prstGeom>
        </p:spPr>
      </p:pic>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529010" y="2754742"/>
            <a:ext cx="1491802" cy="994535"/>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2267062" y="8436114"/>
            <a:ext cx="2781076" cy="707886"/>
          </a:xfrm>
          <a:prstGeom prst="rect">
            <a:avLst/>
          </a:prstGeom>
          <a:noFill/>
        </p:spPr>
        <p:txBody>
          <a:bodyPr wrap="square" rtlCol="0">
            <a:spAutoFit/>
          </a:bodyPr>
          <a:lstStyle/>
          <a:p>
            <a:pPr algn="ctr"/>
            <a:r>
              <a:rPr lang="en-US" sz="1600" dirty="0">
                <a:solidFill>
                  <a:schemeClr val="tx2"/>
                </a:solidFill>
                <a:latin typeface="Century Gothic" panose="020B0502020202020204" pitchFamily="34" charset="0"/>
              </a:rPr>
              <a:t>Seth </a:t>
            </a:r>
            <a:r>
              <a:rPr lang="en-US" sz="1600" dirty="0" err="1">
                <a:solidFill>
                  <a:schemeClr val="tx2"/>
                </a:solidFill>
                <a:latin typeface="Century Gothic" panose="020B0502020202020204" pitchFamily="34" charset="0"/>
              </a:rPr>
              <a:t>Stisher</a:t>
            </a:r>
            <a:endParaRPr lang="en-US" sz="1600" dirty="0">
              <a:solidFill>
                <a:schemeClr val="tx2"/>
              </a:solidFill>
              <a:latin typeface="Century Gothic" panose="020B0502020202020204" pitchFamily="34" charset="0"/>
            </a:endParaRPr>
          </a:p>
          <a:p>
            <a:pPr algn="ctr"/>
            <a:r>
              <a:rPr lang="en-US" sz="1200" dirty="0">
                <a:solidFill>
                  <a:schemeClr val="tx2"/>
                </a:solidFill>
                <a:latin typeface="Century Gothic" panose="020B0502020202020204" pitchFamily="34" charset="0"/>
              </a:rPr>
              <a:t>843-270-2902</a:t>
            </a:r>
          </a:p>
          <a:p>
            <a:pPr algn="ctr"/>
            <a:r>
              <a:rPr lang="en-US" sz="1200" dirty="0">
                <a:solidFill>
                  <a:schemeClr val="tx2"/>
                </a:solidFill>
                <a:latin typeface="Century Gothic" panose="020B0502020202020204" pitchFamily="34" charset="0"/>
              </a:rPr>
              <a:t>seth@sethrealty.com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579912" y="8470646"/>
            <a:ext cx="638822"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267776" y="3511243"/>
            <a:ext cx="6779648" cy="2123658"/>
          </a:xfrm>
          <a:prstGeom prst="rect">
            <a:avLst/>
          </a:prstGeom>
          <a:noFill/>
        </p:spPr>
        <p:txBody>
          <a:bodyPr wrap="square" rtlCol="0">
            <a:spAutoFit/>
          </a:bodyPr>
          <a:lstStyle/>
          <a:p>
            <a:pPr algn="just"/>
            <a:r>
              <a:rPr lang="en-US" sz="1200" dirty="0">
                <a:solidFill>
                  <a:srgbClr val="0070C0"/>
                </a:solidFill>
                <a:latin typeface="Century Gothic" panose="020B0502020202020204" pitchFamily="34" charset="0"/>
              </a:rPr>
              <a:t>Beach style meets a modern flair with this newly-built home two blocks from the beach and less than two blocks from Center Street's restaurants, bars, and shopping on Folly Beach! This elevated home offers the ''wow'' factor immediately upon entering through the double glass doors to a massive, open living, kitchen, and dining space with 11 ft ceilings and oversized windows that bring in an abundance of natural light. The custom, gourmet kitchen features a gas stove, soft-close designer cabinetry, and endless counterspace including an oversized island. The dining area features a built-in bar and wine cooler. Each floor has two bedrooms, with the primary suite and deck access on the main floor. The primary suite includes a spacious bathroom with elegant finishes, a glassed-in tile shower, dual vanity, and a large walk-in closet. This is also a RARE opportunity to have a fenced backyard space on the island!</a:t>
            </a:r>
          </a:p>
        </p:txBody>
      </p:sp>
      <p:pic>
        <p:nvPicPr>
          <p:cNvPr id="7" name="Picture 6">
            <a:extLst>
              <a:ext uri="{FF2B5EF4-FFF2-40B4-BE49-F238E27FC236}">
                <a16:creationId xmlns:a16="http://schemas.microsoft.com/office/drawing/2014/main" id="{36693156-AD35-2009-2771-97C32EBD38B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96466" y="8470017"/>
            <a:ext cx="675546" cy="640080"/>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rotWithShape="1">
          <a:blip r:embed="rId14">
            <a:extLst>
              <a:ext uri="{28A0092B-C50C-407E-A947-70E740481C1C}">
                <a14:useLocalDpi xmlns:a14="http://schemas.microsoft.com/office/drawing/2010/main" val="0"/>
              </a:ext>
            </a:extLst>
          </a:blip>
          <a:srcRect l="4812"/>
          <a:stretch/>
        </p:blipFill>
        <p:spPr>
          <a:xfrm>
            <a:off x="462714" y="1253597"/>
            <a:ext cx="2988707" cy="2242078"/>
          </a:xfrm>
          <a:prstGeom prst="rect">
            <a:avLst/>
          </a:prstGeom>
        </p:spPr>
      </p:pic>
      <p:pic>
        <p:nvPicPr>
          <p:cNvPr id="11" name="Picture 10">
            <a:extLst>
              <a:ext uri="{FF2B5EF4-FFF2-40B4-BE49-F238E27FC236}">
                <a16:creationId xmlns:a16="http://schemas.microsoft.com/office/drawing/2014/main" id="{809FA333-DA1C-B61F-9FA3-90F38F4D3B99}"/>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63780" y="1253597"/>
            <a:ext cx="2988707" cy="2242078"/>
          </a:xfrm>
          <a:prstGeom prst="rect">
            <a:avLst/>
          </a:prstGeom>
        </p:spPr>
      </p:pic>
      <p:pic>
        <p:nvPicPr>
          <p:cNvPr id="9" name="Picture 8">
            <a:extLst>
              <a:ext uri="{FF2B5EF4-FFF2-40B4-BE49-F238E27FC236}">
                <a16:creationId xmlns:a16="http://schemas.microsoft.com/office/drawing/2014/main" id="{201203B2-4D17-A815-1C3B-87A0B9E33D9B}"/>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67777" y="6712658"/>
            <a:ext cx="2177494" cy="1451663"/>
          </a:xfrm>
          <a:prstGeom prst="rect">
            <a:avLst/>
          </a:prstGeom>
        </p:spPr>
      </p:pic>
      <p:pic>
        <p:nvPicPr>
          <p:cNvPr id="13" name="Picture 12">
            <a:extLst>
              <a:ext uri="{FF2B5EF4-FFF2-40B4-BE49-F238E27FC236}">
                <a16:creationId xmlns:a16="http://schemas.microsoft.com/office/drawing/2014/main" id="{1225813D-4282-031B-BDD0-FEB1ABBCAE14}"/>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4872765" y="6713603"/>
            <a:ext cx="2174659" cy="1449772"/>
          </a:xfrm>
          <a:prstGeom prst="rect">
            <a:avLst/>
          </a:prstGeom>
        </p:spPr>
      </p:pic>
      <p:pic>
        <p:nvPicPr>
          <p:cNvPr id="16" name="Picture 15">
            <a:extLst>
              <a:ext uri="{FF2B5EF4-FFF2-40B4-BE49-F238E27FC236}">
                <a16:creationId xmlns:a16="http://schemas.microsoft.com/office/drawing/2014/main" id="{4BF59657-D9B6-66ED-846E-9284A8D25808}"/>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2570271" y="6712658"/>
            <a:ext cx="2177494" cy="1451663"/>
          </a:xfrm>
          <a:prstGeom prst="rect">
            <a:avLst/>
          </a:prstGeom>
        </p:spPr>
      </p:pic>
      <p:graphicFrame>
        <p:nvGraphicFramePr>
          <p:cNvPr id="15" name="Table 14">
            <a:extLst>
              <a:ext uri="{FF2B5EF4-FFF2-40B4-BE49-F238E27FC236}">
                <a16:creationId xmlns:a16="http://schemas.microsoft.com/office/drawing/2014/main" id="{317FA219-EF1F-5A19-D6A2-7C7FF9D69C5A}"/>
              </a:ext>
            </a:extLst>
          </p:cNvPr>
          <p:cNvGraphicFramePr>
            <a:graphicFrameLocks noGrp="1"/>
          </p:cNvGraphicFramePr>
          <p:nvPr>
            <p:extLst>
              <p:ext uri="{D42A27DB-BD31-4B8C-83A1-F6EECF244321}">
                <p14:modId xmlns:p14="http://schemas.microsoft.com/office/powerpoint/2010/main" val="975844468"/>
              </p:ext>
            </p:extLst>
          </p:nvPr>
        </p:nvGraphicFramePr>
        <p:xfrm>
          <a:off x="-4616156" y="5097294"/>
          <a:ext cx="2041569" cy="1458180"/>
        </p:xfrm>
        <a:graphic>
          <a:graphicData uri="http://schemas.openxmlformats.org/drawingml/2006/table">
            <a:tbl>
              <a:tblPr>
                <a:tableStyleId>{2D5ABB26-0587-4C30-8999-92F81FD0307C}</a:tableStyleId>
              </a:tblPr>
              <a:tblGrid>
                <a:gridCol w="2041569">
                  <a:extLst>
                    <a:ext uri="{9D8B030D-6E8A-4147-A177-3AD203B41FA5}">
                      <a16:colId xmlns:a16="http://schemas.microsoft.com/office/drawing/2014/main" val="109791263"/>
                    </a:ext>
                  </a:extLst>
                </a:gridCol>
              </a:tblGrid>
              <a:tr h="149648">
                <a:tc>
                  <a:txBody>
                    <a:bodyPr/>
                    <a:lstStyle/>
                    <a:p>
                      <a:pPr fontAlgn="t"/>
                      <a:r>
                        <a:rPr lang="en-US" sz="1000" dirty="0">
                          <a:solidFill>
                            <a:srgbClr val="333333"/>
                          </a:solidFill>
                          <a:effectLst/>
                        </a:rPr>
                        <a:t>2 Blocks from Beach</a:t>
                      </a:r>
                      <a:endParaRPr lang="en-US" sz="1000" dirty="0">
                        <a:solidFill>
                          <a:srgbClr val="333333"/>
                        </a:solidFill>
                        <a:effectLst/>
                        <a:latin typeface="Century Gothic" panose="020B0502020202020204" pitchFamily="34" charset="0"/>
                      </a:endParaRPr>
                    </a:p>
                  </a:txBody>
                  <a:tcPr marL="0" marR="34290" marT="26670" marB="26670"/>
                </a:tc>
                <a:extLst>
                  <a:ext uri="{0D108BD9-81ED-4DB2-BD59-A6C34878D82A}">
                    <a16:rowId xmlns:a16="http://schemas.microsoft.com/office/drawing/2014/main" val="1609163260"/>
                  </a:ext>
                </a:extLst>
              </a:tr>
              <a:tr h="250488">
                <a:tc>
                  <a:txBody>
                    <a:bodyPr/>
                    <a:lstStyle/>
                    <a:p>
                      <a:pPr fontAlgn="t"/>
                      <a:r>
                        <a:rPr lang="en-US" sz="1000">
                          <a:solidFill>
                            <a:srgbClr val="333333"/>
                          </a:solidFill>
                          <a:effectLst/>
                        </a:rPr>
                        <a:t>2 Blks to Center St</a:t>
                      </a:r>
                      <a:endParaRPr lang="en-US" sz="1000" dirty="0">
                        <a:solidFill>
                          <a:srgbClr val="333333"/>
                        </a:solidFill>
                        <a:effectLst/>
                        <a:latin typeface="Century Gothic" panose="020B0502020202020204" pitchFamily="34" charset="0"/>
                      </a:endParaRPr>
                    </a:p>
                  </a:txBody>
                  <a:tcPr marL="0" marR="34290" marT="26670" marB="26670"/>
                </a:tc>
                <a:extLst>
                  <a:ext uri="{0D108BD9-81ED-4DB2-BD59-A6C34878D82A}">
                    <a16:rowId xmlns:a16="http://schemas.microsoft.com/office/drawing/2014/main" val="652086391"/>
                  </a:ext>
                </a:extLst>
              </a:tr>
              <a:tr h="250488">
                <a:tc>
                  <a:txBody>
                    <a:bodyPr/>
                    <a:lstStyle/>
                    <a:p>
                      <a:pPr fontAlgn="t"/>
                      <a:r>
                        <a:rPr lang="en-US" sz="1000">
                          <a:solidFill>
                            <a:srgbClr val="333333"/>
                          </a:solidFill>
                          <a:effectLst/>
                        </a:rPr>
                        <a:t>Modern Design</a:t>
                      </a:r>
                      <a:endParaRPr lang="en-US" sz="1000">
                        <a:solidFill>
                          <a:srgbClr val="333333"/>
                        </a:solidFill>
                        <a:effectLst/>
                        <a:latin typeface="Century Gothic" panose="020B0502020202020204" pitchFamily="34" charset="0"/>
                      </a:endParaRPr>
                    </a:p>
                  </a:txBody>
                  <a:tcPr marL="0" marR="34290" marT="26670" marB="26670"/>
                </a:tc>
                <a:extLst>
                  <a:ext uri="{0D108BD9-81ED-4DB2-BD59-A6C34878D82A}">
                    <a16:rowId xmlns:a16="http://schemas.microsoft.com/office/drawing/2014/main" val="145189004"/>
                  </a:ext>
                </a:extLst>
              </a:tr>
              <a:tr h="250488">
                <a:tc>
                  <a:txBody>
                    <a:bodyPr/>
                    <a:lstStyle/>
                    <a:p>
                      <a:pPr fontAlgn="t"/>
                      <a:r>
                        <a:rPr lang="en-US" sz="1000">
                          <a:solidFill>
                            <a:srgbClr val="333333"/>
                          </a:solidFill>
                          <a:effectLst/>
                        </a:rPr>
                        <a:t>4BR/3Bath</a:t>
                      </a:r>
                      <a:endParaRPr lang="en-US" sz="1000">
                        <a:solidFill>
                          <a:srgbClr val="333333"/>
                        </a:solidFill>
                        <a:effectLst/>
                        <a:latin typeface="Century Gothic" panose="020B0502020202020204" pitchFamily="34" charset="0"/>
                      </a:endParaRPr>
                    </a:p>
                  </a:txBody>
                  <a:tcPr marL="0" marR="34290" marT="26670" marB="26670"/>
                </a:tc>
                <a:extLst>
                  <a:ext uri="{0D108BD9-81ED-4DB2-BD59-A6C34878D82A}">
                    <a16:rowId xmlns:a16="http://schemas.microsoft.com/office/drawing/2014/main" val="3819576634"/>
                  </a:ext>
                </a:extLst>
              </a:tr>
              <a:tr h="250488">
                <a:tc>
                  <a:txBody>
                    <a:bodyPr/>
                    <a:lstStyle/>
                    <a:p>
                      <a:pPr fontAlgn="t"/>
                      <a:r>
                        <a:rPr lang="en-US" sz="1000">
                          <a:solidFill>
                            <a:srgbClr val="333333"/>
                          </a:solidFill>
                          <a:effectLst/>
                        </a:rPr>
                        <a:t>Elevated Home</a:t>
                      </a:r>
                      <a:endParaRPr lang="en-US" sz="1000">
                        <a:solidFill>
                          <a:srgbClr val="333333"/>
                        </a:solidFill>
                        <a:effectLst/>
                        <a:latin typeface="Century Gothic" panose="020B0502020202020204" pitchFamily="34" charset="0"/>
                      </a:endParaRPr>
                    </a:p>
                  </a:txBody>
                  <a:tcPr marL="0" marR="34290" marT="26670" marB="26670"/>
                </a:tc>
                <a:extLst>
                  <a:ext uri="{0D108BD9-81ED-4DB2-BD59-A6C34878D82A}">
                    <a16:rowId xmlns:a16="http://schemas.microsoft.com/office/drawing/2014/main" val="3317113431"/>
                  </a:ext>
                </a:extLst>
              </a:tr>
              <a:tr h="250488">
                <a:tc>
                  <a:txBody>
                    <a:bodyPr/>
                    <a:lstStyle/>
                    <a:p>
                      <a:pPr fontAlgn="t"/>
                      <a:r>
                        <a:rPr lang="en-US" sz="1000" dirty="0">
                          <a:solidFill>
                            <a:srgbClr val="333333"/>
                          </a:solidFill>
                          <a:effectLst/>
                        </a:rPr>
                        <a:t>Luxury Finishes</a:t>
                      </a:r>
                      <a:endParaRPr lang="en-US" sz="1000" dirty="0">
                        <a:solidFill>
                          <a:srgbClr val="333333"/>
                        </a:solidFill>
                        <a:effectLst/>
                        <a:latin typeface="Century Gothic" panose="020B0502020202020204" pitchFamily="34" charset="0"/>
                      </a:endParaRPr>
                    </a:p>
                  </a:txBody>
                  <a:tcPr marL="0" marR="34290" marT="26670" marB="26670"/>
                </a:tc>
                <a:extLst>
                  <a:ext uri="{0D108BD9-81ED-4DB2-BD59-A6C34878D82A}">
                    <a16:rowId xmlns:a16="http://schemas.microsoft.com/office/drawing/2014/main" val="1638618216"/>
                  </a:ext>
                </a:extLst>
              </a:tr>
            </a:tbl>
          </a:graphicData>
        </a:graphic>
      </p:graphicFrame>
      <p:sp>
        <p:nvSpPr>
          <p:cNvPr id="18" name="TextBox 17">
            <a:extLst>
              <a:ext uri="{FF2B5EF4-FFF2-40B4-BE49-F238E27FC236}">
                <a16:creationId xmlns:a16="http://schemas.microsoft.com/office/drawing/2014/main" id="{4AD38D1B-9D01-D45B-5C42-7C878E3B5F2D}"/>
              </a:ext>
            </a:extLst>
          </p:cNvPr>
          <p:cNvSpPr txBox="1"/>
          <p:nvPr/>
        </p:nvSpPr>
        <p:spPr>
          <a:xfrm>
            <a:off x="1779622" y="5734905"/>
            <a:ext cx="3755956" cy="646331"/>
          </a:xfrm>
          <a:prstGeom prst="rect">
            <a:avLst/>
          </a:prstGeom>
          <a:noFill/>
        </p:spPr>
        <p:txBody>
          <a:bodyPr wrap="square" numCol="2">
            <a:spAutoFit/>
          </a:bodyPr>
          <a:lstStyle/>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2 Blocks from Beach</a:t>
            </a:r>
          </a:p>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2 Blocks to Center St</a:t>
            </a:r>
          </a:p>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Modern Design</a:t>
            </a:r>
          </a:p>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4BR/3Bath</a:t>
            </a:r>
          </a:p>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Elevated Home</a:t>
            </a:r>
          </a:p>
          <a:p>
            <a:pPr marL="171450" indent="-171450">
              <a:buFont typeface="Arial" panose="020B0604020202020204" pitchFamily="34" charset="0"/>
              <a:buChar char="•"/>
            </a:pPr>
            <a:r>
              <a:rPr lang="en-US" sz="1200" dirty="0">
                <a:solidFill>
                  <a:srgbClr val="0070C0"/>
                </a:solidFill>
                <a:latin typeface="Century Gothic" panose="020B0502020202020204" pitchFamily="34" charset="0"/>
              </a:rPr>
              <a:t>Luxury Finishes</a:t>
            </a:r>
          </a:p>
        </p:txBody>
      </p:sp>
      <p:sp>
        <p:nvSpPr>
          <p:cNvPr id="20" name="TextBox 19">
            <a:extLst>
              <a:ext uri="{FF2B5EF4-FFF2-40B4-BE49-F238E27FC236}">
                <a16:creationId xmlns:a16="http://schemas.microsoft.com/office/drawing/2014/main" id="{32EAB16A-B45D-EB7D-8E5B-8361ABE98659}"/>
              </a:ext>
            </a:extLst>
          </p:cNvPr>
          <p:cNvSpPr txBox="1"/>
          <p:nvPr/>
        </p:nvSpPr>
        <p:spPr>
          <a:xfrm>
            <a:off x="267776" y="6435480"/>
            <a:ext cx="6779648" cy="261610"/>
          </a:xfrm>
          <a:prstGeom prst="rect">
            <a:avLst/>
          </a:prstGeom>
          <a:noFill/>
        </p:spPr>
        <p:txBody>
          <a:bodyPr wrap="square">
            <a:spAutoFit/>
          </a:bodyPr>
          <a:lstStyle/>
          <a:p>
            <a:pPr algn="ctr"/>
            <a:r>
              <a:rPr lang="en-US" sz="1100" dirty="0">
                <a:solidFill>
                  <a:srgbClr val="0070C0"/>
                </a:solidFill>
                <a:latin typeface="Century Gothic" panose="020B0502020202020204" pitchFamily="34" charset="0"/>
              </a:rPr>
              <a:t>Virtual Tour: </a:t>
            </a:r>
            <a:r>
              <a:rPr lang="en-US" sz="1100" dirty="0">
                <a:solidFill>
                  <a:srgbClr val="0070C0"/>
                </a:solidFill>
                <a:latin typeface="Century Gothic" panose="020B0502020202020204" pitchFamily="34" charset="0"/>
                <a:hlinkClick r:id="rId19">
                  <a:extLst>
                    <a:ext uri="{A12FA001-AC4F-418D-AE19-62706E023703}">
                      <ahyp:hlinkClr xmlns:ahyp="http://schemas.microsoft.com/office/drawing/2018/hyperlinkcolor" val="tx"/>
                    </a:ext>
                  </a:extLst>
                </a:hlinkClick>
              </a:rPr>
              <a:t>https://my.matterport.com/show/?m=ZXsGvknU8zA</a:t>
            </a:r>
            <a:r>
              <a:rPr lang="en-US" sz="1100" dirty="0">
                <a:solidFill>
                  <a:srgbClr val="0070C0"/>
                </a:solidFill>
                <a:latin typeface="Century Gothic" panose="020B0502020202020204" pitchFamily="34" charset="0"/>
              </a:rPr>
              <a:t> </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257</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Modern Beach-Style Home ~ Steps to the Beach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13</cp:revision>
  <dcterms:created xsi:type="dcterms:W3CDTF">2022-10-19T11:58:47Z</dcterms:created>
  <dcterms:modified xsi:type="dcterms:W3CDTF">2023-05-30T19:28:52Z</dcterms:modified>
</cp:coreProperties>
</file>