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220"/>
    <a:srgbClr val="1E326A"/>
    <a:srgbClr val="19469D"/>
    <a:srgbClr val="19479E"/>
    <a:srgbClr val="F5831F"/>
    <a:srgbClr val="FF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29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3/19/2026</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8.png"/><Relationship Id="rId3" Type="http://schemas.openxmlformats.org/officeDocument/2006/relationships/hyperlink" Target="https://vimeo.com/1174930439?share=copy&amp;fl=sv&amp;fe=ci" TargetMode="External"/><Relationship Id="rId7" Type="http://schemas.openxmlformats.org/officeDocument/2006/relationships/image" Target="../media/image4.jpeg"/><Relationship Id="rId12" Type="http://schemas.openxmlformats.org/officeDocument/2006/relationships/hyperlink" Target="https://virtualrealtyllc.gofullframe.com/bt/4429_Francis_Yonge_Way.html" TargetMode="External"/><Relationship Id="rId17" Type="http://schemas.openxmlformats.org/officeDocument/2006/relationships/image" Target="../media/image11.jpeg"/><Relationship Id="rId2" Type="http://schemas.openxmlformats.org/officeDocument/2006/relationships/hyperlink" Target="https://virtualrealtyllc.gofullframe.com/bt/1230_River_Walk_Ct.html" TargetMode="Externa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7.png"/><Relationship Id="rId5" Type="http://schemas.openxmlformats.org/officeDocument/2006/relationships/image" Target="../media/image2.jpeg"/><Relationship Id="rId15" Type="http://schemas.openxmlformats.org/officeDocument/2006/relationships/hyperlink" Target="https://4429francisyoungeway.ellenoneilstories.com/" TargetMode="External"/><Relationship Id="rId10" Type="http://schemas.openxmlformats.org/officeDocument/2006/relationships/hyperlink" Target="https://vimeo.com/1030220905?share=copy" TargetMode="External"/><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8229600" cy="781605"/>
          </a:xfrm>
        </p:spPr>
        <p:txBody>
          <a:bodyPr anchor="ctr">
            <a:noAutofit/>
          </a:bodyPr>
          <a:lstStyle/>
          <a:p>
            <a:r>
              <a:rPr lang="en-US" sz="2400" b="1" dirty="0">
                <a:solidFill>
                  <a:srgbClr val="1E326A"/>
                </a:solidFill>
                <a:latin typeface="Franklin Gothic ATF" panose="020B0503060602040204" pitchFamily="34" charset="0"/>
              </a:rPr>
              <a:t>NEW LISTING + OPEN HOUSE</a:t>
            </a:r>
            <a:br>
              <a:rPr lang="en-US" sz="2400" b="1" dirty="0">
                <a:solidFill>
                  <a:srgbClr val="1E326A"/>
                </a:solidFill>
                <a:latin typeface="Franklin Gothic ATF" panose="020B0503060602040204" pitchFamily="34" charset="0"/>
              </a:rPr>
            </a:br>
            <a:r>
              <a:rPr lang="en-US" sz="2000" b="1" dirty="0">
                <a:solidFill>
                  <a:srgbClr val="1E326A"/>
                </a:solidFill>
                <a:latin typeface="Franklin Gothic ATF" panose="020B0503060602040204" pitchFamily="34" charset="0"/>
              </a:rPr>
              <a:t>Saturday 1-3 PM</a:t>
            </a:r>
            <a:endParaRPr lang="en-US" sz="2400" b="1" dirty="0">
              <a:solidFill>
                <a:srgbClr val="1E326A"/>
              </a:solidFill>
              <a:latin typeface="Franklin Gothic ATF" panose="020B0503060602040204" pitchFamily="34" charset="0"/>
            </a:endParaRPr>
          </a:p>
        </p:txBody>
      </p:sp>
      <p:sp>
        <p:nvSpPr>
          <p:cNvPr id="3" name="Subtitle 2"/>
          <p:cNvSpPr>
            <a:spLocks noGrp="1"/>
          </p:cNvSpPr>
          <p:nvPr>
            <p:ph type="subTitle" idx="1"/>
          </p:nvPr>
        </p:nvSpPr>
        <p:spPr>
          <a:xfrm>
            <a:off x="489550" y="8580120"/>
            <a:ext cx="7250500" cy="329427"/>
          </a:xfrm>
        </p:spPr>
        <p:txBody>
          <a:bodyPr anchor="ctr">
            <a:noAutofit/>
          </a:bodyPr>
          <a:lstStyle/>
          <a:p>
            <a:pPr>
              <a:lnSpc>
                <a:spcPct val="100000"/>
              </a:lnSpc>
              <a:spcBef>
                <a:spcPts val="0"/>
              </a:spcBef>
              <a:spcAft>
                <a:spcPts val="600"/>
              </a:spcAft>
            </a:pPr>
            <a:r>
              <a:rPr lang="en-US" sz="950" dirty="0">
                <a:solidFill>
                  <a:srgbClr val="1E326A"/>
                </a:solidFill>
                <a:latin typeface="Franklin Gothic ATF" panose="020B0503060602040204" pitchFamily="34" charset="0"/>
                <a:hlinkClick r:id="rId2"/>
              </a:rPr>
              <a:t>Property Site</a:t>
            </a:r>
            <a:r>
              <a:rPr lang="en-US" sz="950" dirty="0">
                <a:solidFill>
                  <a:srgbClr val="1E326A"/>
                </a:solidFill>
                <a:latin typeface="Franklin Gothic ATF" panose="020B0503060602040204" pitchFamily="34" charset="0"/>
              </a:rPr>
              <a:t> | </a:t>
            </a:r>
            <a:r>
              <a:rPr lang="en-US" sz="950" dirty="0">
                <a:solidFill>
                  <a:srgbClr val="1E326A"/>
                </a:solidFill>
                <a:latin typeface="Franklin Gothic ATF" panose="020B0503060602040204" pitchFamily="34" charset="0"/>
                <a:hlinkClick r:id="rId3"/>
              </a:rPr>
              <a:t>Video Tour</a:t>
            </a:r>
            <a:endParaRPr lang="en-US" sz="950" i="1" dirty="0">
              <a:solidFill>
                <a:srgbClr val="1E326A"/>
              </a:solidFill>
              <a:latin typeface="Franklin Gothic ATF" panose="020B0503060602040204" pitchFamily="34" charset="0"/>
            </a:endParaRPr>
          </a:p>
        </p:txBody>
      </p:sp>
      <p:sp>
        <p:nvSpPr>
          <p:cNvPr id="15" name="Rectangle 14"/>
          <p:cNvSpPr/>
          <p:nvPr/>
        </p:nvSpPr>
        <p:spPr>
          <a:xfrm>
            <a:off x="339196" y="3641651"/>
            <a:ext cx="7551209" cy="1015663"/>
          </a:xfrm>
          <a:prstGeom prst="rect">
            <a:avLst/>
          </a:prstGeom>
        </p:spPr>
        <p:txBody>
          <a:bodyPr wrap="square">
            <a:spAutoFit/>
          </a:bodyPr>
          <a:lstStyle/>
          <a:p>
            <a:pPr algn="ctr"/>
            <a:r>
              <a:rPr lang="pl-PL" b="1" dirty="0">
                <a:solidFill>
                  <a:srgbClr val="F5831F"/>
                </a:solidFill>
                <a:latin typeface="Franklin Gothic ATF" panose="020B0503060602040204" pitchFamily="34" charset="0"/>
              </a:rPr>
              <a:t>1230 River Walk Court</a:t>
            </a:r>
          </a:p>
          <a:p>
            <a:pPr algn="ctr"/>
            <a:r>
              <a:rPr lang="en-US" sz="1400" dirty="0">
                <a:solidFill>
                  <a:srgbClr val="F5831F"/>
                </a:solidFill>
                <a:latin typeface="Franklin Gothic ATF" panose="020B0503060602040204" pitchFamily="34" charset="0"/>
              </a:rPr>
              <a:t>River Club Estates</a:t>
            </a:r>
          </a:p>
          <a:p>
            <a:pPr algn="ctr"/>
            <a:r>
              <a:rPr lang="en-US" sz="1400" dirty="0">
                <a:solidFill>
                  <a:srgbClr val="F5831F"/>
                </a:solidFill>
                <a:latin typeface="Franklin Gothic ATF" panose="020B0503060602040204" pitchFamily="34" charset="0"/>
              </a:rPr>
              <a:t>Charleston, SC 29492</a:t>
            </a:r>
          </a:p>
          <a:p>
            <a:pPr algn="ctr"/>
            <a:r>
              <a:rPr lang="en-US" sz="1400" dirty="0">
                <a:solidFill>
                  <a:srgbClr val="F5831F"/>
                </a:solidFill>
                <a:latin typeface="Franklin Gothic ATF" panose="020B0503060602040204" pitchFamily="34" charset="0"/>
              </a:rPr>
              <a:t>MLS# 26007398 | $1,495,000</a:t>
            </a: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p:blipFill>
        <p:spPr>
          <a:xfrm>
            <a:off x="2239678" y="770292"/>
            <a:ext cx="3750244" cy="2501847"/>
          </a:xfrm>
          <a:prstGeom prst="rect">
            <a:avLst/>
          </a:prstGeom>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359322" y="2182022"/>
            <a:ext cx="1618488" cy="1077938"/>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1790" y="770292"/>
            <a:ext cx="1618488" cy="1077938"/>
          </a:xfrm>
          <a:prstGeom prst="rect">
            <a:avLst/>
          </a:prstGeom>
          <a:ln>
            <a:noFill/>
          </a:ln>
          <a:effectLst/>
        </p:spPr>
      </p:pic>
      <p:pic>
        <p:nvPicPr>
          <p:cNvPr id="4" name="Picture 3">
            <a:extLst>
              <a:ext uri="{FF2B5EF4-FFF2-40B4-BE49-F238E27FC236}">
                <a16:creationId xmlns:a16="http://schemas.microsoft.com/office/drawing/2014/main" id="{503E7039-F2FE-5100-EFC7-27B34ABE0AD3}"/>
              </a:ext>
            </a:extLst>
          </p:cNvPr>
          <p:cNvPicPr>
            <a:picLocks/>
          </p:cNvPicPr>
          <p:nvPr/>
        </p:nvPicPr>
        <p:blipFill>
          <a:blip r:embed="rId8">
            <a:extLst>
              <a:ext uri="{28A0092B-C50C-407E-A947-70E740481C1C}">
                <a14:useLocalDpi xmlns:a14="http://schemas.microsoft.com/office/drawing/2010/main" val="0"/>
              </a:ext>
            </a:extLst>
          </a:blip>
          <a:srcRect/>
          <a:stretch/>
        </p:blipFill>
        <p:spPr>
          <a:xfrm>
            <a:off x="251790" y="2189744"/>
            <a:ext cx="1618488" cy="1078728"/>
          </a:xfrm>
          <a:prstGeom prst="rect">
            <a:avLst/>
          </a:prstGeom>
          <a:ln>
            <a:noFill/>
          </a:ln>
          <a:effectLst/>
        </p:spPr>
      </p:pic>
      <p:pic>
        <p:nvPicPr>
          <p:cNvPr id="1026" name="Picture 2">
            <a:extLst>
              <a:ext uri="{FF2B5EF4-FFF2-40B4-BE49-F238E27FC236}">
                <a16:creationId xmlns:a16="http://schemas.microsoft.com/office/drawing/2014/main" id="{26CF06C8-84EC-DAA5-7913-EE361CEB8B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438" y="9170203"/>
            <a:ext cx="1406527"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149AA00-207A-EA26-B13B-AE886BBBC227}"/>
              </a:ext>
            </a:extLst>
          </p:cNvPr>
          <p:cNvGrpSpPr/>
          <p:nvPr/>
        </p:nvGrpSpPr>
        <p:grpSpPr>
          <a:xfrm>
            <a:off x="7155202" y="3615971"/>
            <a:ext cx="822608" cy="1067022"/>
            <a:chOff x="7334069" y="2718495"/>
            <a:chExt cx="822608" cy="1067022"/>
          </a:xfrm>
        </p:grpSpPr>
        <p:sp>
          <p:nvSpPr>
            <p:cNvPr id="5" name="Rectangle 4">
              <a:extLst>
                <a:ext uri="{FF2B5EF4-FFF2-40B4-BE49-F238E27FC236}">
                  <a16:creationId xmlns:a16="http://schemas.microsoft.com/office/drawing/2014/main" id="{E7454892-5DFC-CD4D-F677-6F96DD608AA6}"/>
                </a:ext>
              </a:extLst>
            </p:cNvPr>
            <p:cNvSpPr/>
            <p:nvPr/>
          </p:nvSpPr>
          <p:spPr>
            <a:xfrm>
              <a:off x="7334069" y="2718495"/>
              <a:ext cx="822608" cy="205126"/>
            </a:xfrm>
            <a:prstGeom prst="rect">
              <a:avLst/>
            </a:prstGeom>
          </p:spPr>
          <p:txBody>
            <a:bodyPr wrap="square">
              <a:spAutoFit/>
            </a:bodyPr>
            <a:lstStyle/>
            <a:p>
              <a:pPr algn="ctr"/>
              <a:r>
                <a:rPr lang="en-US" sz="700" i="1" dirty="0">
                  <a:latin typeface="Franklin Gothic ATF" panose="020B0503060602040204" pitchFamily="34" charset="0"/>
                </a:rPr>
                <a:t>Video Tour</a:t>
              </a:r>
            </a:p>
          </p:txBody>
        </p:sp>
        <p:pic>
          <p:nvPicPr>
            <p:cNvPr id="7" name="Picture 2">
              <a:hlinkClick r:id="rId10"/>
              <a:extLst>
                <a:ext uri="{FF2B5EF4-FFF2-40B4-BE49-F238E27FC236}">
                  <a16:creationId xmlns:a16="http://schemas.microsoft.com/office/drawing/2014/main" id="{81FAB4B6-02CB-ADE0-494B-5BA4535436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7344107" y="2972947"/>
              <a:ext cx="812570" cy="812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926BC7D5-5F90-675B-0099-E43BA2837878}"/>
              </a:ext>
            </a:extLst>
          </p:cNvPr>
          <p:cNvGrpSpPr/>
          <p:nvPr/>
        </p:nvGrpSpPr>
        <p:grpSpPr>
          <a:xfrm>
            <a:off x="6359322" y="3609986"/>
            <a:ext cx="822608" cy="1078992"/>
            <a:chOff x="115134" y="2707068"/>
            <a:chExt cx="822608" cy="1078992"/>
          </a:xfrm>
        </p:grpSpPr>
        <p:sp>
          <p:nvSpPr>
            <p:cNvPr id="10" name="Rectangle 9">
              <a:extLst>
                <a:ext uri="{FF2B5EF4-FFF2-40B4-BE49-F238E27FC236}">
                  <a16:creationId xmlns:a16="http://schemas.microsoft.com/office/drawing/2014/main" id="{624BEC40-6AB2-6ACD-796A-D1BB692F85AA}"/>
                </a:ext>
              </a:extLst>
            </p:cNvPr>
            <p:cNvSpPr/>
            <p:nvPr/>
          </p:nvSpPr>
          <p:spPr>
            <a:xfrm>
              <a:off x="115134" y="2707068"/>
              <a:ext cx="822608" cy="200055"/>
            </a:xfrm>
            <a:prstGeom prst="rect">
              <a:avLst/>
            </a:prstGeom>
          </p:spPr>
          <p:txBody>
            <a:bodyPr wrap="square">
              <a:spAutoFit/>
            </a:bodyPr>
            <a:lstStyle/>
            <a:p>
              <a:pPr algn="ctr"/>
              <a:r>
                <a:rPr lang="en-US" sz="700" i="1" dirty="0">
                  <a:latin typeface="Franklin Gothic ATF" panose="020B0503060602040204" pitchFamily="34" charset="0"/>
                </a:rPr>
                <a:t>Property Site</a:t>
              </a:r>
            </a:p>
          </p:txBody>
        </p:sp>
        <p:pic>
          <p:nvPicPr>
            <p:cNvPr id="8" name="Picture 2">
              <a:hlinkClick r:id="rId12"/>
              <a:extLst>
                <a:ext uri="{FF2B5EF4-FFF2-40B4-BE49-F238E27FC236}">
                  <a16:creationId xmlns:a16="http://schemas.microsoft.com/office/drawing/2014/main" id="{779CC203-32E0-AA5C-F1EF-876E5BF52A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a:off x="115134" y="2973490"/>
              <a:ext cx="812570" cy="81257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290EB890-3D61-6602-B7A1-B75D3062D6E0}"/>
              </a:ext>
            </a:extLst>
          </p:cNvPr>
          <p:cNvPicPr>
            <a:picLocks/>
          </p:cNvPicPr>
          <p:nvPr/>
        </p:nvPicPr>
        <p:blipFill>
          <a:blip r:embed="rId14">
            <a:extLst>
              <a:ext uri="{28A0092B-C50C-407E-A947-70E740481C1C}">
                <a14:useLocalDpi xmlns:a14="http://schemas.microsoft.com/office/drawing/2010/main" val="0"/>
              </a:ext>
            </a:extLst>
          </a:blip>
          <a:srcRect/>
          <a:stretch/>
        </p:blipFill>
        <p:spPr>
          <a:xfrm>
            <a:off x="252185" y="3609986"/>
            <a:ext cx="1617698" cy="1078992"/>
          </a:xfrm>
          <a:prstGeom prst="rect">
            <a:avLst/>
          </a:prstGeom>
          <a:ln>
            <a:noFill/>
          </a:ln>
          <a:effectLst/>
        </p:spPr>
      </p:pic>
      <p:grpSp>
        <p:nvGrpSpPr>
          <p:cNvPr id="29" name="Group 28">
            <a:extLst>
              <a:ext uri="{FF2B5EF4-FFF2-40B4-BE49-F238E27FC236}">
                <a16:creationId xmlns:a16="http://schemas.microsoft.com/office/drawing/2014/main" id="{3561D124-8FF7-FBF5-E39B-4C819D65C405}"/>
              </a:ext>
            </a:extLst>
          </p:cNvPr>
          <p:cNvGrpSpPr/>
          <p:nvPr/>
        </p:nvGrpSpPr>
        <p:grpSpPr>
          <a:xfrm>
            <a:off x="9361671" y="3379232"/>
            <a:ext cx="1014557" cy="812570"/>
            <a:chOff x="4792118" y="3774683"/>
            <a:chExt cx="1014557" cy="812570"/>
          </a:xfrm>
        </p:grpSpPr>
        <p:sp>
          <p:nvSpPr>
            <p:cNvPr id="16" name="Rectangle 15">
              <a:extLst>
                <a:ext uri="{FF2B5EF4-FFF2-40B4-BE49-F238E27FC236}">
                  <a16:creationId xmlns:a16="http://schemas.microsoft.com/office/drawing/2014/main" id="{56237F4F-568B-8293-7C6A-0ED0A58DB33C}"/>
                </a:ext>
              </a:extLst>
            </p:cNvPr>
            <p:cNvSpPr/>
            <p:nvPr/>
          </p:nvSpPr>
          <p:spPr>
            <a:xfrm rot="16200000">
              <a:off x="4544086" y="4091775"/>
              <a:ext cx="701190" cy="205126"/>
            </a:xfrm>
            <a:prstGeom prst="rect">
              <a:avLst/>
            </a:prstGeom>
          </p:spPr>
          <p:txBody>
            <a:bodyPr wrap="square">
              <a:spAutoFit/>
            </a:bodyPr>
            <a:lstStyle/>
            <a:p>
              <a:pPr algn="ctr"/>
              <a:r>
                <a:rPr lang="en-US" sz="700" i="1" dirty="0">
                  <a:latin typeface="Franklin Gothic ATF" panose="020B0503060602040204" pitchFamily="34" charset="0"/>
                </a:rPr>
                <a:t>Storybook</a:t>
              </a:r>
            </a:p>
          </p:txBody>
        </p:sp>
        <p:pic>
          <p:nvPicPr>
            <p:cNvPr id="17" name="Picture 2">
              <a:hlinkClick r:id="rId15"/>
              <a:extLst>
                <a:ext uri="{FF2B5EF4-FFF2-40B4-BE49-F238E27FC236}">
                  <a16:creationId xmlns:a16="http://schemas.microsoft.com/office/drawing/2014/main" id="{94DC9C7D-D601-B64F-11A0-893E628FB0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984067" y="3774683"/>
              <a:ext cx="822608" cy="81257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64DC97ED-0F72-A141-ECCC-104106B5D13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359322" y="770292"/>
            <a:ext cx="1618488" cy="1077938"/>
          </a:xfrm>
          <a:prstGeom prst="rect">
            <a:avLst/>
          </a:prstGeom>
          <a:ln>
            <a:noFill/>
          </a:ln>
          <a:effectLst/>
        </p:spPr>
      </p:pic>
      <p:sp>
        <p:nvSpPr>
          <p:cNvPr id="19" name="TextBox 18">
            <a:extLst>
              <a:ext uri="{FF2B5EF4-FFF2-40B4-BE49-F238E27FC236}">
                <a16:creationId xmlns:a16="http://schemas.microsoft.com/office/drawing/2014/main" id="{2AFE6C39-EC30-3729-DB91-E882204F4B3B}"/>
              </a:ext>
            </a:extLst>
          </p:cNvPr>
          <p:cNvSpPr txBox="1"/>
          <p:nvPr/>
        </p:nvSpPr>
        <p:spPr>
          <a:xfrm>
            <a:off x="-3751071" y="2484774"/>
            <a:ext cx="3751071" cy="276999"/>
          </a:xfrm>
          <a:prstGeom prst="rect">
            <a:avLst/>
          </a:prstGeom>
          <a:noFill/>
        </p:spPr>
        <p:txBody>
          <a:bodyPr wrap="square">
            <a:spAutoFit/>
          </a:bodyPr>
          <a:lstStyle/>
          <a:p>
            <a:pPr algn="ctr"/>
            <a:r>
              <a:rPr lang="en-US" sz="1200" i="1" kern="0" dirty="0">
                <a:solidFill>
                  <a:schemeClr val="bg1"/>
                </a:solidFill>
                <a:effectLst/>
                <a:latin typeface="Aptos" panose="020B0004020202020204" pitchFamily="34" charset="0"/>
                <a:ea typeface="Aptos" panose="020B0004020202020204" pitchFamily="34" charset="0"/>
                <a:cs typeface="Aptos" panose="020B0004020202020204" pitchFamily="34" charset="0"/>
              </a:rPr>
              <a:t>Rendering with Garage</a:t>
            </a:r>
            <a:endParaRPr lang="en-US" sz="1200" dirty="0">
              <a:solidFill>
                <a:schemeClr val="bg1"/>
              </a:solidFill>
            </a:endParaRPr>
          </a:p>
        </p:txBody>
      </p:sp>
      <p:sp>
        <p:nvSpPr>
          <p:cNvPr id="23" name="TextBox 22">
            <a:extLst>
              <a:ext uri="{FF2B5EF4-FFF2-40B4-BE49-F238E27FC236}">
                <a16:creationId xmlns:a16="http://schemas.microsoft.com/office/drawing/2014/main" id="{DEE44355-50C3-EF4F-4D0B-32AAF31D9A2C}"/>
              </a:ext>
            </a:extLst>
          </p:cNvPr>
          <p:cNvSpPr txBox="1"/>
          <p:nvPr/>
        </p:nvSpPr>
        <p:spPr>
          <a:xfrm>
            <a:off x="-2587909" y="2885572"/>
            <a:ext cx="1605212" cy="276999"/>
          </a:xfrm>
          <a:prstGeom prst="rect">
            <a:avLst/>
          </a:prstGeom>
          <a:noFill/>
        </p:spPr>
        <p:txBody>
          <a:bodyPr wrap="square">
            <a:spAutoFit/>
          </a:bodyPr>
          <a:lstStyle/>
          <a:p>
            <a:pPr algn="ctr"/>
            <a:r>
              <a:rPr lang="en-US" sz="1200" i="1" kern="0" dirty="0">
                <a:solidFill>
                  <a:schemeClr val="bg1"/>
                </a:solidFill>
                <a:effectLst/>
                <a:latin typeface="Aptos" panose="020B0004020202020204" pitchFamily="34" charset="0"/>
                <a:ea typeface="Aptos" panose="020B0004020202020204" pitchFamily="34" charset="0"/>
                <a:cs typeface="Aptos" panose="020B0004020202020204" pitchFamily="34" charset="0"/>
              </a:rPr>
              <a:t>Apartment Bath</a:t>
            </a:r>
            <a:endParaRPr lang="en-US" sz="1200" dirty="0">
              <a:solidFill>
                <a:schemeClr val="bg1"/>
              </a:solidFill>
            </a:endParaRPr>
          </a:p>
        </p:txBody>
      </p:sp>
      <p:sp>
        <p:nvSpPr>
          <p:cNvPr id="25" name="TextBox 24">
            <a:extLst>
              <a:ext uri="{FF2B5EF4-FFF2-40B4-BE49-F238E27FC236}">
                <a16:creationId xmlns:a16="http://schemas.microsoft.com/office/drawing/2014/main" id="{84B12E3E-D09C-479D-E56B-45B06FAD8889}"/>
              </a:ext>
            </a:extLst>
          </p:cNvPr>
          <p:cNvSpPr txBox="1"/>
          <p:nvPr/>
        </p:nvSpPr>
        <p:spPr>
          <a:xfrm>
            <a:off x="-2575743" y="4326108"/>
            <a:ext cx="1605212" cy="276999"/>
          </a:xfrm>
          <a:prstGeom prst="rect">
            <a:avLst/>
          </a:prstGeom>
          <a:noFill/>
        </p:spPr>
        <p:txBody>
          <a:bodyPr wrap="square">
            <a:spAutoFit/>
          </a:bodyPr>
          <a:lstStyle/>
          <a:p>
            <a:pPr algn="ctr"/>
            <a:r>
              <a:rPr lang="en-US" sz="1200" i="1" kern="0" dirty="0">
                <a:solidFill>
                  <a:schemeClr val="bg1"/>
                </a:solidFill>
                <a:effectLst/>
                <a:latin typeface="Aptos" panose="020B0004020202020204" pitchFamily="34" charset="0"/>
                <a:ea typeface="Aptos" panose="020B0004020202020204" pitchFamily="34" charset="0"/>
                <a:cs typeface="Aptos" panose="020B0004020202020204" pitchFamily="34" charset="0"/>
              </a:rPr>
              <a:t>Apartment Bedroom</a:t>
            </a:r>
            <a:endParaRPr lang="en-US" sz="1200" dirty="0">
              <a:solidFill>
                <a:schemeClr val="bg1"/>
              </a:solidFill>
            </a:endParaRPr>
          </a:p>
        </p:txBody>
      </p:sp>
      <p:sp>
        <p:nvSpPr>
          <p:cNvPr id="20" name="Rectangle 1">
            <a:extLst>
              <a:ext uri="{FF2B5EF4-FFF2-40B4-BE49-F238E27FC236}">
                <a16:creationId xmlns:a16="http://schemas.microsoft.com/office/drawing/2014/main" id="{4538496A-8A55-88CA-A4C4-7AB47BD5DA1F}"/>
              </a:ext>
            </a:extLst>
          </p:cNvPr>
          <p:cNvSpPr>
            <a:spLocks noChangeArrowheads="1"/>
          </p:cNvSpPr>
          <p:nvPr/>
        </p:nvSpPr>
        <p:spPr bwMode="auto">
          <a:xfrm>
            <a:off x="169598" y="4825424"/>
            <a:ext cx="789040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914400"/>
            <a:r>
              <a:rPr lang="en-US" altLang="en-US" sz="1400" dirty="0">
                <a:solidFill>
                  <a:srgbClr val="222222"/>
                </a:solidFill>
                <a:latin typeface="Franklin Gothic ATF" panose="020B0503060602040204" pitchFamily="34" charset="0"/>
                <a:cs typeface="Arial" panose="020B0604020202020204" pitchFamily="34" charset="0"/>
              </a:rPr>
              <a:t>Do you have buyers who want a boat slip in deep water </a:t>
            </a:r>
            <a:br>
              <a:rPr lang="en-US" altLang="en-US" sz="1400" dirty="0">
                <a:solidFill>
                  <a:srgbClr val="222222"/>
                </a:solidFill>
                <a:latin typeface="Franklin Gothic ATF" panose="020B0503060602040204" pitchFamily="34" charset="0"/>
                <a:cs typeface="Arial" panose="020B0604020202020204" pitchFamily="34" charset="0"/>
              </a:rPr>
            </a:br>
            <a:r>
              <a:rPr lang="en-US" altLang="en-US" sz="1400" dirty="0">
                <a:solidFill>
                  <a:srgbClr val="222222"/>
                </a:solidFill>
                <a:latin typeface="Franklin Gothic ATF" panose="020B0503060602040204" pitchFamily="34" charset="0"/>
                <a:cs typeface="Arial" panose="020B0604020202020204" pitchFamily="34" charset="0"/>
              </a:rPr>
              <a:t>and a home with an inground pool?</a:t>
            </a:r>
          </a:p>
          <a:p>
            <a:pPr lvl="0" algn="ctr" defTabSz="914400"/>
            <a:endParaRPr lang="en-US" altLang="en-US" sz="1400" dirty="0">
              <a:solidFill>
                <a:srgbClr val="222222"/>
              </a:solidFill>
              <a:latin typeface="Franklin Gothic ATF" panose="020B0503060602040204" pitchFamily="34" charset="0"/>
              <a:cs typeface="Arial" panose="020B0604020202020204" pitchFamily="34" charset="0"/>
            </a:endParaRPr>
          </a:p>
          <a:p>
            <a:pPr lvl="0" algn="ctr" defTabSz="914400"/>
            <a:r>
              <a:rPr lang="en-US" altLang="en-US" sz="1400" b="1" dirty="0">
                <a:solidFill>
                  <a:srgbClr val="222222"/>
                </a:solidFill>
                <a:latin typeface="Franklin Gothic ATF" panose="020B0503060602040204" pitchFamily="34" charset="0"/>
                <a:cs typeface="Arial" panose="020B0604020202020204" pitchFamily="34" charset="0"/>
              </a:rPr>
              <a:t>All this for 1,500,000!</a:t>
            </a:r>
          </a:p>
          <a:p>
            <a:pPr lvl="0" algn="ctr" defTabSz="914400"/>
            <a:endParaRPr lang="en-US" altLang="en-US" sz="1400" b="1" dirty="0">
              <a:solidFill>
                <a:srgbClr val="222222"/>
              </a:solidFill>
              <a:latin typeface="Franklin Gothic ATF" panose="020B0503060602040204" pitchFamily="34" charset="0"/>
              <a:cs typeface="Arial" panose="020B0604020202020204" pitchFamily="34" charset="0"/>
            </a:endParaRPr>
          </a:p>
          <a:p>
            <a:pPr lvl="0" algn="ctr" defTabSz="914400"/>
            <a:r>
              <a:rPr lang="en-US" altLang="en-US" sz="1400" dirty="0">
                <a:solidFill>
                  <a:srgbClr val="222222"/>
                </a:solidFill>
                <a:latin typeface="Franklin Gothic ATF" panose="020B0503060602040204" pitchFamily="34" charset="0"/>
                <a:cs typeface="Arial" panose="020B0604020202020204" pitchFamily="34" charset="0"/>
              </a:rPr>
              <a:t>Primary suite is on the main level</a:t>
            </a:r>
          </a:p>
          <a:p>
            <a:pPr lvl="0" algn="ctr" defTabSz="914400"/>
            <a:endParaRPr lang="en-US" altLang="en-US" sz="1400" dirty="0">
              <a:solidFill>
                <a:srgbClr val="222222"/>
              </a:solidFill>
              <a:latin typeface="Franklin Gothic ATF" panose="020B0503060602040204" pitchFamily="34" charset="0"/>
              <a:cs typeface="Arial" panose="020B0604020202020204" pitchFamily="34" charset="0"/>
            </a:endParaRPr>
          </a:p>
          <a:p>
            <a:pPr lvl="0" algn="ctr" defTabSz="914400"/>
            <a:r>
              <a:rPr lang="en-US" altLang="en-US" sz="1400" dirty="0">
                <a:solidFill>
                  <a:srgbClr val="222222"/>
                </a:solidFill>
                <a:latin typeface="Franklin Gothic ATF" panose="020B0503060602040204" pitchFamily="34" charset="0"/>
                <a:cs typeface="Arial" panose="020B0604020202020204" pitchFamily="34" charset="0"/>
              </a:rPr>
              <a:t>Rare Wando River Opportunity!</a:t>
            </a:r>
          </a:p>
          <a:p>
            <a:pPr lvl="0" algn="ctr" defTabSz="914400"/>
            <a:endParaRPr lang="en-US" altLang="en-US" sz="1400" dirty="0">
              <a:solidFill>
                <a:srgbClr val="222222"/>
              </a:solidFill>
              <a:latin typeface="Franklin Gothic ATF" panose="020B0503060602040204" pitchFamily="34" charset="0"/>
              <a:cs typeface="Arial" panose="020B0604020202020204" pitchFamily="34" charset="0"/>
            </a:endParaRPr>
          </a:p>
          <a:p>
            <a:pPr lvl="0" algn="ctr" defTabSz="914400"/>
            <a:r>
              <a:rPr lang="en-US" altLang="en-US" sz="1400" dirty="0">
                <a:solidFill>
                  <a:srgbClr val="222222"/>
                </a:solidFill>
                <a:latin typeface="Franklin Gothic ATF" panose="020B0503060602040204" pitchFamily="34" charset="0"/>
                <a:cs typeface="Arial" panose="020B0604020202020204" pitchFamily="34" charset="0"/>
              </a:rPr>
              <a:t>5BD | 3.5BA | 3,033 Sq Ft on a 0.69-acre wooded lot in River Club Estates. Enjoy a deeded deep-water boat slip, private community dock, and an incredible backyard oasis with </a:t>
            </a:r>
            <a:r>
              <a:rPr lang="en-US" altLang="en-US" sz="1400" dirty="0" err="1">
                <a:solidFill>
                  <a:srgbClr val="222222"/>
                </a:solidFill>
                <a:latin typeface="Franklin Gothic ATF" panose="020B0503060602040204" pitchFamily="34" charset="0"/>
                <a:cs typeface="Arial" panose="020B0604020202020204" pitchFamily="34" charset="0"/>
              </a:rPr>
              <a:t>gunite</a:t>
            </a:r>
            <a:r>
              <a:rPr lang="en-US" altLang="en-US" sz="1400" dirty="0">
                <a:solidFill>
                  <a:srgbClr val="222222"/>
                </a:solidFill>
                <a:latin typeface="Franklin Gothic ATF" panose="020B0503060602040204" pitchFamily="34" charset="0"/>
                <a:cs typeface="Arial" panose="020B0604020202020204" pitchFamily="34" charset="0"/>
              </a:rPr>
              <a:t> pool, spa, and rock slide. Spacious open floor plan with primary suite on the main level and room for everyone. Located near Point Hope with easy access to Mt. Pleasant, Daniel Island, beaches, and the airport.</a:t>
            </a:r>
          </a:p>
          <a:p>
            <a:pPr lvl="0" algn="ctr" defTabSz="914400"/>
            <a:endParaRPr lang="en-US" altLang="en-US" sz="1400" dirty="0">
              <a:solidFill>
                <a:srgbClr val="222222"/>
              </a:solidFill>
              <a:latin typeface="Franklin Gothic ATF" panose="020B0503060602040204" pitchFamily="34" charset="0"/>
              <a:cs typeface="Arial" panose="020B0604020202020204" pitchFamily="34" charset="0"/>
            </a:endParaRPr>
          </a:p>
          <a:p>
            <a:pPr lvl="0" algn="ctr" defTabSz="914400"/>
            <a:r>
              <a:rPr lang="en-US" altLang="en-US" sz="1400" b="1" i="1" dirty="0">
                <a:solidFill>
                  <a:srgbClr val="F58220"/>
                </a:solidFill>
                <a:latin typeface="Franklin Gothic ATF" panose="020B0503060602040204" pitchFamily="34" charset="0"/>
                <a:cs typeface="Arial" panose="020B0604020202020204" pitchFamily="34" charset="0"/>
              </a:rPr>
              <a:t>Tour this special property today.</a:t>
            </a:r>
            <a:endParaRPr kumimoji="0" lang="en-US" altLang="en-US" sz="1400" b="1" i="1" u="none" strike="noStrike" cap="none" normalizeH="0" baseline="0" dirty="0">
              <a:ln>
                <a:noFill/>
              </a:ln>
              <a:solidFill>
                <a:srgbClr val="F58220"/>
              </a:solidFill>
              <a:effectLst/>
              <a:latin typeface="Franklin Gothic ATF" panose="020B0503060602040204" pitchFamily="34" charset="0"/>
            </a:endParaRPr>
          </a:p>
        </p:txBody>
      </p:sp>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2085</TotalTime>
  <Words>188</Words>
  <Application>Microsoft Office PowerPoint</Application>
  <PresentationFormat>Custom</PresentationFormat>
  <Paragraphs>28</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Aptos</vt:lpstr>
      <vt:lpstr>Arial</vt:lpstr>
      <vt:lpstr>Calibri</vt:lpstr>
      <vt:lpstr>Calibri Light</vt:lpstr>
      <vt:lpstr>Franklin Gothic ATF</vt:lpstr>
      <vt:lpstr>Office Theme</vt:lpstr>
      <vt:lpstr>NEW LISTING + OPEN HOUSE Saturday 1-3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130</cp:revision>
  <dcterms:created xsi:type="dcterms:W3CDTF">2016-07-16T19:46:25Z</dcterms:created>
  <dcterms:modified xsi:type="dcterms:W3CDTF">2026-03-19T16:12:38Z</dcterms:modified>
</cp:coreProperties>
</file>