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246" y="-26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03551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82229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187214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25364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937039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9/17/2020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26961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9/17/2020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911789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9/17/2020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950002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9/17/2020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89993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9/17/2020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784679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9/17/2020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72399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1DEE1867-B3D7-4709-9A5D-B88D860BAE96}" type="datetimeFigureOut">
              <a:rPr lang="en-US" smtClean="0"/>
              <a:t>9/17/2020</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4741393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hyperlink" Target="mailto:dctidewater@yahoo.com" TargetMode="External"/><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hyperlink" Target="mailto:conniesross@ao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13082"/>
          <a:stretch/>
        </p:blipFill>
        <p:spPr>
          <a:xfrm>
            <a:off x="1472184" y="1"/>
            <a:ext cx="6757416" cy="3914082"/>
          </a:xfrm>
          <a:prstGeom prst="rect">
            <a:avLst/>
          </a:prstGeom>
          <a:ln>
            <a:noFill/>
          </a:ln>
        </p:spPr>
      </p:pic>
      <p:sp>
        <p:nvSpPr>
          <p:cNvPr id="23" name="Rectangle 22"/>
          <p:cNvSpPr/>
          <p:nvPr/>
        </p:nvSpPr>
        <p:spPr>
          <a:xfrm>
            <a:off x="1469703" y="3329308"/>
            <a:ext cx="6759897" cy="584775"/>
          </a:xfrm>
          <a:prstGeom prst="rect">
            <a:avLst/>
          </a:prstGeom>
        </p:spPr>
        <p:txBody>
          <a:bodyPr wrap="square" anchor="ctr">
            <a:spAutoFit/>
          </a:bodyPr>
          <a:lstStyle/>
          <a:p>
            <a:pPr algn="ctr"/>
            <a:r>
              <a:rPr lang="en-US" dirty="0">
                <a:solidFill>
                  <a:schemeClr val="bg1"/>
                </a:solidFill>
                <a:effectLst>
                  <a:outerShdw blurRad="50800" dist="38100" dir="2700000" algn="tl" rotWithShape="0">
                    <a:prstClr val="black">
                      <a:alpha val="40000"/>
                    </a:prstClr>
                  </a:outerShdw>
                </a:effectLst>
                <a:latin typeface="Adobe Caslon Pro Bold" panose="0205070206050A020403" pitchFamily="18" charset="0"/>
              </a:rPr>
              <a:t>1233 Pine Valley Rd.</a:t>
            </a:r>
            <a:endParaRPr lang="en-US" sz="1600" dirty="0">
              <a:solidFill>
                <a:schemeClr val="bg1"/>
              </a:solidFill>
              <a:effectLst>
                <a:outerShdw blurRad="50800" dist="38100" dir="2700000" algn="tl" rotWithShape="0">
                  <a:prstClr val="black">
                    <a:alpha val="40000"/>
                  </a:prstClr>
                </a:outerShdw>
              </a:effectLst>
              <a:latin typeface="Adobe Caslon Pro Bold" panose="0205070206050A020403" pitchFamily="18" charset="0"/>
            </a:endParaRPr>
          </a:p>
          <a:p>
            <a:pPr algn="ctr"/>
            <a:r>
              <a:rPr lang="en-US" sz="1400" dirty="0">
                <a:solidFill>
                  <a:schemeClr val="bg1"/>
                </a:solidFill>
                <a:effectLst>
                  <a:outerShdw blurRad="50800" dist="38100" dir="2700000" algn="tl" rotWithShape="0">
                    <a:prstClr val="black">
                      <a:alpha val="40000"/>
                    </a:prstClr>
                  </a:outerShdw>
                </a:effectLst>
                <a:latin typeface="Adobe Caslon Pro Bold" panose="0205070206050A020403" pitchFamily="18" charset="0"/>
              </a:rPr>
              <a:t>Tidewater Plantation Resort | Popular North Myrtle Beach SC 29582</a:t>
            </a:r>
            <a:endParaRPr lang="en-US" sz="1200" dirty="0">
              <a:solidFill>
                <a:schemeClr val="bg1"/>
              </a:solidFill>
              <a:effectLst>
                <a:outerShdw blurRad="50800" dist="38100" dir="2700000" algn="tl" rotWithShape="0">
                  <a:prstClr val="black">
                    <a:alpha val="40000"/>
                  </a:prstClr>
                </a:outerShdw>
              </a:effectLst>
              <a:latin typeface="Adobe Caslon Pro" panose="0205050205050A020403" pitchFamily="18" charset="0"/>
            </a:endParaRPr>
          </a:p>
        </p:txBody>
      </p:sp>
      <p:sp>
        <p:nvSpPr>
          <p:cNvPr id="24" name="Rectangle 23"/>
          <p:cNvSpPr/>
          <p:nvPr/>
        </p:nvSpPr>
        <p:spPr>
          <a:xfrm>
            <a:off x="1523719" y="-3627"/>
            <a:ext cx="6705880" cy="584775"/>
          </a:xfrm>
          <a:prstGeom prst="rect">
            <a:avLst/>
          </a:prstGeom>
        </p:spPr>
        <p:txBody>
          <a:bodyPr wrap="square">
            <a:spAutoFit/>
          </a:bodyPr>
          <a:lstStyle/>
          <a:p>
            <a:pPr algn="ctr"/>
            <a:r>
              <a:rPr lang="en-US" sz="3200" b="1" i="1" dirty="0">
                <a:ln w="3175">
                  <a:solidFill>
                    <a:schemeClr val="tx1"/>
                  </a:solidFill>
                </a:ln>
                <a:solidFill>
                  <a:schemeClr val="bg1"/>
                </a:solidFill>
                <a:effectLst>
                  <a:outerShdw blurRad="50800" dist="38100" dir="2700000" algn="tl" rotWithShape="0">
                    <a:schemeClr val="tx1">
                      <a:alpha val="40000"/>
                    </a:schemeClr>
                  </a:outerShdw>
                </a:effectLst>
                <a:latin typeface="AR DECODE" panose="02000000000000000000" pitchFamily="2" charset="0"/>
              </a:rPr>
              <a:t>Features &amp; Upgrades</a:t>
            </a:r>
          </a:p>
        </p:txBody>
      </p:sp>
      <p:sp>
        <p:nvSpPr>
          <p:cNvPr id="25" name="Rectangle 24"/>
          <p:cNvSpPr/>
          <p:nvPr/>
        </p:nvSpPr>
        <p:spPr>
          <a:xfrm>
            <a:off x="8708572" y="3167179"/>
            <a:ext cx="1556364"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83" y="0"/>
            <a:ext cx="1371598" cy="914042"/>
          </a:xfrm>
          <a:prstGeom prst="rect">
            <a:avLst/>
          </a:prstGeom>
          <a:ln>
            <a:noFill/>
          </a:ln>
          <a:effectLst/>
        </p:spPr>
      </p:pic>
      <p:pic>
        <p:nvPicPr>
          <p:cNvPr id="13" name="Picture 12"/>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83" y="3999935"/>
            <a:ext cx="1371598" cy="914042"/>
          </a:xfrm>
          <a:prstGeom prst="rect">
            <a:avLst/>
          </a:prstGeom>
          <a:ln>
            <a:noFill/>
          </a:ln>
          <a:effectLst/>
        </p:spPr>
      </p:pic>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83" y="3000040"/>
            <a:ext cx="1371598" cy="914042"/>
          </a:xfrm>
          <a:prstGeom prst="rect">
            <a:avLst/>
          </a:prstGeom>
          <a:ln>
            <a:noFill/>
          </a:ln>
          <a:effectLst/>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83" y="1000132"/>
            <a:ext cx="1371598" cy="914042"/>
          </a:xfrm>
          <a:prstGeom prst="rect">
            <a:avLst/>
          </a:prstGeom>
          <a:ln>
            <a:noFill/>
          </a:ln>
          <a:effectLst/>
        </p:spPr>
      </p:pic>
      <p:pic>
        <p:nvPicPr>
          <p:cNvPr id="27" name="Picture 26"/>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83" y="2000086"/>
            <a:ext cx="1371598" cy="914042"/>
          </a:xfrm>
          <a:prstGeom prst="rect">
            <a:avLst/>
          </a:prstGeom>
          <a:ln>
            <a:noFill/>
          </a:ln>
          <a:effectLst/>
        </p:spPr>
      </p:pic>
      <p:pic>
        <p:nvPicPr>
          <p:cNvPr id="29" name="Picture 28"/>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544" y="4999772"/>
            <a:ext cx="1371237" cy="913801"/>
          </a:xfrm>
          <a:prstGeom prst="rect">
            <a:avLst/>
          </a:prstGeom>
          <a:ln>
            <a:noFill/>
          </a:ln>
          <a:effectLst/>
        </p:spPr>
      </p:pic>
      <p:pic>
        <p:nvPicPr>
          <p:cNvPr id="32" name="Picture 31"/>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83" y="5999427"/>
            <a:ext cx="1371598" cy="914042"/>
          </a:xfrm>
          <a:prstGeom prst="rect">
            <a:avLst/>
          </a:prstGeom>
          <a:ln>
            <a:noFill/>
          </a:ln>
          <a:effectLst/>
        </p:spPr>
      </p:pic>
      <p:pic>
        <p:nvPicPr>
          <p:cNvPr id="33" name="Picture 32"/>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297" y="8113456"/>
            <a:ext cx="1371368" cy="1028526"/>
          </a:xfrm>
          <a:prstGeom prst="rect">
            <a:avLst/>
          </a:prstGeom>
          <a:ln>
            <a:noFill/>
          </a:ln>
          <a:effectLst/>
        </p:spPr>
      </p:pic>
      <p:sp>
        <p:nvSpPr>
          <p:cNvPr id="5" name="Rectangle 4"/>
          <p:cNvSpPr/>
          <p:nvPr/>
        </p:nvSpPr>
        <p:spPr>
          <a:xfrm>
            <a:off x="1469703" y="3999935"/>
            <a:ext cx="6759353" cy="5401479"/>
          </a:xfrm>
          <a:prstGeom prst="rect">
            <a:avLst/>
          </a:prstGeom>
        </p:spPr>
        <p:txBody>
          <a:bodyPr wrap="square" numCol="2">
            <a:spAutoFit/>
          </a:bodyPr>
          <a:lstStyle/>
          <a:p>
            <a:r>
              <a:rPr lang="en-US" sz="1100" dirty="0">
                <a:solidFill>
                  <a:schemeClr val="tx1">
                    <a:lumMod val="75000"/>
                    <a:lumOff val="25000"/>
                  </a:schemeClr>
                </a:solidFill>
                <a:latin typeface="Adobe Caslon Pro" panose="0205050205050A020403" pitchFamily="18" charset="0"/>
              </a:rPr>
              <a:t>Location: Wonderful to watch the golfers putting! Home is located near the green on the #6 hole of Tidewater Plantation Golf Course but not on the cart path: 90 ft. of frontage on the golf course and 90 ft. of frontage on Pine Valley Rd. Lot 83 is rectangular with both sides measuring 140 ft. The large lot enjoys 12,197 sq. ft. and is .28-acre.</a:t>
            </a:r>
          </a:p>
          <a:p>
            <a:endParaRPr lang="en-US" sz="1100" dirty="0">
              <a:solidFill>
                <a:schemeClr val="tx1">
                  <a:lumMod val="75000"/>
                  <a:lumOff val="25000"/>
                </a:schemeClr>
              </a:solidFill>
              <a:latin typeface="Adobe Caslon Pro" panose="0205050205050A020403" pitchFamily="18" charset="0"/>
            </a:endParaRPr>
          </a:p>
          <a:p>
            <a:r>
              <a:rPr lang="en-US" sz="1100" b="1" dirty="0">
                <a:solidFill>
                  <a:schemeClr val="tx1">
                    <a:lumMod val="75000"/>
                    <a:lumOff val="25000"/>
                  </a:schemeClr>
                </a:solidFill>
                <a:latin typeface="Adobe Caslon Pro" panose="0205050205050A020403" pitchFamily="18" charset="0"/>
              </a:rPr>
              <a:t>Inside:</a:t>
            </a:r>
          </a:p>
          <a:p>
            <a:pPr marL="171450" indent="-171450">
              <a:buFont typeface="Arial" panose="020B0604020202020204" pitchFamily="34" charset="0"/>
              <a:buChar char="•"/>
            </a:pPr>
            <a:r>
              <a:rPr lang="en-US" sz="1100" dirty="0">
                <a:solidFill>
                  <a:schemeClr val="tx1">
                    <a:lumMod val="75000"/>
                    <a:lumOff val="25000"/>
                  </a:schemeClr>
                </a:solidFill>
                <a:latin typeface="Adobe Caslon Pro" panose="0205050205050A020403" pitchFamily="18" charset="0"/>
              </a:rPr>
              <a:t>Big space flex space with stairs going up to the huge attic / plenty of opportunity for even more living space as well! (Two-level storage attic completely floored with a full</a:t>
            </a:r>
          </a:p>
          <a:p>
            <a:pPr marL="171450" indent="-171450">
              <a:buFont typeface="Arial" panose="020B0604020202020204" pitchFamily="34" charset="0"/>
              <a:buChar char="•"/>
            </a:pPr>
            <a:r>
              <a:rPr lang="en-US" sz="1100" dirty="0">
                <a:solidFill>
                  <a:schemeClr val="tx1">
                    <a:lumMod val="75000"/>
                    <a:lumOff val="25000"/>
                  </a:schemeClr>
                </a:solidFill>
                <a:latin typeface="Adobe Caslon Pro" panose="0205050205050A020403" pitchFamily="18" charset="0"/>
              </a:rPr>
              <a:t>staircase.)</a:t>
            </a:r>
          </a:p>
          <a:p>
            <a:pPr marL="171450" indent="-171450">
              <a:buFont typeface="Arial" panose="020B0604020202020204" pitchFamily="34" charset="0"/>
              <a:buChar char="•"/>
            </a:pPr>
            <a:r>
              <a:rPr lang="en-US" sz="1100" dirty="0">
                <a:solidFill>
                  <a:schemeClr val="tx1">
                    <a:lumMod val="75000"/>
                    <a:lumOff val="25000"/>
                  </a:schemeClr>
                </a:solidFill>
                <a:latin typeface="Adobe Caslon Pro" panose="0205050205050A020403" pitchFamily="18" charset="0"/>
              </a:rPr>
              <a:t>A large mid-stairway shelf perfect for seasonal displays.</a:t>
            </a:r>
          </a:p>
          <a:p>
            <a:pPr marL="171450" indent="-171450">
              <a:buFont typeface="Arial" panose="020B0604020202020204" pitchFamily="34" charset="0"/>
              <a:buChar char="•"/>
            </a:pPr>
            <a:r>
              <a:rPr lang="en-US" sz="1100" dirty="0">
                <a:solidFill>
                  <a:schemeClr val="tx1">
                    <a:lumMod val="75000"/>
                    <a:lumOff val="25000"/>
                  </a:schemeClr>
                </a:solidFill>
                <a:latin typeface="Adobe Caslon Pro" panose="0205050205050A020403" pitchFamily="18" charset="0"/>
              </a:rPr>
              <a:t>4th bedroom or office with built-in cabinets &amp; shelves, and including extra outside direct-entry door.</a:t>
            </a:r>
          </a:p>
          <a:p>
            <a:endParaRPr lang="en-US" sz="1100" dirty="0">
              <a:solidFill>
                <a:schemeClr val="tx1">
                  <a:lumMod val="75000"/>
                  <a:lumOff val="25000"/>
                </a:schemeClr>
              </a:solidFill>
              <a:latin typeface="Adobe Caslon Pro" panose="0205050205050A020403" pitchFamily="18" charset="0"/>
            </a:endParaRPr>
          </a:p>
          <a:p>
            <a:r>
              <a:rPr lang="en-US" sz="1100" b="1" dirty="0">
                <a:solidFill>
                  <a:schemeClr val="tx1">
                    <a:lumMod val="75000"/>
                    <a:lumOff val="25000"/>
                  </a:schemeClr>
                </a:solidFill>
                <a:latin typeface="Adobe Caslon Pro" panose="0205050205050A020403" pitchFamily="18" charset="0"/>
              </a:rPr>
              <a:t>More:</a:t>
            </a:r>
          </a:p>
          <a:p>
            <a:pPr marL="171450" indent="-171450">
              <a:buFont typeface="Arial" panose="020B0604020202020204" pitchFamily="34" charset="0"/>
              <a:buChar char="•"/>
            </a:pPr>
            <a:r>
              <a:rPr lang="en-US" sz="1100" dirty="0">
                <a:solidFill>
                  <a:schemeClr val="tx1">
                    <a:lumMod val="75000"/>
                    <a:lumOff val="25000"/>
                  </a:schemeClr>
                </a:solidFill>
                <a:latin typeface="Adobe Caslon Pro" panose="0205050205050A020403" pitchFamily="18" charset="0"/>
              </a:rPr>
              <a:t>Mounted TV VCR perfect to watch from the Jacuzzi tub in master bath will convey.</a:t>
            </a:r>
          </a:p>
          <a:p>
            <a:pPr marL="171450" indent="-171450">
              <a:buFont typeface="Arial" panose="020B0604020202020204" pitchFamily="34" charset="0"/>
              <a:buChar char="•"/>
            </a:pPr>
            <a:r>
              <a:rPr lang="en-US" sz="1100" dirty="0">
                <a:solidFill>
                  <a:schemeClr val="tx1">
                    <a:lumMod val="75000"/>
                    <a:lumOff val="25000"/>
                  </a:schemeClr>
                </a:solidFill>
                <a:latin typeface="Adobe Caslon Pro" panose="0205050205050A020403" pitchFamily="18" charset="0"/>
              </a:rPr>
              <a:t>2 huge walk-in closets in the master bathroom, walk-in closet in every well-planned bedroom.</a:t>
            </a:r>
          </a:p>
          <a:p>
            <a:pPr marL="171450" indent="-171450">
              <a:buFont typeface="Arial" panose="020B0604020202020204" pitchFamily="34" charset="0"/>
              <a:buChar char="•"/>
            </a:pPr>
            <a:r>
              <a:rPr lang="en-US" sz="1100" dirty="0">
                <a:solidFill>
                  <a:schemeClr val="tx1">
                    <a:lumMod val="75000"/>
                    <a:lumOff val="25000"/>
                  </a:schemeClr>
                </a:solidFill>
                <a:latin typeface="Adobe Caslon Pro" panose="0205050205050A020403" pitchFamily="18" charset="0"/>
              </a:rPr>
              <a:t>All bedrooms oversized!</a:t>
            </a:r>
          </a:p>
          <a:p>
            <a:pPr marL="171450" indent="-171450">
              <a:buFont typeface="Arial" panose="020B0604020202020204" pitchFamily="34" charset="0"/>
              <a:buChar char="•"/>
            </a:pPr>
            <a:r>
              <a:rPr lang="en-US" sz="1100" dirty="0">
                <a:solidFill>
                  <a:schemeClr val="tx1">
                    <a:lumMod val="75000"/>
                    <a:lumOff val="25000"/>
                  </a:schemeClr>
                </a:solidFill>
                <a:latin typeface="Adobe Caslon Pro" panose="0205050205050A020403" pitchFamily="18" charset="0"/>
              </a:rPr>
              <a:t>Seasonless, Carolina Room, “Snuggery,” back porch is picture-perfect for watching those golfers putting. Portable air conditioner in Snuggery - will convey.</a:t>
            </a:r>
          </a:p>
          <a:p>
            <a:pPr marL="171450" indent="-171450">
              <a:buFont typeface="Arial" panose="020B0604020202020204" pitchFamily="34" charset="0"/>
              <a:buChar char="•"/>
            </a:pPr>
            <a:r>
              <a:rPr lang="en-US" sz="1100" dirty="0">
                <a:solidFill>
                  <a:schemeClr val="tx1">
                    <a:lumMod val="75000"/>
                    <a:lumOff val="25000"/>
                  </a:schemeClr>
                </a:solidFill>
                <a:latin typeface="Adobe Caslon Pro" panose="0205050205050A020403" pitchFamily="18" charset="0"/>
              </a:rPr>
              <a:t>Epoxy finish on the patio is easy to keep clean with a hose down.</a:t>
            </a:r>
          </a:p>
          <a:p>
            <a:pPr marL="171450" indent="-171450">
              <a:buFont typeface="Arial" panose="020B0604020202020204" pitchFamily="34" charset="0"/>
              <a:buChar char="•"/>
            </a:pPr>
            <a:r>
              <a:rPr lang="en-US" sz="1100" dirty="0">
                <a:solidFill>
                  <a:schemeClr val="tx1">
                    <a:lumMod val="75000"/>
                    <a:lumOff val="25000"/>
                  </a:schemeClr>
                </a:solidFill>
                <a:latin typeface="Adobe Caslon Pro" panose="0205050205050A020403" pitchFamily="18" charset="0"/>
              </a:rPr>
              <a:t>Built-in kitchen cabinet wine rack. Pot shelves.</a:t>
            </a:r>
          </a:p>
          <a:p>
            <a:pPr marL="171450" indent="-171450">
              <a:buFont typeface="Arial" panose="020B0604020202020204" pitchFamily="34" charset="0"/>
              <a:buChar char="•"/>
            </a:pPr>
            <a:r>
              <a:rPr lang="en-US" sz="1100" dirty="0">
                <a:solidFill>
                  <a:schemeClr val="tx1">
                    <a:lumMod val="75000"/>
                    <a:lumOff val="25000"/>
                  </a:schemeClr>
                </a:solidFill>
                <a:latin typeface="Adobe Caslon Pro" panose="0205050205050A020403" pitchFamily="18" charset="0"/>
              </a:rPr>
              <a:t>Large closet in the laundry room which has a pocket door.</a:t>
            </a:r>
          </a:p>
          <a:p>
            <a:pPr marL="171450" indent="-171450">
              <a:buFont typeface="Arial" panose="020B0604020202020204" pitchFamily="34" charset="0"/>
              <a:buChar char="•"/>
            </a:pPr>
            <a:r>
              <a:rPr lang="en-US" sz="1100" dirty="0">
                <a:solidFill>
                  <a:schemeClr val="tx1">
                    <a:lumMod val="75000"/>
                    <a:lumOff val="25000"/>
                  </a:schemeClr>
                </a:solidFill>
                <a:latin typeface="Adobe Caslon Pro" panose="0205050205050A020403" pitchFamily="18" charset="0"/>
              </a:rPr>
              <a:t>Master bedroom has an access patio door.</a:t>
            </a:r>
          </a:p>
          <a:p>
            <a:pPr marL="171450" indent="-171450">
              <a:buFont typeface="Arial" panose="020B0604020202020204" pitchFamily="34" charset="0"/>
              <a:buChar char="•"/>
            </a:pPr>
            <a:r>
              <a:rPr lang="en-US" sz="1100" dirty="0">
                <a:solidFill>
                  <a:schemeClr val="tx1">
                    <a:lumMod val="75000"/>
                    <a:lumOff val="25000"/>
                  </a:schemeClr>
                </a:solidFill>
                <a:latin typeface="Adobe Caslon Pro" panose="0205050205050A020403" pitchFamily="18" charset="0"/>
              </a:rPr>
              <a:t>All windows have shades.</a:t>
            </a:r>
          </a:p>
          <a:p>
            <a:pPr marL="171450" indent="-171450">
              <a:buFont typeface="Arial" panose="020B0604020202020204" pitchFamily="34" charset="0"/>
              <a:buChar char="•"/>
            </a:pPr>
            <a:r>
              <a:rPr lang="en-US" sz="1100" dirty="0">
                <a:solidFill>
                  <a:schemeClr val="tx1">
                    <a:lumMod val="75000"/>
                    <a:lumOff val="25000"/>
                  </a:schemeClr>
                </a:solidFill>
                <a:latin typeface="Adobe Caslon Pro" panose="0205050205050A020403" pitchFamily="18" charset="0"/>
              </a:rPr>
              <a:t>The Living/Great Room has floor outlets with remote controls.</a:t>
            </a:r>
          </a:p>
          <a:p>
            <a:pPr marL="171450" indent="-171450">
              <a:buFont typeface="Arial" panose="020B0604020202020204" pitchFamily="34" charset="0"/>
              <a:buChar char="•"/>
            </a:pPr>
            <a:r>
              <a:rPr lang="en-US" sz="1100" dirty="0">
                <a:solidFill>
                  <a:schemeClr val="tx1">
                    <a:lumMod val="75000"/>
                    <a:lumOff val="25000"/>
                  </a:schemeClr>
                </a:solidFill>
                <a:latin typeface="Adobe Caslon Pro" panose="0205050205050A020403" pitchFamily="18" charset="0"/>
              </a:rPr>
              <a:t>Walk-in pantry.</a:t>
            </a:r>
          </a:p>
          <a:p>
            <a:pPr marL="171450" indent="-171450">
              <a:buFont typeface="Arial" panose="020B0604020202020204" pitchFamily="34" charset="0"/>
              <a:buChar char="•"/>
            </a:pPr>
            <a:r>
              <a:rPr lang="en-US" sz="1100" dirty="0">
                <a:solidFill>
                  <a:schemeClr val="tx1">
                    <a:lumMod val="75000"/>
                    <a:lumOff val="25000"/>
                  </a:schemeClr>
                </a:solidFill>
                <a:latin typeface="Adobe Caslon Pro" panose="0205050205050A020403" pitchFamily="18" charset="0"/>
              </a:rPr>
              <a:t>Planned cabinetry for all kitchen uses.</a:t>
            </a:r>
          </a:p>
          <a:p>
            <a:pPr marL="171450" indent="-171450">
              <a:buFont typeface="Arial" panose="020B0604020202020204" pitchFamily="34" charset="0"/>
              <a:buChar char="•"/>
            </a:pPr>
            <a:r>
              <a:rPr lang="en-US" sz="1100" dirty="0">
                <a:solidFill>
                  <a:schemeClr val="tx1">
                    <a:lumMod val="75000"/>
                    <a:lumOff val="25000"/>
                  </a:schemeClr>
                </a:solidFill>
                <a:latin typeface="Adobe Caslon Pro" panose="0205050205050A020403" pitchFamily="18" charset="0"/>
              </a:rPr>
              <a:t>Tray ceilings in kitchen &amp; front dining room.</a:t>
            </a:r>
          </a:p>
          <a:p>
            <a:pPr marL="171450" indent="-171450">
              <a:buFont typeface="Arial" panose="020B0604020202020204" pitchFamily="34" charset="0"/>
              <a:buChar char="•"/>
            </a:pPr>
            <a:r>
              <a:rPr lang="en-US" sz="1100" dirty="0">
                <a:solidFill>
                  <a:schemeClr val="tx1">
                    <a:lumMod val="75000"/>
                    <a:lumOff val="25000"/>
                  </a:schemeClr>
                </a:solidFill>
                <a:latin typeface="Adobe Caslon Pro" panose="0205050205050A020403" pitchFamily="18" charset="0"/>
              </a:rPr>
              <a:t>Pull-out shelving in the kitchen. Kitchen has granite countertops and farm sink / provides instant boiling water.</a:t>
            </a:r>
          </a:p>
          <a:p>
            <a:pPr marL="171450" indent="-171450">
              <a:buFont typeface="Arial" panose="020B0604020202020204" pitchFamily="34" charset="0"/>
              <a:buChar char="•"/>
            </a:pPr>
            <a:r>
              <a:rPr lang="en-US" sz="1100" dirty="0">
                <a:solidFill>
                  <a:schemeClr val="tx1">
                    <a:lumMod val="75000"/>
                    <a:lumOff val="25000"/>
                  </a:schemeClr>
                </a:solidFill>
                <a:latin typeface="Adobe Caslon Pro" panose="0205050205050A020403" pitchFamily="18" charset="0"/>
              </a:rPr>
              <a:t>5 architecturally designed detail walkway arches. Wide and welcoming foyer, entry hallway with half-bath &amp; coat closet.</a:t>
            </a:r>
          </a:p>
          <a:p>
            <a:pPr marL="171450" indent="-171450">
              <a:buFont typeface="Arial" panose="020B0604020202020204" pitchFamily="34" charset="0"/>
              <a:buChar char="•"/>
            </a:pPr>
            <a:r>
              <a:rPr lang="en-US" sz="1100" dirty="0">
                <a:solidFill>
                  <a:schemeClr val="tx1">
                    <a:lumMod val="75000"/>
                    <a:lumOff val="25000"/>
                  </a:schemeClr>
                </a:solidFill>
                <a:latin typeface="Adobe Caslon Pro" panose="0205050205050A020403" pitchFamily="18" charset="0"/>
              </a:rPr>
              <a:t>Large backyard patio. Beautiful snuggery with skylights, picture windows, and screen door right off the spacious living room &amp; bright kitchen.</a:t>
            </a:r>
          </a:p>
          <a:p>
            <a:pPr marL="171450" indent="-171450">
              <a:buFont typeface="Arial" panose="020B0604020202020204" pitchFamily="34" charset="0"/>
              <a:buChar char="•"/>
            </a:pPr>
            <a:r>
              <a:rPr lang="en-US" sz="1100" dirty="0">
                <a:solidFill>
                  <a:schemeClr val="tx1">
                    <a:lumMod val="75000"/>
                    <a:lumOff val="25000"/>
                  </a:schemeClr>
                </a:solidFill>
                <a:latin typeface="Adobe Caslon Pro" panose="0205050205050A020403" pitchFamily="18" charset="0"/>
              </a:rPr>
              <a:t>Entry hall and linen closets.</a:t>
            </a:r>
          </a:p>
          <a:p>
            <a:pPr marL="171450" indent="-171450">
              <a:buFont typeface="Arial" panose="020B0604020202020204" pitchFamily="34" charset="0"/>
              <a:buChar char="•"/>
            </a:pPr>
            <a:r>
              <a:rPr lang="en-US" sz="1100" dirty="0">
                <a:solidFill>
                  <a:schemeClr val="tx1">
                    <a:lumMod val="75000"/>
                    <a:lumOff val="25000"/>
                  </a:schemeClr>
                </a:solidFill>
                <a:latin typeface="Adobe Caslon Pro" panose="0205050205050A020403" pitchFamily="18" charset="0"/>
              </a:rPr>
              <a:t>I/2 bath off entry, perfect for entertaining.</a:t>
            </a:r>
          </a:p>
          <a:p>
            <a:pPr marL="171450" indent="-171450">
              <a:buFont typeface="Arial" panose="020B0604020202020204" pitchFamily="34" charset="0"/>
              <a:buChar char="•"/>
            </a:pPr>
            <a:r>
              <a:rPr lang="en-US" sz="1100" dirty="0">
                <a:solidFill>
                  <a:schemeClr val="tx1">
                    <a:lumMod val="75000"/>
                    <a:lumOff val="25000"/>
                  </a:schemeClr>
                </a:solidFill>
                <a:latin typeface="Adobe Caslon Pro" panose="0205050205050A020403" pitchFamily="18" charset="0"/>
              </a:rPr>
              <a:t>Large patio off back of home, accessed form Carolina room and master bedroom.</a:t>
            </a:r>
          </a:p>
          <a:p>
            <a:pPr marL="171450" indent="-171450">
              <a:buFont typeface="Arial" panose="020B0604020202020204" pitchFamily="34" charset="0"/>
              <a:buChar char="•"/>
            </a:pPr>
            <a:r>
              <a:rPr lang="en-US" sz="1100" dirty="0">
                <a:solidFill>
                  <a:schemeClr val="tx1">
                    <a:lumMod val="75000"/>
                    <a:lumOff val="25000"/>
                  </a:schemeClr>
                </a:solidFill>
                <a:latin typeface="Adobe Caslon Pro" panose="0205050205050A020403" pitchFamily="18" charset="0"/>
              </a:rPr>
              <a:t>HOA maintains the front lawn grassy area.</a:t>
            </a:r>
          </a:p>
          <a:p>
            <a:pPr marL="171450" indent="-171450">
              <a:buFont typeface="Arial" panose="020B0604020202020204" pitchFamily="34" charset="0"/>
              <a:buChar char="•"/>
            </a:pPr>
            <a:r>
              <a:rPr lang="en-US" sz="1100" dirty="0">
                <a:solidFill>
                  <a:schemeClr val="tx1">
                    <a:lumMod val="75000"/>
                    <a:lumOff val="25000"/>
                  </a:schemeClr>
                </a:solidFill>
                <a:latin typeface="Adobe Caslon Pro" panose="0205050205050A020403" pitchFamily="18" charset="0"/>
              </a:rPr>
              <a:t>Propane services heat, hot water heater, fireplace, stove in Carolina room and outdoor grill.</a:t>
            </a:r>
          </a:p>
          <a:p>
            <a:pPr marL="171450" indent="-171450">
              <a:buFont typeface="Arial" panose="020B0604020202020204" pitchFamily="34" charset="0"/>
              <a:buChar char="•"/>
            </a:pPr>
            <a:r>
              <a:rPr lang="en-US" sz="1100" dirty="0">
                <a:solidFill>
                  <a:schemeClr val="tx1">
                    <a:lumMod val="75000"/>
                    <a:lumOff val="25000"/>
                  </a:schemeClr>
                </a:solidFill>
                <a:latin typeface="Adobe Caslon Pro" panose="0205050205050A020403" pitchFamily="18" charset="0"/>
              </a:rPr>
              <a:t>Beautiful curb appeal and mature landscaping.</a:t>
            </a:r>
          </a:p>
          <a:p>
            <a:pPr marL="171450" indent="-171450">
              <a:buFont typeface="Arial" panose="020B0604020202020204" pitchFamily="34" charset="0"/>
              <a:buChar char="•"/>
            </a:pPr>
            <a:r>
              <a:rPr lang="en-US" sz="1100" dirty="0">
                <a:solidFill>
                  <a:schemeClr val="tx1">
                    <a:lumMod val="75000"/>
                    <a:lumOff val="25000"/>
                  </a:schemeClr>
                </a:solidFill>
                <a:latin typeface="Adobe Caslon Pro" panose="0205050205050A020403" pitchFamily="18" charset="0"/>
              </a:rPr>
              <a:t>One owner home shows beautifully!</a:t>
            </a:r>
          </a:p>
        </p:txBody>
      </p:sp>
      <p:pic>
        <p:nvPicPr>
          <p:cNvPr id="22" name="Picture 21">
            <a:extLst>
              <a:ext uri="{FF2B5EF4-FFF2-40B4-BE49-F238E27FC236}">
                <a16:creationId xmlns:a16="http://schemas.microsoft.com/office/drawing/2014/main" id="{AA9F9120-BF5A-44B5-99C0-9EB58F51F5B3}"/>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a:extLst>
              <a:ext uri="{FF2B5EF4-FFF2-40B4-BE49-F238E27FC236}">
                <a16:creationId xmlns:a16="http://schemas.microsoft.com/office/drawing/2014/main" id="{F2CBF64D-38C4-4E5E-B357-2604CDB31524}"/>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a:extLst>
              <a:ext uri="{FF2B5EF4-FFF2-40B4-BE49-F238E27FC236}">
                <a16:creationId xmlns:a16="http://schemas.microsoft.com/office/drawing/2014/main" id="{16885095-F7B9-4F09-95C7-F2FA6CE6E650}"/>
              </a:ext>
            </a:extLst>
          </p:cNvPr>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3"/>
              </a:rPr>
              <a:t>dctidewater@yahoo.com</a:t>
            </a:r>
            <a:endParaRPr lang="en-US" sz="1100" b="0" i="0" dirty="0">
              <a:solidFill>
                <a:srgbClr val="000000"/>
              </a:solidFill>
              <a:effectLst/>
              <a:latin typeface="Arial" panose="020B0604020202020204" pitchFamily="34" charset="0"/>
            </a:endParaRPr>
          </a:p>
        </p:txBody>
      </p:sp>
      <p:sp>
        <p:nvSpPr>
          <p:cNvPr id="34" name="Rectangle 33">
            <a:extLst>
              <a:ext uri="{FF2B5EF4-FFF2-40B4-BE49-F238E27FC236}">
                <a16:creationId xmlns:a16="http://schemas.microsoft.com/office/drawing/2014/main" id="{EF2C662C-4C72-4A7D-BDD3-B01F76454523}"/>
              </a:ext>
            </a:extLst>
          </p:cNvPr>
          <p:cNvSpPr/>
          <p:nvPr/>
        </p:nvSpPr>
        <p:spPr>
          <a:xfrm>
            <a:off x="4206408"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4"/>
              </a:rPr>
              <a:t>conniesross@aol.com</a:t>
            </a:r>
            <a:endParaRPr lang="en-US" sz="1100" b="0" i="0" dirty="0">
              <a:solidFill>
                <a:srgbClr val="000000"/>
              </a:solidFill>
              <a:effectLst/>
              <a:latin typeface="Arial" panose="020B0604020202020204" pitchFamily="34" charset="0"/>
            </a:endParaRPr>
          </a:p>
        </p:txBody>
      </p:sp>
      <p:sp>
        <p:nvSpPr>
          <p:cNvPr id="35" name="Rectangle 34">
            <a:extLst>
              <a:ext uri="{FF2B5EF4-FFF2-40B4-BE49-F238E27FC236}">
                <a16:creationId xmlns:a16="http://schemas.microsoft.com/office/drawing/2014/main" id="{0F3CEF6C-C40E-4E01-BB57-B16CF247E247}"/>
              </a:ext>
            </a:extLst>
          </p:cNvPr>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21" name="Picture 20">
            <a:extLst>
              <a:ext uri="{FF2B5EF4-FFF2-40B4-BE49-F238E27FC236}">
                <a16:creationId xmlns:a16="http://schemas.microsoft.com/office/drawing/2014/main" id="{0477B1ED-4997-44AA-A98E-A6FCC0721A15}"/>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181" y="6999202"/>
            <a:ext cx="1371600" cy="1028700"/>
          </a:xfrm>
          <a:prstGeom prst="rect">
            <a:avLst/>
          </a:prstGeom>
          <a:ln>
            <a:noFill/>
          </a:ln>
          <a:effectLst/>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183</TotalTime>
  <Words>459</Words>
  <Application>Microsoft Office PowerPoint</Application>
  <PresentationFormat>Custom</PresentationFormat>
  <Paragraphs>42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 DECODE</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24</cp:revision>
  <dcterms:created xsi:type="dcterms:W3CDTF">2016-01-18T21:52:04Z</dcterms:created>
  <dcterms:modified xsi:type="dcterms:W3CDTF">2020-09-17T12:23:18Z</dcterms:modified>
</cp:coreProperties>
</file>