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86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8" d="100"/>
          <a:sy n="98" d="100"/>
        </p:scale>
        <p:origin x="1536" y="-1080"/>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376" indent="0" algn="ctr">
              <a:buNone/>
              <a:defRPr>
                <a:solidFill>
                  <a:schemeClr val="tx1">
                    <a:tint val="75000"/>
                  </a:schemeClr>
                </a:solidFill>
              </a:defRPr>
            </a:lvl2pPr>
            <a:lvl3pPr marL="1018754" indent="0" algn="ctr">
              <a:buNone/>
              <a:defRPr>
                <a:solidFill>
                  <a:schemeClr val="tx1">
                    <a:tint val="75000"/>
                  </a:schemeClr>
                </a:solidFill>
              </a:defRPr>
            </a:lvl3pPr>
            <a:lvl4pPr marL="1528131" indent="0" algn="ctr">
              <a:buNone/>
              <a:defRPr>
                <a:solidFill>
                  <a:schemeClr val="tx1">
                    <a:tint val="75000"/>
                  </a:schemeClr>
                </a:solidFill>
              </a:defRPr>
            </a:lvl4pPr>
            <a:lvl5pPr marL="2037508" indent="0" algn="ctr">
              <a:buNone/>
              <a:defRPr>
                <a:solidFill>
                  <a:schemeClr val="tx1">
                    <a:tint val="75000"/>
                  </a:schemeClr>
                </a:solidFill>
              </a:defRPr>
            </a:lvl5pPr>
            <a:lvl6pPr marL="2546884" indent="0" algn="ctr">
              <a:buNone/>
              <a:defRPr>
                <a:solidFill>
                  <a:schemeClr val="tx1">
                    <a:tint val="75000"/>
                  </a:schemeClr>
                </a:solidFill>
              </a:defRPr>
            </a:lvl6pPr>
            <a:lvl7pPr marL="3056262" indent="0" algn="ctr">
              <a:buNone/>
              <a:defRPr>
                <a:solidFill>
                  <a:schemeClr val="tx1">
                    <a:tint val="75000"/>
                  </a:schemeClr>
                </a:solidFill>
              </a:defRPr>
            </a:lvl7pPr>
            <a:lvl8pPr marL="3565639" indent="0" algn="ctr">
              <a:buNone/>
              <a:defRPr>
                <a:solidFill>
                  <a:schemeClr val="tx1">
                    <a:tint val="75000"/>
                  </a:schemeClr>
                </a:solidFill>
              </a:defRPr>
            </a:lvl8pPr>
            <a:lvl9pPr marL="407501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376" indent="0">
              <a:buNone/>
              <a:defRPr sz="2000">
                <a:solidFill>
                  <a:schemeClr val="tx1">
                    <a:tint val="75000"/>
                  </a:schemeClr>
                </a:solidFill>
              </a:defRPr>
            </a:lvl2pPr>
            <a:lvl3pPr marL="1018754" indent="0">
              <a:buNone/>
              <a:defRPr sz="1800">
                <a:solidFill>
                  <a:schemeClr val="tx1">
                    <a:tint val="75000"/>
                  </a:schemeClr>
                </a:solidFill>
              </a:defRPr>
            </a:lvl3pPr>
            <a:lvl4pPr marL="1528131" indent="0">
              <a:buNone/>
              <a:defRPr sz="1600">
                <a:solidFill>
                  <a:schemeClr val="tx1">
                    <a:tint val="75000"/>
                  </a:schemeClr>
                </a:solidFill>
              </a:defRPr>
            </a:lvl4pPr>
            <a:lvl5pPr marL="2037508" indent="0">
              <a:buNone/>
              <a:defRPr sz="1600">
                <a:solidFill>
                  <a:schemeClr val="tx1">
                    <a:tint val="75000"/>
                  </a:schemeClr>
                </a:solidFill>
              </a:defRPr>
            </a:lvl5pPr>
            <a:lvl6pPr marL="2546884" indent="0">
              <a:buNone/>
              <a:defRPr sz="1600">
                <a:solidFill>
                  <a:schemeClr val="tx1">
                    <a:tint val="75000"/>
                  </a:schemeClr>
                </a:solidFill>
              </a:defRPr>
            </a:lvl6pPr>
            <a:lvl7pPr marL="3056262" indent="0">
              <a:buNone/>
              <a:defRPr sz="1600">
                <a:solidFill>
                  <a:schemeClr val="tx1">
                    <a:tint val="75000"/>
                  </a:schemeClr>
                </a:solidFill>
              </a:defRPr>
            </a:lvl7pPr>
            <a:lvl8pPr marL="3565639" indent="0">
              <a:buNone/>
              <a:defRPr sz="1600">
                <a:solidFill>
                  <a:schemeClr val="tx1">
                    <a:tint val="75000"/>
                  </a:schemeClr>
                </a:solidFill>
              </a:defRPr>
            </a:lvl8pPr>
            <a:lvl9pPr marL="4075016"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5"/>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5"/>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376" indent="0">
              <a:buNone/>
              <a:defRPr sz="2200" b="1"/>
            </a:lvl2pPr>
            <a:lvl3pPr marL="1018754" indent="0">
              <a:buNone/>
              <a:defRPr sz="2000" b="1"/>
            </a:lvl3pPr>
            <a:lvl4pPr marL="1528131" indent="0">
              <a:buNone/>
              <a:defRPr sz="1800" b="1"/>
            </a:lvl4pPr>
            <a:lvl5pPr marL="2037508" indent="0">
              <a:buNone/>
              <a:defRPr sz="1800" b="1"/>
            </a:lvl5pPr>
            <a:lvl6pPr marL="2546884" indent="0">
              <a:buNone/>
              <a:defRPr sz="1800" b="1"/>
            </a:lvl6pPr>
            <a:lvl7pPr marL="3056262" indent="0">
              <a:buNone/>
              <a:defRPr sz="1800" b="1"/>
            </a:lvl7pPr>
            <a:lvl8pPr marL="3565639" indent="0">
              <a:buNone/>
              <a:defRPr sz="1800" b="1"/>
            </a:lvl8pPr>
            <a:lvl9pPr marL="4075016"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376" indent="0">
              <a:buNone/>
              <a:defRPr sz="2200" b="1"/>
            </a:lvl2pPr>
            <a:lvl3pPr marL="1018754" indent="0">
              <a:buNone/>
              <a:defRPr sz="2000" b="1"/>
            </a:lvl3pPr>
            <a:lvl4pPr marL="1528131" indent="0">
              <a:buNone/>
              <a:defRPr sz="1800" b="1"/>
            </a:lvl4pPr>
            <a:lvl5pPr marL="2037508" indent="0">
              <a:buNone/>
              <a:defRPr sz="1800" b="1"/>
            </a:lvl5pPr>
            <a:lvl6pPr marL="2546884" indent="0">
              <a:buNone/>
              <a:defRPr sz="1800" b="1"/>
            </a:lvl6pPr>
            <a:lvl7pPr marL="3056262" indent="0">
              <a:buNone/>
              <a:defRPr sz="1800" b="1"/>
            </a:lvl7pPr>
            <a:lvl8pPr marL="3565639" indent="0">
              <a:buNone/>
              <a:defRPr sz="1800" b="1"/>
            </a:lvl8pPr>
            <a:lvl9pPr marL="4075016"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376" indent="0">
              <a:buNone/>
              <a:defRPr sz="1299"/>
            </a:lvl2pPr>
            <a:lvl3pPr marL="1018754" indent="0">
              <a:buNone/>
              <a:defRPr sz="1100"/>
            </a:lvl3pPr>
            <a:lvl4pPr marL="1528131" indent="0">
              <a:buNone/>
              <a:defRPr sz="1000"/>
            </a:lvl4pPr>
            <a:lvl5pPr marL="2037508" indent="0">
              <a:buNone/>
              <a:defRPr sz="1000"/>
            </a:lvl5pPr>
            <a:lvl6pPr marL="2546884" indent="0">
              <a:buNone/>
              <a:defRPr sz="1000"/>
            </a:lvl6pPr>
            <a:lvl7pPr marL="3056262" indent="0">
              <a:buNone/>
              <a:defRPr sz="1000"/>
            </a:lvl7pPr>
            <a:lvl8pPr marL="3565639" indent="0">
              <a:buNone/>
              <a:defRPr sz="1000"/>
            </a:lvl8pPr>
            <a:lvl9pPr marL="4075016"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376" indent="0">
              <a:buNone/>
              <a:defRPr sz="3100"/>
            </a:lvl2pPr>
            <a:lvl3pPr marL="1018754" indent="0">
              <a:buNone/>
              <a:defRPr sz="2700"/>
            </a:lvl3pPr>
            <a:lvl4pPr marL="1528131" indent="0">
              <a:buNone/>
              <a:defRPr sz="2200"/>
            </a:lvl4pPr>
            <a:lvl5pPr marL="2037508" indent="0">
              <a:buNone/>
              <a:defRPr sz="2200"/>
            </a:lvl5pPr>
            <a:lvl6pPr marL="2546884" indent="0">
              <a:buNone/>
              <a:defRPr sz="2200"/>
            </a:lvl6pPr>
            <a:lvl7pPr marL="3056262" indent="0">
              <a:buNone/>
              <a:defRPr sz="2200"/>
            </a:lvl7pPr>
            <a:lvl8pPr marL="3565639" indent="0">
              <a:buNone/>
              <a:defRPr sz="2200"/>
            </a:lvl8pPr>
            <a:lvl9pPr marL="4075016"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376" indent="0">
              <a:buNone/>
              <a:defRPr sz="1299"/>
            </a:lvl2pPr>
            <a:lvl3pPr marL="1018754" indent="0">
              <a:buNone/>
              <a:defRPr sz="1100"/>
            </a:lvl3pPr>
            <a:lvl4pPr marL="1528131" indent="0">
              <a:buNone/>
              <a:defRPr sz="1000"/>
            </a:lvl4pPr>
            <a:lvl5pPr marL="2037508" indent="0">
              <a:buNone/>
              <a:defRPr sz="1000"/>
            </a:lvl5pPr>
            <a:lvl6pPr marL="2546884" indent="0">
              <a:buNone/>
              <a:defRPr sz="1000"/>
            </a:lvl6pPr>
            <a:lvl7pPr marL="3056262" indent="0">
              <a:buNone/>
              <a:defRPr sz="1000"/>
            </a:lvl7pPr>
            <a:lvl8pPr marL="3565639" indent="0">
              <a:buNone/>
              <a:defRPr sz="1000"/>
            </a:lvl8pPr>
            <a:lvl9pPr marL="4075016"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5"/>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299">
                <a:solidFill>
                  <a:schemeClr val="tx1">
                    <a:tint val="75000"/>
                  </a:schemeClr>
                </a:solidFill>
              </a:defRPr>
            </a:lvl1pPr>
          </a:lstStyle>
          <a:p>
            <a:fld id="{1D8BD707-D9CF-40AE-B4C6-C98DA3205C09}" type="datetimeFigureOut">
              <a:rPr lang="en-US" smtClean="0"/>
              <a:pPr/>
              <a:t>10/2/2025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29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29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754" rtl="0" eaLnBrk="1" latinLnBrk="0" hangingPunct="1">
        <a:spcBef>
          <a:spcPct val="0"/>
        </a:spcBef>
        <a:buNone/>
        <a:defRPr sz="4900" kern="1200">
          <a:solidFill>
            <a:schemeClr val="tx1"/>
          </a:solidFill>
          <a:latin typeface="+mj-lt"/>
          <a:ea typeface="+mj-ea"/>
          <a:cs typeface="+mj-cs"/>
        </a:defRPr>
      </a:lvl1pPr>
    </p:titleStyle>
    <p:bodyStyle>
      <a:lvl1pPr marL="382032" indent="-382032" algn="l" defTabSz="101875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37" indent="-318361" algn="l" defTabSz="101875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443" indent="-254689" algn="l" defTabSz="101875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819"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196"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573"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0950"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327"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9704"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754" rtl="0" eaLnBrk="1" latinLnBrk="0" hangingPunct="1">
        <a:defRPr sz="2000" kern="1200">
          <a:solidFill>
            <a:schemeClr val="tx1"/>
          </a:solidFill>
          <a:latin typeface="+mn-lt"/>
          <a:ea typeface="+mn-ea"/>
          <a:cs typeface="+mn-cs"/>
        </a:defRPr>
      </a:lvl1pPr>
      <a:lvl2pPr marL="509376" algn="l" defTabSz="1018754" rtl="0" eaLnBrk="1" latinLnBrk="0" hangingPunct="1">
        <a:defRPr sz="2000" kern="1200">
          <a:solidFill>
            <a:schemeClr val="tx1"/>
          </a:solidFill>
          <a:latin typeface="+mn-lt"/>
          <a:ea typeface="+mn-ea"/>
          <a:cs typeface="+mn-cs"/>
        </a:defRPr>
      </a:lvl2pPr>
      <a:lvl3pPr marL="1018754" algn="l" defTabSz="1018754" rtl="0" eaLnBrk="1" latinLnBrk="0" hangingPunct="1">
        <a:defRPr sz="2000" kern="1200">
          <a:solidFill>
            <a:schemeClr val="tx1"/>
          </a:solidFill>
          <a:latin typeface="+mn-lt"/>
          <a:ea typeface="+mn-ea"/>
          <a:cs typeface="+mn-cs"/>
        </a:defRPr>
      </a:lvl3pPr>
      <a:lvl4pPr marL="1528131" algn="l" defTabSz="1018754" rtl="0" eaLnBrk="1" latinLnBrk="0" hangingPunct="1">
        <a:defRPr sz="2000" kern="1200">
          <a:solidFill>
            <a:schemeClr val="tx1"/>
          </a:solidFill>
          <a:latin typeface="+mn-lt"/>
          <a:ea typeface="+mn-ea"/>
          <a:cs typeface="+mn-cs"/>
        </a:defRPr>
      </a:lvl4pPr>
      <a:lvl5pPr marL="2037508" algn="l" defTabSz="1018754" rtl="0" eaLnBrk="1" latinLnBrk="0" hangingPunct="1">
        <a:defRPr sz="2000" kern="1200">
          <a:solidFill>
            <a:schemeClr val="tx1"/>
          </a:solidFill>
          <a:latin typeface="+mn-lt"/>
          <a:ea typeface="+mn-ea"/>
          <a:cs typeface="+mn-cs"/>
        </a:defRPr>
      </a:lvl5pPr>
      <a:lvl6pPr marL="2546884" algn="l" defTabSz="1018754" rtl="0" eaLnBrk="1" latinLnBrk="0" hangingPunct="1">
        <a:defRPr sz="2000" kern="1200">
          <a:solidFill>
            <a:schemeClr val="tx1"/>
          </a:solidFill>
          <a:latin typeface="+mn-lt"/>
          <a:ea typeface="+mn-ea"/>
          <a:cs typeface="+mn-cs"/>
        </a:defRPr>
      </a:lvl6pPr>
      <a:lvl7pPr marL="3056262" algn="l" defTabSz="1018754" rtl="0" eaLnBrk="1" latinLnBrk="0" hangingPunct="1">
        <a:defRPr sz="2000" kern="1200">
          <a:solidFill>
            <a:schemeClr val="tx1"/>
          </a:solidFill>
          <a:latin typeface="+mn-lt"/>
          <a:ea typeface="+mn-ea"/>
          <a:cs typeface="+mn-cs"/>
        </a:defRPr>
      </a:lvl7pPr>
      <a:lvl8pPr marL="3565639" algn="l" defTabSz="1018754" rtl="0" eaLnBrk="1" latinLnBrk="0" hangingPunct="1">
        <a:defRPr sz="2000" kern="1200">
          <a:solidFill>
            <a:schemeClr val="tx1"/>
          </a:solidFill>
          <a:latin typeface="+mn-lt"/>
          <a:ea typeface="+mn-ea"/>
          <a:cs typeface="+mn-cs"/>
        </a:defRPr>
      </a:lvl8pPr>
      <a:lvl9pPr marL="4075016" algn="l" defTabSz="101875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rcRect l="45" t="4440" r="-45" b="9414"/>
          <a:stretch>
            <a:fillRect/>
          </a:stretch>
        </p:blipFill>
        <p:spPr>
          <a:xfrm>
            <a:off x="1766380" y="0"/>
            <a:ext cx="6463220" cy="3719720"/>
          </a:xfrm>
          <a:prstGeom prst="rect">
            <a:avLst/>
          </a:prstGeom>
          <a:effectLst/>
        </p:spPr>
      </p:pic>
      <p:sp>
        <p:nvSpPr>
          <p:cNvPr id="2" name="Title 1"/>
          <p:cNvSpPr>
            <a:spLocks noGrp="1"/>
          </p:cNvSpPr>
          <p:nvPr>
            <p:ph type="ctrTitle"/>
          </p:nvPr>
        </p:nvSpPr>
        <p:spPr>
          <a:xfrm>
            <a:off x="1769295" y="4002530"/>
            <a:ext cx="6457390" cy="868100"/>
          </a:xfrm>
          <a:noFill/>
        </p:spPr>
        <p:txBody>
          <a:bodyPr anchor="ctr">
            <a:noAutofit/>
          </a:bodyPr>
          <a:lstStyle/>
          <a:p>
            <a:r>
              <a:rPr lang="en-US" sz="2400" b="1" dirty="0">
                <a:ln w="3175">
                  <a:noFill/>
                </a:ln>
                <a:latin typeface="Trebuchet MS" panose="020B0603020202020204" pitchFamily="34" charset="0"/>
              </a:rPr>
              <a:t>1238 Falling Moss Drive</a:t>
            </a:r>
            <a:br>
              <a:rPr lang="en-US" sz="2000" b="1" dirty="0">
                <a:ln w="3175">
                  <a:noFill/>
                </a:ln>
                <a:latin typeface="Trebuchet MS" panose="020B0603020202020204" pitchFamily="34" charset="0"/>
              </a:rPr>
            </a:br>
            <a:r>
              <a:rPr lang="en-US" sz="1600" b="1" dirty="0">
                <a:ln w="3175">
                  <a:noFill/>
                </a:ln>
                <a:latin typeface="Trebuchet MS" panose="020B0603020202020204" pitchFamily="34" charset="0"/>
              </a:rPr>
              <a:t>Laurel Grove · Mount Pleasant, SC 29466</a:t>
            </a:r>
            <a:br>
              <a:rPr lang="en-US" sz="1600" b="1" dirty="0">
                <a:ln w="3175">
                  <a:noFill/>
                </a:ln>
                <a:latin typeface="Trebuchet MS" panose="020B0603020202020204" pitchFamily="34" charset="0"/>
              </a:rPr>
            </a:br>
            <a:r>
              <a:rPr lang="en-US" sz="1600" b="1" dirty="0">
                <a:ln w="3175">
                  <a:noFill/>
                </a:ln>
                <a:latin typeface="Trebuchet MS" panose="020B0603020202020204" pitchFamily="34" charset="0"/>
              </a:rPr>
              <a:t>MLS# 25025376 · $589,950</a:t>
            </a:r>
            <a:endParaRPr lang="en-US" sz="1400" b="1" dirty="0">
              <a:ln w="3175">
                <a:noFill/>
              </a:ln>
              <a:latin typeface="Trebuchet MS" panose="020B0603020202020204" pitchFamily="34" charset="0"/>
            </a:endParaRPr>
          </a:p>
        </p:txBody>
      </p:sp>
      <p:sp>
        <p:nvSpPr>
          <p:cNvPr id="3" name="Subtitle 2"/>
          <p:cNvSpPr>
            <a:spLocks noGrp="1"/>
          </p:cNvSpPr>
          <p:nvPr>
            <p:ph type="subTitle" idx="1"/>
          </p:nvPr>
        </p:nvSpPr>
        <p:spPr>
          <a:xfrm>
            <a:off x="1766380" y="5153440"/>
            <a:ext cx="6463220" cy="3599368"/>
          </a:xfrm>
        </p:spPr>
        <p:txBody>
          <a:bodyPr anchor="ctr">
            <a:noAutofit/>
          </a:bodyPr>
          <a:lstStyle/>
          <a:p>
            <a:pPr algn="r">
              <a:spcBef>
                <a:spcPts val="0"/>
              </a:spcBef>
            </a:pPr>
            <a:r>
              <a:rPr lang="en-US" sz="1300" dirty="0">
                <a:solidFill>
                  <a:schemeClr val="tx1"/>
                </a:solidFill>
                <a:latin typeface="Trebuchet MS" panose="020B0603020202020204" pitchFamily="34" charset="0"/>
                <a:ea typeface="Verdana" panose="020B0604030504040204" pitchFamily="34" charset="0"/>
                <a:cs typeface="Verdana" panose="020B0604030504040204" pitchFamily="34" charset="0"/>
              </a:rPr>
              <a:t>Welcome to Mount Pleasant's best kept secret, Laurel Grove! This precious little community is nestled between the Ivy Hall Subdivision and Park West. You can walk, bike or golf cart to Oakland Shopping Center and to other area shops and restaurants. This home features 3 bedrooms and 2 1/2 baths and boasts hardwood floors downstairs. </a:t>
            </a:r>
          </a:p>
          <a:p>
            <a:pPr algn="r">
              <a:spcBef>
                <a:spcPts val="0"/>
              </a:spcBef>
            </a:pPr>
            <a:endParaRPr lang="en-US" sz="1300" dirty="0">
              <a:solidFill>
                <a:schemeClr val="tx1"/>
              </a:solidFill>
              <a:latin typeface="Trebuchet MS" panose="020B0603020202020204" pitchFamily="34" charset="0"/>
              <a:ea typeface="Verdana" panose="020B0604030504040204" pitchFamily="34" charset="0"/>
              <a:cs typeface="Verdana" panose="020B0604030504040204" pitchFamily="34" charset="0"/>
            </a:endParaRPr>
          </a:p>
          <a:p>
            <a:pPr algn="r">
              <a:spcBef>
                <a:spcPts val="0"/>
              </a:spcBef>
            </a:pPr>
            <a:r>
              <a:rPr lang="en-US" sz="1300" dirty="0">
                <a:solidFill>
                  <a:schemeClr val="tx1"/>
                </a:solidFill>
                <a:latin typeface="Trebuchet MS" panose="020B0603020202020204" pitchFamily="34" charset="0"/>
                <a:ea typeface="Verdana" panose="020B0604030504040204" pitchFamily="34" charset="0"/>
                <a:cs typeface="Verdana" panose="020B0604030504040204" pitchFamily="34" charset="0"/>
              </a:rPr>
              <a:t>The kitchen has stainless steel appliances, a pantry and a window at the kitchen sink that overlooks the backyard. The family room has a wood burning fireplace and there is a flex space that could be used as a formal dining area or an office space. The three bedrooms are located upstairs. The primary suite includes a spacious </a:t>
            </a:r>
            <a:r>
              <a:rPr lang="en-US" sz="1300" dirty="0" err="1">
                <a:solidFill>
                  <a:schemeClr val="tx1"/>
                </a:solidFill>
                <a:latin typeface="Trebuchet MS" panose="020B0603020202020204" pitchFamily="34" charset="0"/>
                <a:ea typeface="Verdana" panose="020B0604030504040204" pitchFamily="34" charset="0"/>
                <a:cs typeface="Verdana" panose="020B0604030504040204" pitchFamily="34" charset="0"/>
              </a:rPr>
              <a:t>en</a:t>
            </a:r>
            <a:r>
              <a:rPr lang="en-US" sz="1300" dirty="0">
                <a:solidFill>
                  <a:schemeClr val="tx1"/>
                </a:solidFill>
                <a:latin typeface="Trebuchet MS" panose="020B0603020202020204" pitchFamily="34" charset="0"/>
                <a:ea typeface="Verdana" panose="020B0604030504040204" pitchFamily="34" charset="0"/>
                <a:cs typeface="Verdana" panose="020B0604030504040204" pitchFamily="34" charset="0"/>
              </a:rPr>
              <a:t> suite bathroom with large walk in closet.</a:t>
            </a:r>
          </a:p>
          <a:p>
            <a:pPr algn="r">
              <a:spcBef>
                <a:spcPts val="0"/>
              </a:spcBef>
            </a:pPr>
            <a:endParaRPr lang="en-US" sz="1300" dirty="0">
              <a:solidFill>
                <a:schemeClr val="tx1"/>
              </a:solidFill>
              <a:latin typeface="Trebuchet MS" panose="020B0603020202020204" pitchFamily="34" charset="0"/>
              <a:ea typeface="Verdana" panose="020B0604030504040204" pitchFamily="34" charset="0"/>
              <a:cs typeface="Verdana" panose="020B0604030504040204" pitchFamily="34" charset="0"/>
            </a:endParaRPr>
          </a:p>
          <a:p>
            <a:pPr algn="r">
              <a:spcBef>
                <a:spcPts val="0"/>
              </a:spcBef>
            </a:pPr>
            <a:r>
              <a:rPr lang="en-US" sz="1300" dirty="0">
                <a:solidFill>
                  <a:schemeClr val="tx1"/>
                </a:solidFill>
                <a:latin typeface="Trebuchet MS" panose="020B0603020202020204" pitchFamily="34" charset="0"/>
                <a:ea typeface="Verdana" panose="020B0604030504040204" pitchFamily="34" charset="0"/>
                <a:cs typeface="Verdana" panose="020B0604030504040204" pitchFamily="34" charset="0"/>
              </a:rPr>
              <a:t>The yard is a good size and has a patio that is great for adding seating for outdoor dining or relaxing in the wonderful Lowcountry weather. In addition to the patio there is a full front porch that also offers a great space for outdoor living! Also the property has a one car garage perfect for storage! The home sits on a </a:t>
            </a:r>
            <a:r>
              <a:rPr lang="en-US" sz="1300" dirty="0" err="1">
                <a:solidFill>
                  <a:schemeClr val="tx1"/>
                </a:solidFill>
                <a:latin typeface="Trebuchet MS" panose="020B0603020202020204" pitchFamily="34" charset="0"/>
                <a:ea typeface="Verdana" panose="020B0604030504040204" pitchFamily="34" charset="0"/>
                <a:cs typeface="Verdana" panose="020B0604030504040204" pitchFamily="34" charset="0"/>
              </a:rPr>
              <a:t>cul</a:t>
            </a:r>
            <a:r>
              <a:rPr lang="en-US" sz="1300" dirty="0">
                <a:solidFill>
                  <a:schemeClr val="tx1"/>
                </a:solidFill>
                <a:latin typeface="Trebuchet MS" panose="020B0603020202020204" pitchFamily="34" charset="0"/>
                <a:ea typeface="Verdana" panose="020B0604030504040204" pitchFamily="34" charset="0"/>
                <a:cs typeface="Verdana" panose="020B0604030504040204" pitchFamily="34" charset="0"/>
              </a:rPr>
              <a:t> de sac which offers a nice quiet feel!</a:t>
            </a:r>
          </a:p>
        </p:txBody>
      </p:sp>
      <p:pic>
        <p:nvPicPr>
          <p:cNvPr id="22"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135466" y="8963806"/>
            <a:ext cx="1094134" cy="109413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0" y="9018520"/>
            <a:ext cx="1600200" cy="9847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1" name="Rectangle 30"/>
          <p:cNvSpPr/>
          <p:nvPr/>
        </p:nvSpPr>
        <p:spPr>
          <a:xfrm>
            <a:off x="4153471" y="9003042"/>
            <a:ext cx="2753397" cy="1015663"/>
          </a:xfrm>
          <a:prstGeom prst="rect">
            <a:avLst/>
          </a:prstGeom>
        </p:spPr>
        <p:txBody>
          <a:bodyPr wrap="square">
            <a:spAutoFit/>
          </a:bodyPr>
          <a:lstStyle/>
          <a:p>
            <a:pPr algn="r"/>
            <a:r>
              <a:rPr lang="en-US" sz="1800" b="1" dirty="0">
                <a:latin typeface="Trebuchet MS" panose="020B0603020202020204" pitchFamily="34" charset="0"/>
                <a:ea typeface="Verdana" panose="020B0604030504040204" pitchFamily="34" charset="0"/>
                <a:cs typeface="Verdana" panose="020B0604030504040204" pitchFamily="34" charset="0"/>
              </a:rPr>
              <a:t>Carey Nikonchuk</a:t>
            </a:r>
          </a:p>
          <a:p>
            <a:pPr algn="r"/>
            <a:r>
              <a:rPr lang="en-US" sz="1400" dirty="0">
                <a:latin typeface="Trebuchet MS" panose="020B0603020202020204" pitchFamily="34" charset="0"/>
                <a:ea typeface="Verdana" panose="020B0604030504040204" pitchFamily="34" charset="0"/>
                <a:cs typeface="Verdana" panose="020B0604030504040204" pitchFamily="34" charset="0"/>
              </a:rPr>
              <a:t>843-276-1701</a:t>
            </a:r>
          </a:p>
          <a:p>
            <a:pPr algn="r"/>
            <a:r>
              <a:rPr lang="en-US" sz="1400" dirty="0">
                <a:latin typeface="Trebuchet MS" panose="020B0603020202020204" pitchFamily="34" charset="0"/>
              </a:rPr>
              <a:t>cnikonchuk@gmail.com</a:t>
            </a:r>
          </a:p>
          <a:p>
            <a:pPr algn="r"/>
            <a:r>
              <a:rPr lang="en-US" sz="1400" dirty="0">
                <a:latin typeface="Trebuchet MS" panose="020B0603020202020204" pitchFamily="34" charset="0"/>
              </a:rPr>
              <a:t>www.brennamangroup.com</a:t>
            </a:r>
          </a:p>
        </p:txBody>
      </p:sp>
      <p:pic>
        <p:nvPicPr>
          <p:cNvPr id="5" name="Picture 4">
            <a:extLst>
              <a:ext uri="{FF2B5EF4-FFF2-40B4-BE49-F238E27FC236}">
                <a16:creationId xmlns:a16="http://schemas.microsoft.com/office/drawing/2014/main" id="{46EE3ABF-0AD7-4BAF-8EFE-0054297EE756}"/>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0" y="6441800"/>
            <a:ext cx="1600200" cy="1143000"/>
          </a:xfrm>
          <a:prstGeom prst="rect">
            <a:avLst/>
          </a:prstGeom>
        </p:spPr>
      </p:pic>
      <p:pic>
        <p:nvPicPr>
          <p:cNvPr id="8" name="Picture 7">
            <a:extLst>
              <a:ext uri="{FF2B5EF4-FFF2-40B4-BE49-F238E27FC236}">
                <a16:creationId xmlns:a16="http://schemas.microsoft.com/office/drawing/2014/main" id="{923F280A-95C0-4842-9293-40D5F2579626}"/>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0" y="3865080"/>
            <a:ext cx="1600200" cy="1143000"/>
          </a:xfrm>
          <a:prstGeom prst="rect">
            <a:avLst/>
          </a:prstGeom>
        </p:spPr>
      </p:pic>
      <p:pic>
        <p:nvPicPr>
          <p:cNvPr id="10" name="Picture 9">
            <a:extLst>
              <a:ext uri="{FF2B5EF4-FFF2-40B4-BE49-F238E27FC236}">
                <a16:creationId xmlns:a16="http://schemas.microsoft.com/office/drawing/2014/main" id="{B9B6F2D5-E784-49C7-81D3-F0850F19BB6E}"/>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0" y="2576720"/>
            <a:ext cx="1600200" cy="1143000"/>
          </a:xfrm>
          <a:prstGeom prst="rect">
            <a:avLst/>
          </a:prstGeom>
        </p:spPr>
      </p:pic>
      <p:pic>
        <p:nvPicPr>
          <p:cNvPr id="13" name="Picture 12">
            <a:extLst>
              <a:ext uri="{FF2B5EF4-FFF2-40B4-BE49-F238E27FC236}">
                <a16:creationId xmlns:a16="http://schemas.microsoft.com/office/drawing/2014/main" id="{06B7A0B0-5ADA-4D62-8B86-DDB96EA994AD}"/>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0" y="1288360"/>
            <a:ext cx="1600200" cy="1143000"/>
          </a:xfrm>
          <a:prstGeom prst="rect">
            <a:avLst/>
          </a:prstGeom>
        </p:spPr>
      </p:pic>
      <p:pic>
        <p:nvPicPr>
          <p:cNvPr id="18" name="Picture 17">
            <a:extLst>
              <a:ext uri="{FF2B5EF4-FFF2-40B4-BE49-F238E27FC236}">
                <a16:creationId xmlns:a16="http://schemas.microsoft.com/office/drawing/2014/main" id="{582EFB8E-A703-4460-9BA8-E82FAC0524E3}"/>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0" y="5153440"/>
            <a:ext cx="1600200" cy="1143000"/>
          </a:xfrm>
          <a:prstGeom prst="rect">
            <a:avLst/>
          </a:prstGeom>
        </p:spPr>
      </p:pic>
      <p:pic>
        <p:nvPicPr>
          <p:cNvPr id="25" name="Picture 24">
            <a:extLst>
              <a:ext uri="{FF2B5EF4-FFF2-40B4-BE49-F238E27FC236}">
                <a16:creationId xmlns:a16="http://schemas.microsoft.com/office/drawing/2014/main" id="{7C2A5E22-3C02-4F1D-A26A-E0E70BDA594A}"/>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0" y="7730160"/>
            <a:ext cx="1600200" cy="1143000"/>
          </a:xfrm>
          <a:prstGeom prst="rect">
            <a:avLst/>
          </a:prstGeom>
        </p:spPr>
      </p:pic>
      <p:sp>
        <p:nvSpPr>
          <p:cNvPr id="4" name="Rectangle 3">
            <a:extLst>
              <a:ext uri="{FF2B5EF4-FFF2-40B4-BE49-F238E27FC236}">
                <a16:creationId xmlns:a16="http://schemas.microsoft.com/office/drawing/2014/main" id="{3F0E83C8-AECD-4552-8889-941F70D88729}"/>
              </a:ext>
            </a:extLst>
          </p:cNvPr>
          <p:cNvSpPr/>
          <p:nvPr/>
        </p:nvSpPr>
        <p:spPr>
          <a:xfrm>
            <a:off x="1766380" y="0"/>
            <a:ext cx="6463219" cy="369332"/>
          </a:xfrm>
          <a:prstGeom prst="rect">
            <a:avLst/>
          </a:prstGeom>
        </p:spPr>
        <p:txBody>
          <a:bodyPr wrap="square">
            <a:spAutoFit/>
          </a:bodyPr>
          <a:lstStyle/>
          <a:p>
            <a:pPr algn="r"/>
            <a:r>
              <a:rPr lang="en-US" sz="1800" b="1" i="1" dirty="0">
                <a:ln w="3175">
                  <a:solidFill>
                    <a:schemeClr val="tx1"/>
                  </a:solidFill>
                </a:ln>
                <a:solidFill>
                  <a:schemeClr val="bg1"/>
                </a:solidFill>
                <a:effectLst>
                  <a:outerShdw blurRad="38100" dist="38100" dir="2700000" algn="tl">
                    <a:srgbClr val="000000">
                      <a:alpha val="43137"/>
                    </a:srgbClr>
                  </a:outerShdw>
                </a:effectLst>
                <a:latin typeface="Trebuchet MS" panose="020B0603020202020204" pitchFamily="34" charset="0"/>
              </a:rPr>
              <a:t>Huge Price Reduction</a:t>
            </a:r>
          </a:p>
        </p:txBody>
      </p:sp>
      <p:pic>
        <p:nvPicPr>
          <p:cNvPr id="7" name="Picture 6">
            <a:extLst>
              <a:ext uri="{FF2B5EF4-FFF2-40B4-BE49-F238E27FC236}">
                <a16:creationId xmlns:a16="http://schemas.microsoft.com/office/drawing/2014/main" id="{86D52B1E-C9E7-0EDF-F504-0626C0036B34}"/>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0" y="0"/>
            <a:ext cx="1600200" cy="1143000"/>
          </a:xfrm>
          <a:prstGeom prst="rect">
            <a:avLst/>
          </a:prstGeom>
        </p:spPr>
      </p:pic>
    </p:spTree>
    <p:extLst>
      <p:ext uri="{BB962C8B-B14F-4D97-AF65-F5344CB8AC3E}">
        <p14:creationId xmlns:p14="http://schemas.microsoft.com/office/powerpoint/2010/main" val="4069789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440</TotalTime>
  <Words>243</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1238 Falling Moss Drive Laurel Grove · Mount Pleasant, SC 29466 MLS# 25025376 · $589,950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 Thomas Price</cp:lastModifiedBy>
  <cp:revision>75</cp:revision>
  <dcterms:created xsi:type="dcterms:W3CDTF">2006-08-16T00:00:00Z</dcterms:created>
  <dcterms:modified xsi:type="dcterms:W3CDTF">2025-10-02T12:49:11Z</dcterms:modified>
</cp:coreProperties>
</file>