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51" d="100"/>
          <a:sy n="51" d="100"/>
        </p:scale>
        <p:origin x="2700" y="90"/>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8/18/2015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8/18/2015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8/18/2015</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43" y="0"/>
            <a:ext cx="7315198" cy="1752600"/>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03657" y="631508"/>
            <a:ext cx="6705599" cy="4473891"/>
          </a:xfrm>
          <a:prstGeom prst="rect">
            <a:avLst/>
          </a:prstGeom>
          <a:ln w="3175">
            <a:solidFill>
              <a:schemeClr val="tx2"/>
            </a:solidFill>
          </a:ln>
          <a:effectLst/>
        </p:spPr>
      </p:pic>
      <p:sp>
        <p:nvSpPr>
          <p:cNvPr id="21" name="Rectangle 20"/>
          <p:cNvSpPr/>
          <p:nvPr/>
        </p:nvSpPr>
        <p:spPr>
          <a:xfrm>
            <a:off x="-1143" y="8679036"/>
            <a:ext cx="7315198" cy="1377984"/>
          </a:xfrm>
          <a:prstGeom prst="rect">
            <a:avLst/>
          </a:prstGeom>
          <a:solidFill>
            <a:schemeClr val="tx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288" y="5218372"/>
            <a:ext cx="7317488" cy="2360967"/>
          </a:xfrm>
        </p:spPr>
        <p:txBody>
          <a:bodyPr anchor="ctr">
            <a:noAutofit/>
          </a:bodyPr>
          <a:lstStyle/>
          <a:p>
            <a:r>
              <a:rPr lang="en-US" sz="1400" dirty="0">
                <a:solidFill>
                  <a:schemeClr val="tx2">
                    <a:lumMod val="75000"/>
                  </a:schemeClr>
                </a:solidFill>
                <a:latin typeface="Trebuchet MS" panose="020B0603020202020204" pitchFamily="34" charset="0"/>
              </a:rPr>
              <a:t>Take advantage of this unbelievable opportunity to own a custom home in one of the larger golf course lots in Shadowmoss Plantation. This southwestern style home, fully renovated, is a one of a kind property situated along the 13th hole directly on the Shadowmoss golf course. This home offers everything. This home has an open floor plan with soaring high ceilings and arched windows to allow lots of natural light in. The great room is enormous and has a gas burning fire place and flows perfectly into the kitchen or out to the tranquil back patio overlooking the huge back yard. Master bedroom is downstairs and has an extra large walk-in closet, bath with a luxurious air bath tub with </a:t>
            </a:r>
            <a:r>
              <a:rPr lang="en-US" sz="1400" dirty="0" err="1">
                <a:solidFill>
                  <a:schemeClr val="tx2">
                    <a:lumMod val="75000"/>
                  </a:schemeClr>
                </a:solidFill>
                <a:latin typeface="Trebuchet MS" panose="020B0603020202020204" pitchFamily="34" charset="0"/>
              </a:rPr>
              <a:t>chromatherapy</a:t>
            </a:r>
            <a:r>
              <a:rPr lang="en-US" sz="1400" dirty="0">
                <a:solidFill>
                  <a:schemeClr val="tx2">
                    <a:lumMod val="75000"/>
                  </a:schemeClr>
                </a:solidFill>
                <a:latin typeface="Trebuchet MS" panose="020B0603020202020204" pitchFamily="34" charset="0"/>
              </a:rPr>
              <a:t> and separate extra large shower.</a:t>
            </a:r>
            <a:endParaRPr lang="en-US" sz="1400" dirty="0">
              <a:solidFill>
                <a:schemeClr val="tx2">
                  <a:lumMod val="75000"/>
                </a:schemeClr>
              </a:solidFill>
              <a:latin typeface="Trebuchet MS" panose="020B0603020202020204" pitchFamily="34" charset="0"/>
            </a:endParaRPr>
          </a:p>
        </p:txBody>
      </p:sp>
      <p:sp>
        <p:nvSpPr>
          <p:cNvPr id="2" name="Title 1"/>
          <p:cNvSpPr>
            <a:spLocks noGrp="1"/>
          </p:cNvSpPr>
          <p:nvPr>
            <p:ph type="ctrTitle"/>
          </p:nvPr>
        </p:nvSpPr>
        <p:spPr>
          <a:xfrm>
            <a:off x="-1143" y="4029776"/>
            <a:ext cx="7315199" cy="1075623"/>
          </a:xfrm>
        </p:spPr>
        <p:txBody>
          <a:bodyPr anchor="t">
            <a:noAutofit/>
            <a:scene3d>
              <a:camera prst="orthographicFront"/>
              <a:lightRig rig="soft" dir="t">
                <a:rot lat="0" lon="0" rev="17220000"/>
              </a:lightRig>
            </a:scene3d>
            <a:sp3d prstMaterial="softEdge"/>
          </a:bodyPr>
          <a:lstStyle/>
          <a:p>
            <a:r>
              <a:rPr lang="en-US" sz="2400" cap="none" dirty="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123 Shadowmoss </a:t>
            </a:r>
            <a:r>
              <a:rPr lang="en-US" sz="2400" cap="none" dirty="0" smtClean="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Parkway</a:t>
            </a:r>
            <a:br>
              <a:rPr lang="en-US" sz="2400" cap="none" dirty="0" smtClean="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br>
            <a:r>
              <a:rPr lang="en-US" sz="1800" cap="none" dirty="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Shadowmoss Plantation | </a:t>
            </a:r>
            <a:r>
              <a:rPr lang="en-US" sz="1800" cap="none" dirty="0" smtClean="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Charleston</a:t>
            </a:r>
            <a:br>
              <a:rPr lang="en-US" sz="1800" cap="none" dirty="0" smtClean="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br>
            <a:r>
              <a:rPr lang="en-US" sz="1800" cap="none" dirty="0" smtClean="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1800" cap="none" dirty="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MLS# 15016347 | $374,900</a:t>
            </a:r>
            <a:endParaRPr lang="en-US" sz="1600" cap="none" dirty="0">
              <a:ln w="10541"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7" name="Rectangle 16"/>
          <p:cNvSpPr/>
          <p:nvPr/>
        </p:nvSpPr>
        <p:spPr>
          <a:xfrm>
            <a:off x="4660634" y="8921006"/>
            <a:ext cx="2652278" cy="877163"/>
          </a:xfrm>
          <a:prstGeom prst="rect">
            <a:avLst/>
          </a:prstGeom>
        </p:spPr>
        <p:txBody>
          <a:bodyPr wrap="square">
            <a:spAutoFit/>
          </a:bodyPr>
          <a:lstStyle/>
          <a:p>
            <a:pPr algn="ctr"/>
            <a:r>
              <a:rPr lang="en-US" sz="1800" dirty="0">
                <a:solidFill>
                  <a:schemeClr val="bg1"/>
                </a:solidFill>
                <a:effectLst>
                  <a:outerShdw blurRad="38100" dist="38100" dir="2700000" algn="tl">
                    <a:srgbClr val="000000">
                      <a:alpha val="43137"/>
                    </a:srgbClr>
                  </a:outerShdw>
                </a:effectLst>
                <a:latin typeface="Trebuchet MS" panose="020B0603020202020204" pitchFamily="34" charset="0"/>
              </a:rPr>
              <a:t>Lilian </a:t>
            </a:r>
            <a:r>
              <a:rPr lang="en-US" sz="1800" dirty="0" err="1">
                <a:solidFill>
                  <a:schemeClr val="bg1"/>
                </a:solidFill>
                <a:effectLst>
                  <a:outerShdw blurRad="38100" dist="38100" dir="2700000" algn="tl">
                    <a:srgbClr val="000000">
                      <a:alpha val="43137"/>
                    </a:srgbClr>
                  </a:outerShdw>
                </a:effectLst>
                <a:latin typeface="Trebuchet MS" panose="020B0603020202020204" pitchFamily="34" charset="0"/>
              </a:rPr>
              <a:t>Roa</a:t>
            </a:r>
            <a:r>
              <a:rPr lang="en-US" sz="1800" dirty="0" smtClean="0">
                <a:solidFill>
                  <a:schemeClr val="bg1"/>
                </a:solidFill>
                <a:effectLst>
                  <a:outerShdw blurRad="38100" dist="38100" dir="2700000" algn="tl">
                    <a:srgbClr val="000000">
                      <a:alpha val="43137"/>
                    </a:srgbClr>
                  </a:outerShdw>
                </a:effectLst>
                <a:latin typeface="Trebuchet MS" panose="020B0603020202020204" pitchFamily="34" charset="0"/>
              </a:rPr>
              <a:t/>
            </a:r>
            <a:br>
              <a:rPr lang="en-US" sz="1800" dirty="0" smtClean="0">
                <a:solidFill>
                  <a:schemeClr val="bg1"/>
                </a:solidFill>
                <a:effectLst>
                  <a:outerShdw blurRad="38100" dist="38100" dir="2700000" algn="tl">
                    <a:srgbClr val="000000">
                      <a:alpha val="43137"/>
                    </a:srgbClr>
                  </a:outerShdw>
                </a:effectLst>
                <a:latin typeface="Trebuchet MS" panose="020B0603020202020204" pitchFamily="34" charset="0"/>
              </a:rPr>
            </a:br>
            <a:r>
              <a:rPr lang="en-US" sz="1100" dirty="0">
                <a:solidFill>
                  <a:schemeClr val="bg1"/>
                </a:solidFill>
                <a:effectLst>
                  <a:outerShdw blurRad="38100" dist="38100" dir="2700000" algn="tl">
                    <a:srgbClr val="000000">
                      <a:alpha val="43137"/>
                    </a:srgbClr>
                  </a:outerShdw>
                </a:effectLst>
                <a:latin typeface="Trebuchet MS" panose="020B0603020202020204" pitchFamily="34" charset="0"/>
              </a:rPr>
              <a:t>Mobile - (954) 593-1315</a:t>
            </a:r>
          </a:p>
          <a:p>
            <a:pPr algn="ctr"/>
            <a:r>
              <a:rPr lang="en-US" sz="1100" dirty="0">
                <a:solidFill>
                  <a:schemeClr val="bg1"/>
                </a:solidFill>
                <a:effectLst>
                  <a:outerShdw blurRad="38100" dist="38100" dir="2700000" algn="tl">
                    <a:srgbClr val="000000">
                      <a:alpha val="43137"/>
                    </a:srgbClr>
                  </a:outerShdw>
                </a:effectLst>
                <a:latin typeface="Trebuchet MS" panose="020B0603020202020204" pitchFamily="34" charset="0"/>
              </a:rPr>
              <a:t>Office - (843) 310-1043</a:t>
            </a:r>
          </a:p>
          <a:p>
            <a:pPr algn="ctr"/>
            <a: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t>lroa@carolinaone.com</a:t>
            </a:r>
            <a:endParaRPr lang="en-US" sz="11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2279" y="8677656"/>
            <a:ext cx="2008355" cy="1380744"/>
          </a:xfrm>
          <a:prstGeom prst="rect">
            <a:avLst/>
          </a:prstGeom>
          <a:effectLst/>
        </p:spPr>
      </p:pic>
      <p:sp>
        <p:nvSpPr>
          <p:cNvPr id="18" name="Rectangle 17"/>
          <p:cNvSpPr/>
          <p:nvPr/>
        </p:nvSpPr>
        <p:spPr>
          <a:xfrm>
            <a:off x="-1" y="9059505"/>
            <a:ext cx="2651137" cy="600164"/>
          </a:xfrm>
          <a:prstGeom prst="rect">
            <a:avLst/>
          </a:prstGeom>
        </p:spPr>
        <p:txBody>
          <a:bodyPr wrap="square">
            <a:spAutoFit/>
          </a:bodyPr>
          <a:lstStyle/>
          <a:p>
            <a:pPr algn="ctr"/>
            <a:r>
              <a:rPr lang="en-US" sz="1100" dirty="0">
                <a:solidFill>
                  <a:schemeClr val="bg1"/>
                </a:solidFill>
                <a:latin typeface="Trebuchet MS" panose="020B0603020202020204" pitchFamily="34" charset="0"/>
              </a:rPr>
              <a:t>Carolina One Real Estate</a:t>
            </a:r>
          </a:p>
          <a:p>
            <a:pPr algn="ctr"/>
            <a:r>
              <a:rPr lang="en-US" sz="1100" dirty="0">
                <a:solidFill>
                  <a:schemeClr val="bg1"/>
                </a:solidFill>
                <a:latin typeface="Trebuchet MS" panose="020B0603020202020204" pitchFamily="34" charset="0"/>
              </a:rPr>
              <a:t>1265 Folly Rd</a:t>
            </a:r>
          </a:p>
          <a:p>
            <a:pPr algn="ctr"/>
            <a:r>
              <a:rPr lang="en-US" sz="1100" dirty="0">
                <a:solidFill>
                  <a:schemeClr val="bg1"/>
                </a:solidFill>
                <a:latin typeface="Trebuchet MS" panose="020B0603020202020204" pitchFamily="34" charset="0"/>
              </a:rPr>
              <a:t>Charleston, SC 29412</a:t>
            </a:r>
            <a:endParaRPr lang="en-US" sz="1100" dirty="0">
              <a:solidFill>
                <a:schemeClr val="bg1"/>
              </a:solidFill>
              <a:latin typeface="Trebuchet MS" panose="020B0603020202020204" pitchFamily="34" charset="0"/>
            </a:endParaRPr>
          </a:p>
        </p:txBody>
      </p:sp>
      <p:sp>
        <p:nvSpPr>
          <p:cNvPr id="23" name="Rectangle 22"/>
          <p:cNvSpPr/>
          <p:nvPr/>
        </p:nvSpPr>
        <p:spPr>
          <a:xfrm>
            <a:off x="-1144" y="0"/>
            <a:ext cx="7315200" cy="492443"/>
          </a:xfrm>
          <a:prstGeom prst="rect">
            <a:avLst/>
          </a:prstGeom>
        </p:spPr>
        <p:txBody>
          <a:bodyPr wrap="square">
            <a:spAutoFit/>
          </a:bodyPr>
          <a:lstStyle/>
          <a:p>
            <a:pPr algn="ctr"/>
            <a:r>
              <a:rPr lang="en-US" sz="2600" i="1" dirty="0">
                <a:solidFill>
                  <a:srgbClr val="FFFF00"/>
                </a:solidFill>
                <a:effectLst>
                  <a:outerShdw blurRad="50800" dist="38100" dir="5400000" algn="t" rotWithShape="0">
                    <a:prstClr val="black">
                      <a:alpha val="40000"/>
                    </a:prstClr>
                  </a:outerShdw>
                </a:effectLst>
                <a:latin typeface="Trebuchet MS" panose="020B0603020202020204" pitchFamily="34" charset="0"/>
              </a:rPr>
              <a:t>Fully renovated home overlooking golf course</a:t>
            </a:r>
            <a:endParaRPr lang="en-US" sz="2600" i="1" dirty="0">
              <a:solidFill>
                <a:srgbClr val="FFFF00"/>
              </a:solidFill>
              <a:effectLst>
                <a:outerShdw blurRad="50800" dist="38100" dir="5400000" algn="t" rotWithShape="0">
                  <a:prstClr val="black">
                    <a:alpha val="40000"/>
                  </a:prstClr>
                </a:outerShdw>
              </a:effectLst>
              <a:latin typeface="Trebuchet MS" panose="020B0603020202020204" pitchFamily="34" charset="0"/>
            </a:endParaRPr>
          </a:p>
        </p:txBody>
      </p:sp>
      <p:grpSp>
        <p:nvGrpSpPr>
          <p:cNvPr id="8" name="Group 7"/>
          <p:cNvGrpSpPr/>
          <p:nvPr/>
        </p:nvGrpSpPr>
        <p:grpSpPr>
          <a:xfrm>
            <a:off x="66708" y="7609625"/>
            <a:ext cx="7179496" cy="888040"/>
            <a:chOff x="58199" y="7609625"/>
            <a:chExt cx="7179496" cy="888040"/>
          </a:xfrm>
        </p:grpSpPr>
        <p:pic>
          <p:nvPicPr>
            <p:cNvPr id="25" name="Picture 24"/>
            <p:cNvPicPr>
              <a:picLocks noChangeAspect="1"/>
            </p:cNvPicPr>
            <p:nvPr/>
          </p:nvPicPr>
          <p:blipFill>
            <a:blip r:embed="rId4"/>
            <a:stretch>
              <a:fillRect/>
            </a:stretch>
          </p:blipFill>
          <p:spPr>
            <a:xfrm>
              <a:off x="58199" y="7609625"/>
              <a:ext cx="1331021" cy="888040"/>
            </a:xfrm>
            <a:prstGeom prst="rect">
              <a:avLst/>
            </a:prstGeom>
            <a:ln w="3175">
              <a:solidFill>
                <a:schemeClr val="tx2"/>
              </a:solidFill>
            </a:ln>
          </p:spPr>
        </p:pic>
        <p:pic>
          <p:nvPicPr>
            <p:cNvPr id="26" name="Picture 25"/>
            <p:cNvPicPr>
              <a:picLocks/>
            </p:cNvPicPr>
            <p:nvPr/>
          </p:nvPicPr>
          <p:blipFill>
            <a:blip r:embed="rId5"/>
            <a:stretch>
              <a:fillRect/>
            </a:stretch>
          </p:blipFill>
          <p:spPr>
            <a:xfrm>
              <a:off x="4444556" y="7609625"/>
              <a:ext cx="1331021" cy="888040"/>
            </a:xfrm>
            <a:prstGeom prst="rect">
              <a:avLst/>
            </a:prstGeom>
            <a:ln w="3175">
              <a:solidFill>
                <a:schemeClr val="tx2"/>
              </a:solidFill>
            </a:ln>
          </p:spPr>
        </p:pic>
        <p:pic>
          <p:nvPicPr>
            <p:cNvPr id="27" name="Picture 26"/>
            <p:cNvPicPr>
              <a:picLocks/>
            </p:cNvPicPr>
            <p:nvPr/>
          </p:nvPicPr>
          <p:blipFill>
            <a:blip r:embed="rId6"/>
            <a:stretch>
              <a:fillRect/>
            </a:stretch>
          </p:blipFill>
          <p:spPr>
            <a:xfrm>
              <a:off x="1520318" y="7609625"/>
              <a:ext cx="1331021" cy="888040"/>
            </a:xfrm>
            <a:prstGeom prst="rect">
              <a:avLst/>
            </a:prstGeom>
            <a:ln w="3175">
              <a:solidFill>
                <a:schemeClr val="tx2"/>
              </a:solidFill>
            </a:ln>
          </p:spPr>
        </p:pic>
        <p:pic>
          <p:nvPicPr>
            <p:cNvPr id="28" name="Picture 27"/>
            <p:cNvPicPr>
              <a:picLocks/>
            </p:cNvPicPr>
            <p:nvPr/>
          </p:nvPicPr>
          <p:blipFill>
            <a:blip r:embed="rId7"/>
            <a:stretch>
              <a:fillRect/>
            </a:stretch>
          </p:blipFill>
          <p:spPr>
            <a:xfrm>
              <a:off x="5906674" y="7609625"/>
              <a:ext cx="1331021" cy="888040"/>
            </a:xfrm>
            <a:prstGeom prst="rect">
              <a:avLst/>
            </a:prstGeom>
            <a:ln w="3175">
              <a:solidFill>
                <a:schemeClr val="tx2"/>
              </a:solidFill>
            </a:ln>
          </p:spPr>
        </p:pic>
        <p:pic>
          <p:nvPicPr>
            <p:cNvPr id="29" name="Picture 28"/>
            <p:cNvPicPr>
              <a:picLocks/>
            </p:cNvPicPr>
            <p:nvPr/>
          </p:nvPicPr>
          <p:blipFill>
            <a:blip r:embed="rId8"/>
            <a:stretch>
              <a:fillRect/>
            </a:stretch>
          </p:blipFill>
          <p:spPr>
            <a:xfrm>
              <a:off x="2982437" y="7609625"/>
              <a:ext cx="1331021" cy="888040"/>
            </a:xfrm>
            <a:prstGeom prst="rect">
              <a:avLst/>
            </a:prstGeom>
            <a:ln w="3175">
              <a:solidFill>
                <a:schemeClr val="tx2"/>
              </a:solidFill>
            </a:ln>
          </p:spPr>
        </p:pic>
      </p:grpSp>
    </p:spTree>
    <p:extLst>
      <p:ext uri="{BB962C8B-B14F-4D97-AF65-F5344CB8AC3E}">
        <p14:creationId xmlns:p14="http://schemas.microsoft.com/office/powerpoint/2010/main" val="41279503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87</TotalTime>
  <Words>157</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123 Shadowmoss Parkway Shadowmoss Plantation | Charleston  MLS# 15016347 | $374,900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21</cp:revision>
  <dcterms:created xsi:type="dcterms:W3CDTF">2006-08-16T00:00:00Z</dcterms:created>
  <dcterms:modified xsi:type="dcterms:W3CDTF">2015-08-18T12:56:06Z</dcterms:modified>
</cp:coreProperties>
</file>