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4/30/2019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878" y="828296"/>
            <a:ext cx="3577825" cy="2683368"/>
          </a:xfrm>
          <a:prstGeom prst="rect">
            <a:avLst/>
          </a:prstGeom>
          <a:ln>
            <a:solidFill>
              <a:schemeClr val="tx1"/>
            </a:solidFill>
          </a:ln>
        </p:spPr>
      </p:pic>
      <p:sp>
        <p:nvSpPr>
          <p:cNvPr id="2" name="Title 1"/>
          <p:cNvSpPr>
            <a:spLocks noGrp="1"/>
          </p:cNvSpPr>
          <p:nvPr>
            <p:ph type="ctrTitle"/>
          </p:nvPr>
        </p:nvSpPr>
        <p:spPr>
          <a:xfrm>
            <a:off x="-4969" y="0"/>
            <a:ext cx="7782339" cy="811806"/>
          </a:xfrm>
        </p:spPr>
        <p:txBody>
          <a:bodyPr anchor="b">
            <a:noAutofit/>
          </a:bodyPr>
          <a:lstStyle/>
          <a:p>
            <a:r>
              <a:rPr lang="en-US" sz="2300" b="1" dirty="0">
                <a:ln w="3175">
                  <a:noFill/>
                </a:ln>
                <a:solidFill>
                  <a:srgbClr val="FF0000"/>
                </a:solidFill>
                <a:latin typeface="Futura Lt BT" panose="020B0402020204020303" pitchFamily="34" charset="0"/>
                <a:ea typeface="Gadugi" panose="020B0502040204020203" pitchFamily="34" charset="0"/>
              </a:rPr>
              <a:t>Agent &amp; Buyer Bonus | 3 Beds &amp; 2 Baths | No HOA</a:t>
            </a:r>
            <a:br>
              <a:rPr lang="en-US" sz="2300" b="1" dirty="0">
                <a:ln w="3175">
                  <a:noFill/>
                </a:ln>
                <a:solidFill>
                  <a:srgbClr val="FF0000"/>
                </a:solidFill>
                <a:latin typeface="Futura Lt BT" panose="020B0402020204020303" pitchFamily="34" charset="0"/>
                <a:ea typeface="Gadugi" panose="020B0502040204020203" pitchFamily="34" charset="0"/>
              </a:rPr>
            </a:br>
            <a:r>
              <a:rPr lang="en-US" sz="2300" b="1" dirty="0">
                <a:ln w="3175">
                  <a:noFill/>
                </a:ln>
                <a:solidFill>
                  <a:srgbClr val="FF0000"/>
                </a:solidFill>
                <a:latin typeface="Futura Lt BT" panose="020B0402020204020303" pitchFamily="34" charset="0"/>
                <a:ea typeface="Gadugi" panose="020B0502040204020203" pitchFamily="34" charset="0"/>
              </a:rPr>
              <a:t>1.4+ Acres | Garage &amp; Storage | Close to Volvo!</a:t>
            </a:r>
            <a:endParaRPr lang="en-US" sz="2300" dirty="0">
              <a:ln w="3175">
                <a:noFill/>
              </a:ln>
              <a:solidFill>
                <a:schemeClr val="bg1">
                  <a:lumMod val="50000"/>
                </a:schemeClr>
              </a:solidFill>
              <a:latin typeface="Futura Lt BT" panose="020B0402020204020303" pitchFamily="34" charset="0"/>
              <a:ea typeface="Gadugi" panose="020B0502040204020203" pitchFamily="34" charset="0"/>
            </a:endParaRPr>
          </a:p>
        </p:txBody>
      </p:sp>
      <p:sp>
        <p:nvSpPr>
          <p:cNvPr id="13" name="Rectangle 12"/>
          <p:cNvSpPr/>
          <p:nvPr/>
        </p:nvSpPr>
        <p:spPr>
          <a:xfrm>
            <a:off x="820839" y="9010032"/>
            <a:ext cx="4589361" cy="1031051"/>
          </a:xfrm>
          <a:prstGeom prst="rect">
            <a:avLst/>
          </a:prstGeom>
        </p:spPr>
        <p:txBody>
          <a:bodyPr wrap="square">
            <a:spAutoFit/>
          </a:bodyPr>
          <a:lstStyle/>
          <a:p>
            <a:r>
              <a:rPr lang="en-US" sz="1400" b="1" dirty="0">
                <a:latin typeface="Futura Bk BT" panose="020B0502020204020303" pitchFamily="34" charset="0"/>
                <a:ea typeface="Gadugi" panose="020B0502040204020203" pitchFamily="34" charset="0"/>
              </a:rPr>
              <a:t>Nick Mazzilli</a:t>
            </a:r>
            <a:br>
              <a:rPr lang="en-US" sz="1400" b="1" dirty="0">
                <a:latin typeface="Futura Bk BT" panose="020B0502020204020303" pitchFamily="34" charset="0"/>
                <a:ea typeface="Gadugi" panose="020B0502040204020203" pitchFamily="34" charset="0"/>
              </a:rPr>
            </a:br>
            <a:br>
              <a:rPr lang="en-US" sz="1100" b="1" dirty="0">
                <a:latin typeface="Futura Bk BT" panose="020B0502020204020303" pitchFamily="34" charset="0"/>
                <a:ea typeface="Gadugi" panose="020B0502040204020203" pitchFamily="34" charset="0"/>
              </a:rPr>
            </a:br>
            <a:r>
              <a:rPr lang="en-US" sz="1200" dirty="0">
                <a:latin typeface="Futura Bk BT" panose="020B0502020204020303" pitchFamily="34" charset="0"/>
                <a:ea typeface="Gadugi" panose="020B0502040204020203" pitchFamily="34" charset="0"/>
              </a:rPr>
              <a:t>(843) 640-5575</a:t>
            </a:r>
          </a:p>
          <a:p>
            <a:r>
              <a:rPr lang="en-US" sz="1200" dirty="0">
                <a:latin typeface="Futura Bk BT" panose="020B0502020204020303" pitchFamily="34" charset="0"/>
                <a:ea typeface="Gadugi" panose="020B0502040204020203" pitchFamily="34" charset="0"/>
              </a:rPr>
              <a:t>nick@nickmcharleston.com</a:t>
            </a:r>
            <a:br>
              <a:rPr lang="en-US" sz="1200" dirty="0">
                <a:latin typeface="Futura Bk BT" panose="020B0502020204020303" pitchFamily="34" charset="0"/>
                <a:ea typeface="Gadugi" panose="020B0502040204020203" pitchFamily="34" charset="0"/>
              </a:rPr>
            </a:br>
            <a:r>
              <a:rPr lang="en-US" sz="1200" dirty="0">
                <a:latin typeface="Futura Bk BT" panose="020B0502020204020303" pitchFamily="34" charset="0"/>
                <a:ea typeface="Gadugi" panose="020B0502040204020203" pitchFamily="34" charset="0"/>
              </a:rPr>
              <a:t>www.nickmcharleston.com</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69878" y="9004598"/>
            <a:ext cx="650961" cy="9803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256123" y="9014852"/>
            <a:ext cx="1314450" cy="5202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6229350" y="9601200"/>
            <a:ext cx="1440076" cy="461665"/>
          </a:xfrm>
          <a:prstGeom prst="rect">
            <a:avLst/>
          </a:prstGeom>
        </p:spPr>
        <p:txBody>
          <a:bodyPr wrap="square">
            <a:spAutoFit/>
          </a:bodyPr>
          <a:lstStyle/>
          <a:p>
            <a:pPr algn="r"/>
            <a:r>
              <a:rPr lang="en-US" sz="800" dirty="0">
                <a:solidFill>
                  <a:schemeClr val="bg1">
                    <a:lumMod val="65000"/>
                  </a:schemeClr>
                </a:solidFill>
                <a:latin typeface="Gadugi" panose="020B0502040204020203" pitchFamily="34" charset="0"/>
                <a:ea typeface="Gadugi" panose="020B0502040204020203" pitchFamily="34" charset="0"/>
              </a:rPr>
              <a:t>Reside Real Estate LLC</a:t>
            </a:r>
          </a:p>
          <a:p>
            <a:pPr algn="r"/>
            <a:r>
              <a:rPr lang="en-US" sz="800" dirty="0">
                <a:solidFill>
                  <a:schemeClr val="bg1">
                    <a:lumMod val="65000"/>
                  </a:schemeClr>
                </a:solidFill>
                <a:latin typeface="Gadugi" panose="020B0502040204020203" pitchFamily="34" charset="0"/>
                <a:ea typeface="Gadugi" panose="020B0502040204020203" pitchFamily="34" charset="0"/>
              </a:rPr>
              <a:t>155 </a:t>
            </a:r>
            <a:r>
              <a:rPr lang="en-US" sz="800" dirty="0" err="1">
                <a:solidFill>
                  <a:schemeClr val="bg1">
                    <a:lumMod val="65000"/>
                  </a:schemeClr>
                </a:solidFill>
                <a:latin typeface="Gadugi" panose="020B0502040204020203" pitchFamily="34" charset="0"/>
                <a:ea typeface="Gadugi" panose="020B0502040204020203" pitchFamily="34" charset="0"/>
              </a:rPr>
              <a:t>Wingo</a:t>
            </a:r>
            <a:r>
              <a:rPr lang="en-US" sz="800" dirty="0">
                <a:solidFill>
                  <a:schemeClr val="bg1">
                    <a:lumMod val="65000"/>
                  </a:schemeClr>
                </a:solidFill>
                <a:latin typeface="Gadugi" panose="020B0502040204020203" pitchFamily="34" charset="0"/>
                <a:ea typeface="Gadugi" panose="020B0502040204020203" pitchFamily="34" charset="0"/>
              </a:rPr>
              <a:t> Way Unit 421</a:t>
            </a:r>
            <a:br>
              <a:rPr lang="en-US" sz="800" dirty="0">
                <a:solidFill>
                  <a:schemeClr val="bg1">
                    <a:lumMod val="65000"/>
                  </a:schemeClr>
                </a:solidFill>
                <a:latin typeface="Gadugi" panose="020B0502040204020203" pitchFamily="34" charset="0"/>
                <a:ea typeface="Gadugi" panose="020B0502040204020203" pitchFamily="34" charset="0"/>
              </a:rPr>
            </a:br>
            <a:r>
              <a:rPr lang="en-US" sz="800" dirty="0">
                <a:solidFill>
                  <a:schemeClr val="bg1">
                    <a:lumMod val="65000"/>
                  </a:schemeClr>
                </a:solidFill>
                <a:latin typeface="Gadugi" panose="020B0502040204020203" pitchFamily="34" charset="0"/>
                <a:ea typeface="Gadugi" panose="020B0502040204020203" pitchFamily="34" charset="0"/>
              </a:rPr>
              <a:t>Mt. Pleasant, SC 29464</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1" y="3511663"/>
            <a:ext cx="7772399" cy="811807"/>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2800" dirty="0">
                <a:latin typeface="Futura LtCn BT" panose="020B0408020204030204" pitchFamily="34" charset="0"/>
              </a:rPr>
              <a:t>123 </a:t>
            </a:r>
            <a:r>
              <a:rPr lang="en-US" sz="2800" dirty="0" err="1">
                <a:latin typeface="Futura LtCn BT" panose="020B0408020204030204" pitchFamily="34" charset="0"/>
              </a:rPr>
              <a:t>Shellmore</a:t>
            </a:r>
            <a:r>
              <a:rPr lang="en-US" sz="2800" dirty="0">
                <a:latin typeface="Futura LtCn BT" panose="020B0408020204030204" pitchFamily="34" charset="0"/>
              </a:rPr>
              <a:t> Trail</a:t>
            </a:r>
            <a:br>
              <a:rPr lang="en-US" sz="2800" dirty="0">
                <a:latin typeface="Futura LtCn BT" panose="020B0408020204030204" pitchFamily="34" charset="0"/>
              </a:rPr>
            </a:br>
            <a:r>
              <a:rPr lang="en-US" sz="1800" i="1" dirty="0">
                <a:latin typeface="Futura LtCn BT" panose="020B0408020204030204" pitchFamily="34" charset="0"/>
              </a:rPr>
              <a:t>Leisure Acres ~  Summerville, SC 29486 ~ MLS# 18016828 ~ $180,000</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76200" y="5029482"/>
            <a:ext cx="7619999" cy="2514600"/>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200" dirty="0">
                <a:latin typeface="Futura Lt BT" panose="020B0402020204020303" pitchFamily="34" charset="0"/>
              </a:rPr>
              <a:t>123 </a:t>
            </a:r>
            <a:r>
              <a:rPr lang="en-US" sz="1200" dirty="0" err="1">
                <a:latin typeface="Futura Lt BT" panose="020B0402020204020303" pitchFamily="34" charset="0"/>
              </a:rPr>
              <a:t>Shellmore</a:t>
            </a:r>
            <a:r>
              <a:rPr lang="en-US" sz="1200" dirty="0">
                <a:latin typeface="Futura Lt BT" panose="020B0402020204020303" pitchFamily="34" charset="0"/>
              </a:rPr>
              <a:t> Trail is a rare find in Summerville with over 1.4 acres of land! </a:t>
            </a:r>
            <a:br>
              <a:rPr lang="en-US" sz="1200" dirty="0">
                <a:latin typeface="Futura Lt BT" panose="020B0402020204020303" pitchFamily="34" charset="0"/>
              </a:rPr>
            </a:br>
            <a:r>
              <a:rPr lang="en-US" sz="1200" dirty="0">
                <a:latin typeface="Futura Lt BT" panose="020B0402020204020303" pitchFamily="34" charset="0"/>
              </a:rPr>
              <a:t>Attractive 3 bed, 2 bath home with new appliances! </a:t>
            </a:r>
          </a:p>
          <a:p>
            <a:endParaRPr lang="en-US" sz="1200" dirty="0">
              <a:latin typeface="Futura Lt BT" panose="020B0402020204020303" pitchFamily="34" charset="0"/>
            </a:endParaRPr>
          </a:p>
          <a:p>
            <a:r>
              <a:rPr lang="en-US" sz="1200" dirty="0">
                <a:latin typeface="Futura Lt BT" panose="020B0402020204020303" pitchFamily="34" charset="0"/>
              </a:rPr>
              <a:t>Plenty of space in the den to have guests over and to keep warm during the winter with the wood-burning fireplace. The kitchen has solid wood floors with a less than 2 years old stove and microwave, and less than 1 year old dishwasher. The owner added a water filter in the large crawl space with moisture control, which filters all water throughout the house. </a:t>
            </a:r>
          </a:p>
          <a:p>
            <a:endParaRPr lang="en-US" sz="1200" dirty="0">
              <a:latin typeface="Futura Lt BT" panose="020B0402020204020303" pitchFamily="34" charset="0"/>
            </a:endParaRPr>
          </a:p>
          <a:p>
            <a:r>
              <a:rPr lang="en-US" sz="1200" dirty="0">
                <a:latin typeface="Futura Lt BT" panose="020B0402020204020303" pitchFamily="34" charset="0"/>
              </a:rPr>
              <a:t>The metal roof was replaced in 2011. This home also comes with a 24x48 garage w/ electricity, a handyman's dream and perfect for storing tools. In addition, there's a large detached storage container, with electricity, to store all your outdoor equipment, tools, and decorations. </a:t>
            </a:r>
          </a:p>
          <a:p>
            <a:endParaRPr lang="en-US" sz="1200" dirty="0">
              <a:latin typeface="Futura Lt BT" panose="020B0402020204020303" pitchFamily="34" charset="0"/>
            </a:endParaRPr>
          </a:p>
          <a:p>
            <a:r>
              <a:rPr lang="en-US" sz="1200" dirty="0">
                <a:latin typeface="Futura Lt BT" panose="020B0402020204020303" pitchFamily="34" charset="0"/>
              </a:rPr>
              <a:t>With only a 15 minute drive to the new Volvo plant, having the largest lot of over 1.4 acres, no HOA, and no neighbors in your backyard, you cannot beat this Summerville gem! Come see for yourself!</a:t>
            </a:r>
            <a:endParaRPr lang="en-US" sz="1200" b="1" i="1" dirty="0">
              <a:latin typeface="Futura Lt BT" panose="020B0402020204020303" pitchFamily="34" charset="0"/>
            </a:endParaRPr>
          </a:p>
        </p:txBody>
      </p:sp>
      <p:pic>
        <p:nvPicPr>
          <p:cNvPr id="25" name="Picture 24">
            <a:extLst>
              <a:ext uri="{FF2B5EF4-FFF2-40B4-BE49-F238E27FC236}">
                <a16:creationId xmlns:a16="http://schemas.microsoft.com/office/drawing/2014/main" id="{AA2B4260-7630-4531-A9E0-1E39BF2DD07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59204" y="2125894"/>
            <a:ext cx="1847988" cy="1385991"/>
          </a:xfrm>
          <a:prstGeom prst="rect">
            <a:avLst/>
          </a:prstGeom>
          <a:ln>
            <a:solidFill>
              <a:schemeClr val="tx1"/>
            </a:solidFill>
          </a:ln>
        </p:spPr>
      </p:pic>
      <p:pic>
        <p:nvPicPr>
          <p:cNvPr id="20" name="Picture 19">
            <a:extLst>
              <a:ext uri="{FF2B5EF4-FFF2-40B4-BE49-F238E27FC236}">
                <a16:creationId xmlns:a16="http://schemas.microsoft.com/office/drawing/2014/main" id="{71184CA0-8AEC-4321-B44F-1DC18412E71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23748" y="828295"/>
            <a:ext cx="1847692" cy="1385769"/>
          </a:xfrm>
          <a:prstGeom prst="rect">
            <a:avLst/>
          </a:prstGeom>
          <a:ln>
            <a:solidFill>
              <a:schemeClr val="tx1"/>
            </a:solidFill>
          </a:ln>
        </p:spPr>
      </p:pic>
      <p:pic>
        <p:nvPicPr>
          <p:cNvPr id="15" name="Picture 14">
            <a:extLst>
              <a:ext uri="{FF2B5EF4-FFF2-40B4-BE49-F238E27FC236}">
                <a16:creationId xmlns:a16="http://schemas.microsoft.com/office/drawing/2014/main" id="{5B47ED2B-51F2-4554-B8B6-8110A2A34C34}"/>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144109" y="828296"/>
            <a:ext cx="1426464" cy="1069848"/>
          </a:xfrm>
          <a:prstGeom prst="rect">
            <a:avLst/>
          </a:prstGeom>
          <a:ln>
            <a:solidFill>
              <a:schemeClr val="tx1"/>
            </a:solidFill>
          </a:ln>
        </p:spPr>
      </p:pic>
      <p:pic>
        <p:nvPicPr>
          <p:cNvPr id="16" name="Picture 15">
            <a:extLst>
              <a:ext uri="{FF2B5EF4-FFF2-40B4-BE49-F238E27FC236}">
                <a16:creationId xmlns:a16="http://schemas.microsoft.com/office/drawing/2014/main" id="{3F05F3F2-B183-4759-8052-FE39FF7AB8A5}"/>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023894" y="2442258"/>
            <a:ext cx="1425874" cy="1069406"/>
          </a:xfrm>
          <a:prstGeom prst="rect">
            <a:avLst/>
          </a:prstGeom>
          <a:ln>
            <a:solidFill>
              <a:schemeClr val="tx1"/>
            </a:solidFill>
          </a:ln>
        </p:spPr>
      </p:pic>
      <p:pic>
        <p:nvPicPr>
          <p:cNvPr id="19" name="Picture 18">
            <a:extLst>
              <a:ext uri="{FF2B5EF4-FFF2-40B4-BE49-F238E27FC236}">
                <a16:creationId xmlns:a16="http://schemas.microsoft.com/office/drawing/2014/main" id="{2D14CB8F-4B9B-4CD9-B1A7-CBE6BC8653FA}"/>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678753" y="7617394"/>
            <a:ext cx="1425874" cy="1069405"/>
          </a:xfrm>
          <a:prstGeom prst="rect">
            <a:avLst/>
          </a:prstGeom>
          <a:ln>
            <a:solidFill>
              <a:schemeClr val="tx1"/>
            </a:solidFill>
          </a:ln>
        </p:spPr>
      </p:pic>
      <p:pic>
        <p:nvPicPr>
          <p:cNvPr id="21" name="Picture 20">
            <a:extLst>
              <a:ext uri="{FF2B5EF4-FFF2-40B4-BE49-F238E27FC236}">
                <a16:creationId xmlns:a16="http://schemas.microsoft.com/office/drawing/2014/main" id="{A835926D-BD65-4701-A83E-B03BCE2C9FD5}"/>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181318" y="7617394"/>
            <a:ext cx="1425874" cy="1069405"/>
          </a:xfrm>
          <a:prstGeom prst="rect">
            <a:avLst/>
          </a:prstGeom>
          <a:ln>
            <a:solidFill>
              <a:schemeClr val="tx1"/>
            </a:solidFill>
          </a:ln>
        </p:spPr>
      </p:pic>
      <p:pic>
        <p:nvPicPr>
          <p:cNvPr id="23" name="Picture 22">
            <a:extLst>
              <a:ext uri="{FF2B5EF4-FFF2-40B4-BE49-F238E27FC236}">
                <a16:creationId xmlns:a16="http://schemas.microsoft.com/office/drawing/2014/main" id="{9FB4432A-213F-4924-9C56-2499E78F7DE2}"/>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176188" y="7617394"/>
            <a:ext cx="1425874" cy="1069405"/>
          </a:xfrm>
          <a:prstGeom prst="rect">
            <a:avLst/>
          </a:prstGeom>
          <a:ln>
            <a:solidFill>
              <a:schemeClr val="tx1"/>
            </a:solidFill>
          </a:ln>
        </p:spPr>
      </p:pic>
      <p:sp>
        <p:nvSpPr>
          <p:cNvPr id="27" name="Title 1">
            <a:extLst>
              <a:ext uri="{FF2B5EF4-FFF2-40B4-BE49-F238E27FC236}">
                <a16:creationId xmlns:a16="http://schemas.microsoft.com/office/drawing/2014/main" id="{862533BC-DE23-4AB7-A505-E12405A3C7B2}"/>
              </a:ext>
            </a:extLst>
          </p:cNvPr>
          <p:cNvSpPr txBox="1">
            <a:spLocks/>
          </p:cNvSpPr>
          <p:nvPr/>
        </p:nvSpPr>
        <p:spPr>
          <a:xfrm>
            <a:off x="-4969" y="4396783"/>
            <a:ext cx="7782339" cy="559386"/>
          </a:xfrm>
          <a:prstGeom prst="rect">
            <a:avLst/>
          </a:prstGeom>
        </p:spPr>
        <p:txBody>
          <a:bodyPr vert="horz" lIns="101882" tIns="50941" rIns="101882" bIns="50941" rtlCol="0" anchor="b">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b="1" dirty="0">
                <a:ln w="3175">
                  <a:noFill/>
                </a:ln>
                <a:latin typeface="Futura Lt BT" panose="020B0402020204020303" pitchFamily="34" charset="0"/>
                <a:ea typeface="Gadugi" panose="020B0502040204020203" pitchFamily="34" charset="0"/>
              </a:rPr>
              <a:t>This </a:t>
            </a:r>
            <a:r>
              <a:rPr lang="en-US" sz="1400" b="1">
                <a:ln w="3175">
                  <a:noFill/>
                </a:ln>
                <a:latin typeface="Futura Lt BT" panose="020B0402020204020303" pitchFamily="34" charset="0"/>
                <a:ea typeface="Gadugi" panose="020B0502040204020203" pitchFamily="34" charset="0"/>
              </a:rPr>
              <a:t>Home Has </a:t>
            </a:r>
            <a:r>
              <a:rPr lang="en-US" sz="1400" b="1" dirty="0">
                <a:ln w="3175">
                  <a:noFill/>
                </a:ln>
                <a:latin typeface="Futura Lt BT" panose="020B0402020204020303" pitchFamily="34" charset="0"/>
                <a:ea typeface="Gadugi" panose="020B0502040204020203" pitchFamily="34" charset="0"/>
              </a:rPr>
              <a:t>Been </a:t>
            </a:r>
            <a:r>
              <a:rPr lang="en-US" sz="1400" b="1" dirty="0" err="1">
                <a:ln w="3175">
                  <a:noFill/>
                </a:ln>
                <a:latin typeface="Futura Lt BT" panose="020B0402020204020303" pitchFamily="34" charset="0"/>
                <a:ea typeface="Gadugi" panose="020B0502040204020203" pitchFamily="34" charset="0"/>
              </a:rPr>
              <a:t>Detitled</a:t>
            </a:r>
            <a:r>
              <a:rPr lang="en-US" sz="1400" b="1" dirty="0">
                <a:ln w="3175">
                  <a:noFill/>
                </a:ln>
                <a:latin typeface="Futura Lt BT" panose="020B0402020204020303" pitchFamily="34" charset="0"/>
                <a:ea typeface="Gadugi" panose="020B0502040204020203" pitchFamily="34" charset="0"/>
              </a:rPr>
              <a:t>, Set On Permanent Foundation</a:t>
            </a:r>
            <a:br>
              <a:rPr lang="en-US" sz="1400" b="1" dirty="0">
                <a:ln w="3175">
                  <a:noFill/>
                </a:ln>
                <a:latin typeface="Futura Lt BT" panose="020B0402020204020303" pitchFamily="34" charset="0"/>
                <a:ea typeface="Gadugi" panose="020B0502040204020203" pitchFamily="34" charset="0"/>
              </a:rPr>
            </a:br>
            <a:r>
              <a:rPr lang="en-US" sz="1400" b="1" dirty="0">
                <a:ln w="3175">
                  <a:noFill/>
                </a:ln>
                <a:latin typeface="Futura Lt BT" panose="020B0402020204020303" pitchFamily="34" charset="0"/>
                <a:ea typeface="Gadugi" panose="020B0502040204020203" pitchFamily="34" charset="0"/>
              </a:rPr>
              <a:t>And Is Taxed With The Land As </a:t>
            </a:r>
            <a:r>
              <a:rPr lang="en-US" sz="1400" b="1" i="1" dirty="0">
                <a:ln w="3175">
                  <a:noFill/>
                </a:ln>
                <a:latin typeface="Futura Lt BT" panose="020B0402020204020303" pitchFamily="34" charset="0"/>
                <a:ea typeface="Gadugi" panose="020B0502040204020203" pitchFamily="34" charset="0"/>
              </a:rPr>
              <a:t>ONE</a:t>
            </a:r>
            <a:r>
              <a:rPr lang="en-US" sz="1400" b="1" dirty="0">
                <a:ln w="3175">
                  <a:noFill/>
                </a:ln>
                <a:latin typeface="Futura Lt BT" panose="020B0402020204020303" pitchFamily="34" charset="0"/>
                <a:ea typeface="Gadugi" panose="020B0502040204020203" pitchFamily="34" charset="0"/>
              </a:rPr>
              <a:t> Piece Of Real Property.</a:t>
            </a:r>
            <a:endParaRPr lang="en-US" sz="1400" dirty="0">
              <a:ln w="3175">
                <a:noFill/>
              </a:ln>
              <a:latin typeface="Futura Lt BT" panose="020B0402020204020303" pitchFamily="34" charset="0"/>
              <a:ea typeface="Gadugi" panose="020B0502040204020203" pitchFamily="34" charset="0"/>
            </a:endParaRPr>
          </a:p>
        </p:txBody>
      </p:sp>
      <p:pic>
        <p:nvPicPr>
          <p:cNvPr id="28" name="Picture 27">
            <a:extLst>
              <a:ext uri="{FF2B5EF4-FFF2-40B4-BE49-F238E27FC236}">
                <a16:creationId xmlns:a16="http://schemas.microsoft.com/office/drawing/2014/main" id="{FAA4C162-F7EB-4629-964B-23018F1FA519}"/>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673033" y="7616951"/>
            <a:ext cx="1426464" cy="1069848"/>
          </a:xfrm>
          <a:prstGeom prst="rect">
            <a:avLst/>
          </a:prstGeom>
          <a:ln>
            <a:solidFill>
              <a:schemeClr val="tx1"/>
            </a:solidFill>
          </a:ln>
        </p:spPr>
      </p:pic>
      <p:pic>
        <p:nvPicPr>
          <p:cNvPr id="29" name="Picture 28">
            <a:extLst>
              <a:ext uri="{FF2B5EF4-FFF2-40B4-BE49-F238E27FC236}">
                <a16:creationId xmlns:a16="http://schemas.microsoft.com/office/drawing/2014/main" id="{B31C9F1C-C662-4B79-87FC-2EB2829E50D5}"/>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69878" y="7616951"/>
            <a:ext cx="1426464" cy="1069848"/>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372</TotalTime>
  <Words>53</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Futura Bk BT</vt:lpstr>
      <vt:lpstr>Futura Lt BT</vt:lpstr>
      <vt:lpstr>Futura LtCn BT</vt:lpstr>
      <vt:lpstr>Gadugi</vt:lpstr>
      <vt:lpstr>Office Theme</vt:lpstr>
      <vt:lpstr>Agent &amp; Buyer Bonus | 3 Beds &amp; 2 Baths | No HOA 1.4+ Acres | Garage &amp; Storage | Close to Volvo!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59</cp:revision>
  <dcterms:created xsi:type="dcterms:W3CDTF">2006-08-16T00:00:00Z</dcterms:created>
  <dcterms:modified xsi:type="dcterms:W3CDTF">2019-04-30T17:11:44Z</dcterms:modified>
</cp:coreProperties>
</file>