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2748" y="828296"/>
            <a:ext cx="3577825" cy="2683368"/>
          </a:xfrm>
          <a:prstGeom prst="rect">
            <a:avLst/>
          </a:prstGeom>
          <a:ln>
            <a:solidFill>
              <a:schemeClr val="tx1"/>
            </a:solidFill>
          </a:ln>
        </p:spPr>
      </p:pic>
      <p:sp>
        <p:nvSpPr>
          <p:cNvPr id="2" name="Title 1"/>
          <p:cNvSpPr>
            <a:spLocks noGrp="1"/>
          </p:cNvSpPr>
          <p:nvPr>
            <p:ph type="ctrTitle"/>
          </p:nvPr>
        </p:nvSpPr>
        <p:spPr>
          <a:xfrm>
            <a:off x="-4969" y="16490"/>
            <a:ext cx="7782339" cy="811806"/>
          </a:xfrm>
        </p:spPr>
        <p:txBody>
          <a:bodyPr anchor="b">
            <a:noAutofit/>
          </a:bodyPr>
          <a:lstStyle/>
          <a:p>
            <a:r>
              <a:rPr lang="en-US" sz="2700" dirty="0">
                <a:ln w="3175">
                  <a:noFill/>
                </a:ln>
                <a:solidFill>
                  <a:schemeClr val="bg1">
                    <a:lumMod val="50000"/>
                  </a:schemeClr>
                </a:solidFill>
                <a:latin typeface="Futura Lt BT" panose="020B0402020204020303" pitchFamily="34" charset="0"/>
                <a:ea typeface="Gadugi" panose="020B0502040204020203" pitchFamily="34" charset="0"/>
              </a:rPr>
              <a:t>Price Reduced</a:t>
            </a:r>
            <a:br>
              <a:rPr lang="en-US" sz="2900" dirty="0">
                <a:ln w="3175">
                  <a:noFill/>
                </a:ln>
                <a:solidFill>
                  <a:schemeClr val="bg1">
                    <a:lumMod val="50000"/>
                  </a:schemeClr>
                </a:solidFill>
                <a:latin typeface="Futura Lt BT" panose="020B0402020204020303" pitchFamily="34" charset="0"/>
                <a:ea typeface="Gadugi" panose="020B0502040204020203" pitchFamily="34" charset="0"/>
              </a:rPr>
            </a:br>
            <a:r>
              <a:rPr lang="en-US" sz="2300" i="1" dirty="0">
                <a:ln w="3175">
                  <a:noFill/>
                </a:ln>
                <a:solidFill>
                  <a:schemeClr val="bg1">
                    <a:lumMod val="50000"/>
                  </a:schemeClr>
                </a:solidFill>
                <a:latin typeface="Futura Lt BT" panose="020B0402020204020303" pitchFamily="34" charset="0"/>
                <a:ea typeface="Gadugi" panose="020B0502040204020203" pitchFamily="34" charset="0"/>
              </a:rPr>
              <a:t>No Neighbors in your Backyard, Tons of Land/Storage!</a:t>
            </a:r>
          </a:p>
        </p:txBody>
      </p:sp>
      <p:sp>
        <p:nvSpPr>
          <p:cNvPr id="13" name="Rectangle 12"/>
          <p:cNvSpPr/>
          <p:nvPr/>
        </p:nvSpPr>
        <p:spPr>
          <a:xfrm>
            <a:off x="820839" y="9010032"/>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9878" y="9004598"/>
            <a:ext cx="650961"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61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229350" y="9601200"/>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 y="3511663"/>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123 </a:t>
            </a:r>
            <a:r>
              <a:rPr lang="en-US" sz="2800" dirty="0" err="1">
                <a:latin typeface="Futura LtCn BT" panose="020B0408020204030204" pitchFamily="34" charset="0"/>
              </a:rPr>
              <a:t>Shellmore</a:t>
            </a:r>
            <a:r>
              <a:rPr lang="en-US" sz="2800" dirty="0">
                <a:latin typeface="Futura LtCn BT" panose="020B0408020204030204" pitchFamily="34" charset="0"/>
              </a:rPr>
              <a:t> Trail</a:t>
            </a:r>
            <a:br>
              <a:rPr lang="en-US" sz="2800" dirty="0">
                <a:latin typeface="Futura LtCn BT" panose="020B0408020204030204" pitchFamily="34" charset="0"/>
              </a:rPr>
            </a:br>
            <a:r>
              <a:rPr lang="en-US" sz="1800" i="1" dirty="0">
                <a:latin typeface="Futura LtCn BT" panose="020B0408020204030204" pitchFamily="34" charset="0"/>
              </a:rPr>
              <a:t>Leisure Acres ~  Summerville, SC 29486 ~ MLS# 18016828 ~ $200,000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323470"/>
            <a:ext cx="7619999" cy="32203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123 </a:t>
            </a:r>
            <a:r>
              <a:rPr lang="en-US" sz="1300" dirty="0" err="1">
                <a:latin typeface="Futura Lt BT" panose="020B0402020204020303" pitchFamily="34" charset="0"/>
              </a:rPr>
              <a:t>Shellmore</a:t>
            </a:r>
            <a:r>
              <a:rPr lang="en-US" sz="1300" dirty="0">
                <a:latin typeface="Futura Lt BT" panose="020B0402020204020303" pitchFamily="34" charset="0"/>
              </a:rPr>
              <a:t> Trail is a rare find in Summerville with over 1.4 acres of land</a:t>
            </a:r>
            <a:r>
              <a:rPr lang="en-US" sz="1300">
                <a:latin typeface="Futura Lt BT" panose="020B0402020204020303" pitchFamily="34" charset="0"/>
              </a:rPr>
              <a:t>! </a:t>
            </a:r>
            <a:br>
              <a:rPr lang="en-US" sz="1300">
                <a:latin typeface="Futura Lt BT" panose="020B0402020204020303" pitchFamily="34" charset="0"/>
              </a:rPr>
            </a:br>
            <a:r>
              <a:rPr lang="en-US" sz="1300">
                <a:latin typeface="Futura Lt BT" panose="020B0402020204020303" pitchFamily="34" charset="0"/>
              </a:rPr>
              <a:t>Attractive </a:t>
            </a:r>
            <a:r>
              <a:rPr lang="en-US" sz="1300" dirty="0">
                <a:latin typeface="Futura Lt BT" panose="020B0402020204020303" pitchFamily="34" charset="0"/>
              </a:rPr>
              <a:t>3 bed, 2 bath home with new appliances! </a:t>
            </a:r>
          </a:p>
          <a:p>
            <a:endParaRPr lang="en-US" sz="1300" dirty="0">
              <a:latin typeface="Futura Lt BT" panose="020B0402020204020303" pitchFamily="34" charset="0"/>
            </a:endParaRPr>
          </a:p>
          <a:p>
            <a:r>
              <a:rPr lang="en-US" sz="1300" dirty="0">
                <a:latin typeface="Futura Lt BT" panose="020B0402020204020303" pitchFamily="34" charset="0"/>
              </a:rPr>
              <a:t>Plenty of space in the den to have guests over and to keep warm during the winter with the wood-burning fireplace. The kitchen has solid wood floors with a less than 2 years old stove and microwave, and less than 1 year old dishwasher. The owner added a water filter in the large crawl space with moisture control, which filters all water throughout the house. </a:t>
            </a:r>
          </a:p>
          <a:p>
            <a:endParaRPr lang="en-US" sz="1300" dirty="0">
              <a:latin typeface="Futura Lt BT" panose="020B0402020204020303" pitchFamily="34" charset="0"/>
            </a:endParaRPr>
          </a:p>
          <a:p>
            <a:r>
              <a:rPr lang="en-US" sz="1300" dirty="0">
                <a:latin typeface="Futura Lt BT" panose="020B0402020204020303" pitchFamily="34" charset="0"/>
              </a:rPr>
              <a:t>The metal roof was replaced in 2011. This home also comes with a 24x48 garage w/ electricity, a handyman's dream and perfect for storing tools. In addition, there's a large detached storage container, with electricity, to store all your outdoor equipment, tools, and decorations. </a:t>
            </a:r>
          </a:p>
          <a:p>
            <a:endParaRPr lang="en-US" sz="1300" dirty="0">
              <a:latin typeface="Futura Lt BT" panose="020B0402020204020303" pitchFamily="34" charset="0"/>
            </a:endParaRPr>
          </a:p>
          <a:p>
            <a:r>
              <a:rPr lang="en-US" sz="1300" dirty="0">
                <a:latin typeface="Futura Lt BT" panose="020B0402020204020303" pitchFamily="34" charset="0"/>
              </a:rPr>
              <a:t>With only a 15 minute drive to the new Volvo plant, having the largest lot of over 1.4 acres, no HOA, and no neighbors in your backyard, you cannot beat this Summerville gem! Come see for yourself!</a:t>
            </a:r>
            <a:endParaRPr lang="en-US" sz="1300" b="1" i="1" dirty="0">
              <a:latin typeface="Futura Lt BT" panose="020B0402020204020303" pitchFamily="34" charset="0"/>
            </a:endParaRPr>
          </a:p>
        </p:txBody>
      </p:sp>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0577" y="2125894"/>
            <a:ext cx="1847989" cy="1385991"/>
          </a:xfrm>
          <a:prstGeom prst="rect">
            <a:avLst/>
          </a:prstGeom>
          <a:ln>
            <a:solidFill>
              <a:schemeClr val="tx1"/>
            </a:solidFill>
          </a:ln>
        </p:spPr>
      </p:pic>
      <p:pic>
        <p:nvPicPr>
          <p:cNvPr id="20" name="Picture 19">
            <a:extLst>
              <a:ext uri="{FF2B5EF4-FFF2-40B4-BE49-F238E27FC236}">
                <a16:creationId xmlns:a16="http://schemas.microsoft.com/office/drawing/2014/main" id="{71184CA0-8AEC-4321-B44F-1DC18412E7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253" y="828295"/>
            <a:ext cx="1847692" cy="1385769"/>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92102" y="828296"/>
            <a:ext cx="1426464" cy="1069848"/>
          </a:xfrm>
          <a:prstGeom prst="rect">
            <a:avLst/>
          </a:prstGeom>
          <a:ln>
            <a:solidFill>
              <a:schemeClr val="tx1"/>
            </a:solidFill>
          </a:ln>
        </p:spPr>
      </p:pic>
      <p:pic>
        <p:nvPicPr>
          <p:cNvPr id="16" name="Picture 15">
            <a:extLst>
              <a:ext uri="{FF2B5EF4-FFF2-40B4-BE49-F238E27FC236}">
                <a16:creationId xmlns:a16="http://schemas.microsoft.com/office/drawing/2014/main" id="{3F05F3F2-B183-4759-8052-FE39FF7AB8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3253" y="2442258"/>
            <a:ext cx="1425875" cy="10694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72738" y="7617394"/>
            <a:ext cx="1425874" cy="1069406"/>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75598" y="7617394"/>
            <a:ext cx="1425874" cy="1069406"/>
          </a:xfrm>
          <a:prstGeom prst="rect">
            <a:avLst/>
          </a:prstGeom>
          <a:ln>
            <a:solidFill>
              <a:schemeClr val="tx1"/>
            </a:solidFill>
          </a:ln>
        </p:spPr>
      </p:pic>
      <p:pic>
        <p:nvPicPr>
          <p:cNvPr id="22" name="Picture 21">
            <a:extLst>
              <a:ext uri="{FF2B5EF4-FFF2-40B4-BE49-F238E27FC236}">
                <a16:creationId xmlns:a16="http://schemas.microsoft.com/office/drawing/2014/main" id="{3ECCD239-E14B-4114-838D-331E70B7AE4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78458" y="7617394"/>
            <a:ext cx="1425874" cy="1069406"/>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9878" y="7617394"/>
            <a:ext cx="1425874" cy="1069406"/>
          </a:xfrm>
          <a:prstGeom prst="rect">
            <a:avLst/>
          </a:prstGeom>
          <a:ln>
            <a:solidFill>
              <a:schemeClr val="tx1"/>
            </a:solidFill>
          </a:ln>
        </p:spPr>
      </p:pic>
      <p:pic>
        <p:nvPicPr>
          <p:cNvPr id="26" name="Picture 25">
            <a:extLst>
              <a:ext uri="{FF2B5EF4-FFF2-40B4-BE49-F238E27FC236}">
                <a16:creationId xmlns:a16="http://schemas.microsoft.com/office/drawing/2014/main" id="{A4A4582E-B647-442A-8CD7-E7D9F1ACCD9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81318" y="7617393"/>
            <a:ext cx="1425874" cy="106940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32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Price Reduced No Neighbors in your Backyard, Tons of Land/Storage!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54</cp:revision>
  <dcterms:created xsi:type="dcterms:W3CDTF">2006-08-16T00:00:00Z</dcterms:created>
  <dcterms:modified xsi:type="dcterms:W3CDTF">2018-08-20T10:35:33Z</dcterms:modified>
</cp:coreProperties>
</file>