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8229600" cy="12801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516" y="-5316"/>
      </p:cViewPr>
      <p:guideLst>
        <p:guide orient="horz" pos="4032"/>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2095078"/>
            <a:ext cx="6995160" cy="445685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6723804"/>
            <a:ext cx="6172200" cy="3090756"/>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08586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8322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681567"/>
            <a:ext cx="1774508"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681567"/>
            <a:ext cx="5220653" cy="108487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30903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06718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3191514"/>
            <a:ext cx="7098030" cy="5325109"/>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8567000"/>
            <a:ext cx="7098030" cy="2800349"/>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47269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3407833"/>
            <a:ext cx="3497580" cy="81224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3407833"/>
            <a:ext cx="3497580" cy="81224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5040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681570"/>
            <a:ext cx="7098030"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3138171"/>
            <a:ext cx="3481506" cy="1537969"/>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4676140"/>
            <a:ext cx="3481506" cy="68778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3138171"/>
            <a:ext cx="3498652" cy="1537969"/>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4676140"/>
            <a:ext cx="3498652" cy="68778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93089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8074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64626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853440"/>
            <a:ext cx="2654260" cy="298704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843196"/>
            <a:ext cx="4166235" cy="909743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840480"/>
            <a:ext cx="2654260" cy="7114964"/>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18266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853440"/>
            <a:ext cx="2654260" cy="298704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843196"/>
            <a:ext cx="4166235" cy="909743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840480"/>
            <a:ext cx="2654260" cy="7114964"/>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63152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681570"/>
            <a:ext cx="7098030"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3407833"/>
            <a:ext cx="7098030" cy="81224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11865189"/>
            <a:ext cx="1851660" cy="681567"/>
          </a:xfrm>
          <a:prstGeom prst="rect">
            <a:avLst/>
          </a:prstGeom>
        </p:spPr>
        <p:txBody>
          <a:bodyPr vert="horz" lIns="91440" tIns="45720" rIns="91440" bIns="45720" rtlCol="0" anchor="ctr"/>
          <a:lstStyle>
            <a:lvl1pPr algn="l">
              <a:defRPr sz="1080">
                <a:solidFill>
                  <a:schemeClr val="tx1">
                    <a:tint val="75000"/>
                  </a:schemeClr>
                </a:solidFill>
              </a:defRPr>
            </a:lvl1pPr>
          </a:lstStyle>
          <a:p>
            <a:fld id="{1D8BD707-D9CF-40AE-B4C6-C98DA3205C09}" type="datetimeFigureOut">
              <a:rPr lang="en-US" smtClean="0"/>
              <a:pPr/>
              <a:t>3/20/2026</a:t>
            </a:fld>
            <a:endParaRPr lang="en-US"/>
          </a:p>
        </p:txBody>
      </p:sp>
      <p:sp>
        <p:nvSpPr>
          <p:cNvPr id="5" name="Footer Placeholder 4"/>
          <p:cNvSpPr>
            <a:spLocks noGrp="1"/>
          </p:cNvSpPr>
          <p:nvPr>
            <p:ph type="ftr" sz="quarter" idx="3"/>
          </p:nvPr>
        </p:nvSpPr>
        <p:spPr>
          <a:xfrm>
            <a:off x="2726055" y="11865189"/>
            <a:ext cx="2777490" cy="68156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11865189"/>
            <a:ext cx="1851660" cy="681567"/>
          </a:xfrm>
          <a:prstGeom prst="rect">
            <a:avLst/>
          </a:prstGeom>
        </p:spPr>
        <p:txBody>
          <a:bodyPr vert="horz" lIns="91440" tIns="45720" rIns="91440" bIns="45720" rtlCol="0" anchor="ctr"/>
          <a:lstStyle>
            <a:lvl1pPr algn="r">
              <a:defRPr sz="108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68860787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svg"/><Relationship Id="rId12" Type="http://schemas.openxmlformats.org/officeDocument/2006/relationships/image" Target="../media/image11.jp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sv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svg"/><Relationship Id="rId4" Type="http://schemas.openxmlformats.org/officeDocument/2006/relationships/image" Target="../media/image3.jpg"/><Relationship Id="rId9" Type="http://schemas.openxmlformats.org/officeDocument/2006/relationships/image" Target="../media/image8.sv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0E001D43-D48D-56FA-00CD-B8FAA1846B55}"/>
              </a:ext>
            </a:extLst>
          </p:cNvPr>
          <p:cNvSpPr/>
          <p:nvPr/>
        </p:nvSpPr>
        <p:spPr>
          <a:xfrm>
            <a:off x="-1" y="149076"/>
            <a:ext cx="4069081" cy="951963"/>
          </a:xfrm>
          <a:prstGeom prst="rect">
            <a:avLst/>
          </a:prstGeom>
          <a:solidFill>
            <a:srgbClr val="132B5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4E0CFE29-825E-4073-B33D-6DFBA098F673}"/>
              </a:ext>
            </a:extLst>
          </p:cNvPr>
          <p:cNvSpPr/>
          <p:nvPr/>
        </p:nvSpPr>
        <p:spPr>
          <a:xfrm>
            <a:off x="10081148" y="2030956"/>
            <a:ext cx="45719" cy="4223434"/>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0" y="3875179"/>
            <a:ext cx="8229600" cy="4223434"/>
          </a:xfrm>
          <a:prstGeom prst="rect">
            <a:avLst/>
          </a:prstGeom>
          <a:solidFill>
            <a:srgbClr val="132B51">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5143500" y="4580867"/>
            <a:ext cx="1371600" cy="365760"/>
          </a:xfrm>
        </p:spPr>
        <p:txBody>
          <a:bodyPr anchor="ctr">
            <a:noAutofit/>
            <a:scene3d>
              <a:camera prst="orthographicFront"/>
              <a:lightRig rig="soft" dir="t">
                <a:rot lat="0" lon="0" rev="17220000"/>
              </a:lightRig>
            </a:scene3d>
            <a:sp3d prstMaterial="softEdge"/>
          </a:bodyPr>
          <a:lstStyle/>
          <a:p>
            <a:r>
              <a:rPr lang="en-US" sz="1800" dirty="0">
                <a:ln w="10541" cmpd="sng">
                  <a:noFill/>
                  <a:prstDash val="solid"/>
                </a:ln>
                <a:solidFill>
                  <a:srgbClr val="132B51"/>
                </a:solidFill>
                <a:latin typeface="Century Gothic" panose="020B0502020202020204" pitchFamily="34" charset="0"/>
              </a:rPr>
              <a:t>#25030603</a:t>
            </a:r>
            <a:endParaRPr lang="en-US" sz="1600"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1" y="5028897"/>
            <a:ext cx="6194943" cy="3009451"/>
          </a:xfrm>
        </p:spPr>
        <p:txBody>
          <a:bodyPr anchor="ctr">
            <a:noAutofit/>
          </a:bodyPr>
          <a:lstStyle/>
          <a:p>
            <a:r>
              <a:rPr lang="en-US" sz="1300" dirty="0">
                <a:solidFill>
                  <a:schemeClr val="tx2"/>
                </a:solidFill>
                <a:latin typeface="Century Gothic" panose="020B0502020202020204" pitchFamily="34" charset="0"/>
              </a:rPr>
              <a:t>FREE GOLF CART with the purchase of this beautiful home that's only three years old! This community offers some of the best amenities in all of Cane Bay, including resort-style pools, an incredible spiral water slide, playgrounds, bike paths, walking trails, a campsite, and so much more. This spacious Robie floor plan features 9' ceilings, gas cooking and heating, 5 bedrooms and 3 full bathrooms. The first floor includes a private guest suite, while the second floor offers the owner's suite, three additional bedrooms, and a generous loft. The kitchen is an absolute dream--complete with a massive center island and an oversized walk-in pantry. The backyard is fully fenced, the home has gutters installed, window blinds are already in place, and the refrigerator conveys. It's truly move-in ready from day one!</a:t>
            </a:r>
          </a:p>
          <a:p>
            <a:r>
              <a:rPr lang="en-US" sz="1300" dirty="0">
                <a:solidFill>
                  <a:schemeClr val="tx2"/>
                </a:solidFill>
                <a:latin typeface="Century Gothic" panose="020B0502020202020204" pitchFamily="34" charset="0"/>
              </a:rPr>
              <a:t>You'll love the convenience of living in Cane Bay, where shopping, restaurants, grocery stores, and everyday essentials are just minutes away. This home checks all the boxes! Back on the market due to buyer's home not selling.</a:t>
            </a:r>
          </a:p>
        </p:txBody>
      </p:sp>
      <p:sp>
        <p:nvSpPr>
          <p:cNvPr id="23" name="Rectangle 22"/>
          <p:cNvSpPr/>
          <p:nvPr/>
        </p:nvSpPr>
        <p:spPr>
          <a:xfrm>
            <a:off x="1" y="-6957"/>
            <a:ext cx="4069079" cy="1107996"/>
          </a:xfrm>
          <a:prstGeom prst="rect">
            <a:avLst/>
          </a:prstGeom>
          <a:noFill/>
        </p:spPr>
        <p:txBody>
          <a:bodyPr wrap="square">
            <a:spAutoFit/>
          </a:bodyPr>
          <a:lstStyle/>
          <a:p>
            <a:pPr algn="ctr"/>
            <a:r>
              <a:rPr lang="en-US" sz="6600" dirty="0">
                <a:ln w="3175">
                  <a:noFill/>
                </a:ln>
                <a:solidFill>
                  <a:srgbClr val="92D050"/>
                </a:solidFill>
                <a:latin typeface="Rastanty Cortez" panose="02000506000000020003" pitchFamily="2" charset="0"/>
              </a:rPr>
              <a:t>Free Golf Cart</a:t>
            </a:r>
            <a:endParaRPr lang="en-US" sz="2400" i="1" dirty="0">
              <a:ln w="3175">
                <a:noFill/>
              </a:ln>
              <a:solidFill>
                <a:srgbClr val="92D050"/>
              </a:solidFill>
              <a:latin typeface="Century Gothic" panose="020B0502020202020204" pitchFamily="34" charset="0"/>
            </a:endParaRPr>
          </a:p>
        </p:txBody>
      </p:sp>
      <p:grpSp>
        <p:nvGrpSpPr>
          <p:cNvPr id="6" name="Group 5">
            <a:extLst>
              <a:ext uri="{FF2B5EF4-FFF2-40B4-BE49-F238E27FC236}">
                <a16:creationId xmlns:a16="http://schemas.microsoft.com/office/drawing/2014/main" id="{A98F47A6-9892-F61B-305C-7CB88A8AE7FD}"/>
              </a:ext>
            </a:extLst>
          </p:cNvPr>
          <p:cNvGrpSpPr/>
          <p:nvPr/>
        </p:nvGrpSpPr>
        <p:grpSpPr>
          <a:xfrm>
            <a:off x="6194942" y="5578890"/>
            <a:ext cx="2017176" cy="1909465"/>
            <a:chOff x="6194942" y="5029200"/>
            <a:chExt cx="2017176" cy="1909465"/>
          </a:xfrm>
        </p:grpSpPr>
        <p:sp>
          <p:nvSpPr>
            <p:cNvPr id="17" name="Rectangle 16"/>
            <p:cNvSpPr/>
            <p:nvPr/>
          </p:nvSpPr>
          <p:spPr>
            <a:xfrm>
              <a:off x="6194942" y="5029200"/>
              <a:ext cx="2017176" cy="1257011"/>
            </a:xfrm>
            <a:prstGeom prst="rect">
              <a:avLst/>
            </a:prstGeom>
            <a:ln>
              <a:noFill/>
            </a:ln>
          </p:spPr>
          <p:txBody>
            <a:bodyPr wrap="square">
              <a:spAutoFit/>
            </a:bodyPr>
            <a:lstStyle/>
            <a:p>
              <a:pPr algn="ctr">
                <a:lnSpc>
                  <a:spcPct val="150000"/>
                </a:lnSpc>
              </a:pPr>
              <a:r>
                <a:rPr lang="en-US" sz="1600" b="1" dirty="0">
                  <a:solidFill>
                    <a:schemeClr val="tx2"/>
                  </a:solidFill>
                  <a:latin typeface="Century Gothic" panose="020B0502020202020204" pitchFamily="34" charset="0"/>
                </a:rPr>
                <a:t>Meg H. Kandik</a:t>
              </a:r>
            </a:p>
            <a:p>
              <a:pPr algn="ctr">
                <a:lnSpc>
                  <a:spcPct val="150000"/>
                </a:lnSpc>
              </a:pPr>
              <a:r>
                <a:rPr lang="pt-BR" sz="1200" b="1" dirty="0">
                  <a:solidFill>
                    <a:schemeClr val="tx2"/>
                  </a:solidFill>
                  <a:latin typeface="Century Gothic" panose="020B0502020202020204" pitchFamily="34" charset="0"/>
                </a:rPr>
                <a:t>843-814-5137</a:t>
              </a:r>
            </a:p>
            <a:p>
              <a:pPr algn="ctr">
                <a:lnSpc>
                  <a:spcPct val="150000"/>
                </a:lnSpc>
              </a:pPr>
              <a:r>
                <a:rPr lang="pt-BR" sz="1200" b="1" dirty="0">
                  <a:solidFill>
                    <a:schemeClr val="tx2"/>
                  </a:solidFill>
                  <a:latin typeface="Century Gothic" panose="020B0502020202020204" pitchFamily="34" charset="0"/>
                </a:rPr>
                <a:t>Meg@HolyCityRE.com</a:t>
              </a:r>
            </a:p>
            <a:p>
              <a:pPr algn="ctr">
                <a:lnSpc>
                  <a:spcPct val="150000"/>
                </a:lnSpc>
              </a:pPr>
              <a:r>
                <a:rPr lang="en-US" sz="1200" b="1" dirty="0">
                  <a:solidFill>
                    <a:schemeClr val="tx2"/>
                  </a:solidFill>
                  <a:latin typeface="Century Gothic" panose="020B0502020202020204" pitchFamily="34" charset="0"/>
                </a:rPr>
                <a:t>www.holycityre.com </a:t>
              </a:r>
            </a:p>
          </p:txBody>
        </p:sp>
        <p:sp>
          <p:nvSpPr>
            <p:cNvPr id="18" name="Rectangle 17"/>
            <p:cNvSpPr/>
            <p:nvPr/>
          </p:nvSpPr>
          <p:spPr>
            <a:xfrm>
              <a:off x="6327230" y="6477000"/>
              <a:ext cx="1752600" cy="461665"/>
            </a:xfrm>
            <a:prstGeom prst="rect">
              <a:avLst/>
            </a:prstGeom>
            <a:ln>
              <a:noFill/>
            </a:ln>
          </p:spPr>
          <p:txBody>
            <a:bodyPr wrap="square" anchor="ctr">
              <a:spAutoFit/>
            </a:bodyPr>
            <a:lstStyle/>
            <a:p>
              <a:pPr algn="ctr"/>
              <a:r>
                <a:rPr lang="en-US" sz="800" b="1" dirty="0">
                  <a:solidFill>
                    <a:schemeClr val="tx2"/>
                  </a:solidFill>
                  <a:latin typeface="Century Gothic" panose="020B0502020202020204" pitchFamily="34" charset="0"/>
                </a:rPr>
                <a:t>Brand Name Real Estate</a:t>
              </a:r>
            </a:p>
            <a:p>
              <a:pPr algn="ctr"/>
              <a:r>
                <a:rPr lang="en-US" sz="800" b="1" dirty="0">
                  <a:solidFill>
                    <a:schemeClr val="tx2"/>
                  </a:solidFill>
                  <a:latin typeface="Century Gothic" panose="020B0502020202020204" pitchFamily="34" charset="0"/>
                </a:rPr>
                <a:t>4 Carriage Ln</a:t>
              </a:r>
            </a:p>
            <a:p>
              <a:pPr algn="ctr"/>
              <a:r>
                <a:rPr lang="en-US" sz="800" b="1" dirty="0">
                  <a:solidFill>
                    <a:schemeClr val="tx2"/>
                  </a:solidFill>
                  <a:latin typeface="Century Gothic" panose="020B0502020202020204" pitchFamily="34" charset="0"/>
                </a:rPr>
                <a:t>Charleston 29407</a:t>
              </a:r>
              <a:endParaRPr lang="en-US" sz="600" b="1" dirty="0">
                <a:solidFill>
                  <a:schemeClr val="tx2"/>
                </a:solidFill>
                <a:latin typeface="Century Gothic" panose="020B0502020202020204" pitchFamily="34" charset="0"/>
              </a:endParaRPr>
            </a:p>
          </p:txBody>
        </p:sp>
      </p:grpSp>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0774905" y="7315794"/>
            <a:ext cx="1590562" cy="722554"/>
          </a:xfrm>
          <a:prstGeom prst="rect">
            <a:avLst/>
          </a:prstGeom>
          <a:ln w="12700">
            <a:noFill/>
          </a:ln>
          <a:effectLst/>
        </p:spPr>
      </p:pic>
      <p:pic>
        <p:nvPicPr>
          <p:cNvPr id="31" name="Picture 30"/>
          <p:cNvPicPr>
            <a:picLocks noChangeAspect="1"/>
          </p:cNvPicPr>
          <p:nvPr/>
        </p:nvPicPr>
        <p:blipFill rotWithShape="1">
          <a:blip r:embed="rId3">
            <a:extLst>
              <a:ext uri="{28A0092B-C50C-407E-A947-70E740481C1C}">
                <a14:useLocalDpi xmlns:a14="http://schemas.microsoft.com/office/drawing/2010/main" val="0"/>
              </a:ext>
            </a:extLst>
          </a:blip>
          <a:srcRect b="25998"/>
          <a:stretch/>
        </p:blipFill>
        <p:spPr>
          <a:xfrm>
            <a:off x="10824181" y="4297252"/>
            <a:ext cx="1492010" cy="1505616"/>
          </a:xfrm>
          <a:prstGeom prst="flowChartConnector">
            <a:avLst/>
          </a:prstGeom>
          <a:ln w="63500" cap="rnd">
            <a:noFill/>
          </a:ln>
          <a:effectLst/>
          <a:scene3d>
            <a:camera prst="orthographicFront"/>
            <a:lightRig rig="contrasting" dir="t">
              <a:rot lat="0" lon="0" rev="3000000"/>
            </a:lightRig>
          </a:scene3d>
          <a:sp3d contourW="7620">
            <a:bevelT w="95250" h="31750"/>
            <a:contourClr>
              <a:srgbClr val="333333"/>
            </a:contourClr>
          </a:sp3d>
        </p:spPr>
      </p:pic>
      <p:pic>
        <p:nvPicPr>
          <p:cNvPr id="24" name="Picture 23"/>
          <p:cNvPicPr preferRelativeResize="0">
            <a:picLocks/>
          </p:cNvPicPr>
          <p:nvPr/>
        </p:nvPicPr>
        <p:blipFill>
          <a:blip r:embed="rId4" cstate="print">
            <a:extLst>
              <a:ext uri="{28A0092B-C50C-407E-A947-70E740481C1C}">
                <a14:useLocalDpi xmlns:a14="http://schemas.microsoft.com/office/drawing/2010/main" val="0"/>
              </a:ext>
            </a:extLst>
          </a:blip>
          <a:srcRect/>
          <a:stretch/>
        </p:blipFill>
        <p:spPr>
          <a:xfrm>
            <a:off x="0" y="8229600"/>
            <a:ext cx="2642616" cy="1755648"/>
          </a:xfrm>
          <a:prstGeom prst="rect">
            <a:avLst/>
          </a:prstGeom>
          <a:ln w="12700">
            <a:solidFill>
              <a:schemeClr val="bg1"/>
            </a:solidFill>
          </a:ln>
          <a:effectLst/>
        </p:spPr>
      </p:pic>
      <p:pic>
        <p:nvPicPr>
          <p:cNvPr id="1032" name="Picture 8"/>
          <p:cNvPicPr preferRelativeResize="0">
            <a:picLocks noChangeAspect="1" noChangeArrowheads="1"/>
          </p:cNvPicPr>
          <p:nvPr/>
        </p:nvPicPr>
        <p:blipFill>
          <a:blip r:embed="rId5">
            <a:extLst>
              <a:ext uri="{28A0092B-C50C-407E-A947-70E740481C1C}">
                <a14:useLocalDpi xmlns:a14="http://schemas.microsoft.com/office/drawing/2010/main" val="0"/>
              </a:ext>
            </a:extLst>
          </a:blip>
          <a:srcRect t="2085" b="2085"/>
          <a:stretch/>
        </p:blipFill>
        <p:spPr bwMode="auto">
          <a:xfrm>
            <a:off x="0" y="1189661"/>
            <a:ext cx="4069080" cy="2596896"/>
          </a:xfrm>
          <a:prstGeom prst="rect">
            <a:avLst/>
          </a:prstGeom>
          <a:ln w="12700">
            <a:solidFill>
              <a:schemeClr val="bg1"/>
            </a:solidFill>
          </a:ln>
          <a:effectLst/>
          <a:extLst>
            <a:ext uri="{909E8E84-426E-40DD-AFC4-6F175D3DCCD1}">
              <a14:hiddenFill xmlns:a14="http://schemas.microsoft.com/office/drawing/2010/main">
                <a:solidFill>
                  <a:schemeClr val="accent1"/>
                </a:solidFill>
              </a14:hiddenFill>
            </a:ext>
          </a:extLst>
        </p:spPr>
      </p:pic>
      <p:sp>
        <p:nvSpPr>
          <p:cNvPr id="36" name="Rectangle 35">
            <a:extLst>
              <a:ext uri="{FF2B5EF4-FFF2-40B4-BE49-F238E27FC236}">
                <a16:creationId xmlns:a16="http://schemas.microsoft.com/office/drawing/2014/main" id="{52D57ABD-AAC8-F952-61D0-C344E6762C77}"/>
              </a:ext>
            </a:extLst>
          </p:cNvPr>
          <p:cNvSpPr/>
          <p:nvPr/>
        </p:nvSpPr>
        <p:spPr>
          <a:xfrm>
            <a:off x="9123634" y="5867401"/>
            <a:ext cx="45998" cy="3165111"/>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974DE84C-E31E-7FA4-F091-4F14E357FEEE}"/>
              </a:ext>
            </a:extLst>
          </p:cNvPr>
          <p:cNvPicPr>
            <a:picLocks noChangeAspect="1"/>
          </p:cNvPicPr>
          <p:nvPr/>
        </p:nvPicPr>
        <p:blipFill rotWithShape="1">
          <a:blip r:embed="rId6">
            <a:extLst>
              <a:ext uri="{28A0092B-C50C-407E-A947-70E740481C1C}">
                <a14:useLocalDpi xmlns:a14="http://schemas.microsoft.com/office/drawing/2010/main" val="0"/>
              </a:ext>
            </a:extLst>
          </a:blip>
          <a:srcRect l="24327" t="21041" r="25667" b="45352"/>
          <a:stretch/>
        </p:blipFill>
        <p:spPr>
          <a:xfrm>
            <a:off x="12039600" y="9678585"/>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6" name="Rectangle 25">
            <a:extLst>
              <a:ext uri="{FF2B5EF4-FFF2-40B4-BE49-F238E27FC236}">
                <a16:creationId xmlns:a16="http://schemas.microsoft.com/office/drawing/2014/main" id="{64783D91-640A-B49A-E896-5D6C1B1CCE4F}"/>
              </a:ext>
            </a:extLst>
          </p:cNvPr>
          <p:cNvSpPr/>
          <p:nvPr/>
        </p:nvSpPr>
        <p:spPr>
          <a:xfrm>
            <a:off x="8977743" y="9678586"/>
            <a:ext cx="3061856" cy="615553"/>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Matt </a:t>
            </a:r>
            <a:r>
              <a:rPr lang="en-US" sz="1600" b="1" dirty="0" err="1">
                <a:solidFill>
                  <a:schemeClr val="bg1"/>
                </a:solidFill>
                <a:latin typeface="Century Gothic" panose="020B0502020202020204" pitchFamily="34" charset="0"/>
              </a:rPr>
              <a:t>Kimes</a:t>
            </a:r>
            <a:endParaRPr lang="en-US" sz="1600" b="1" dirty="0">
              <a:solidFill>
                <a:schemeClr val="bg1"/>
              </a:solidFill>
              <a:latin typeface="Century Gothic" panose="020B0502020202020204" pitchFamily="34" charset="0"/>
            </a:endParaRPr>
          </a:p>
          <a:p>
            <a:pPr algn="ctr"/>
            <a:r>
              <a:rPr lang="pt-BR" sz="900" b="1" dirty="0">
                <a:solidFill>
                  <a:schemeClr val="bg1"/>
                </a:solidFill>
                <a:latin typeface="Century Gothic" panose="020B0502020202020204" pitchFamily="34" charset="0"/>
              </a:rPr>
              <a:t>843-860-1669 | mattkimeshomes@gmail.com</a:t>
            </a:r>
          </a:p>
          <a:p>
            <a:pPr algn="ctr"/>
            <a:r>
              <a:rPr lang="pt-BR" sz="900" b="1" dirty="0">
                <a:solidFill>
                  <a:schemeClr val="bg1"/>
                </a:solidFill>
                <a:latin typeface="Century Gothic" panose="020B0502020202020204" pitchFamily="34" charset="0"/>
              </a:rPr>
              <a:t>www.mattkimeshomes.com</a:t>
            </a:r>
            <a:endParaRPr lang="en-US" sz="900" b="1" dirty="0">
              <a:solidFill>
                <a:schemeClr val="bg1"/>
              </a:solidFill>
              <a:latin typeface="Century Gothic" panose="020B0502020202020204" pitchFamily="34" charset="0"/>
            </a:endParaRPr>
          </a:p>
        </p:txBody>
      </p:sp>
      <p:sp>
        <p:nvSpPr>
          <p:cNvPr id="37" name="Title 1">
            <a:extLst>
              <a:ext uri="{FF2B5EF4-FFF2-40B4-BE49-F238E27FC236}">
                <a16:creationId xmlns:a16="http://schemas.microsoft.com/office/drawing/2014/main" id="{59901030-0892-379E-94A1-6A3E10379868}"/>
              </a:ext>
            </a:extLst>
          </p:cNvPr>
          <p:cNvSpPr txBox="1">
            <a:spLocks/>
          </p:cNvSpPr>
          <p:nvPr/>
        </p:nvSpPr>
        <p:spPr>
          <a:xfrm>
            <a:off x="4160522" y="149076"/>
            <a:ext cx="4051598" cy="1066800"/>
          </a:xfrm>
          <a:prstGeom prst="rect">
            <a:avLst/>
          </a:prstGeom>
        </p:spPr>
        <p:txBody>
          <a:bodyPr vert="horz" lIns="91440" tIns="45720" rIns="91440" bIns="45720" rtlCol="0" anchor="ctr">
            <a:noAutofit/>
            <a:scene3d>
              <a:camera prst="orthographicFront"/>
              <a:lightRig rig="soft" dir="t">
                <a:rot lat="0" lon="0" rev="17220000"/>
              </a:lightRig>
            </a:scene3d>
            <a:sp3d prstMaterial="softEdge"/>
          </a:bodyPr>
          <a:lstStyle>
            <a:lvl1pPr algn="ctr" defTabSz="822960" rtl="0" eaLnBrk="1" latinLnBrk="0" hangingPunct="1">
              <a:lnSpc>
                <a:spcPct val="90000"/>
              </a:lnSpc>
              <a:spcBef>
                <a:spcPct val="0"/>
              </a:spcBef>
              <a:buNone/>
              <a:defRPr sz="5400" kern="1200">
                <a:solidFill>
                  <a:schemeClr val="tx1"/>
                </a:solidFill>
                <a:latin typeface="+mj-lt"/>
                <a:ea typeface="+mj-ea"/>
                <a:cs typeface="+mj-cs"/>
              </a:defRPr>
            </a:lvl1pPr>
          </a:lstStyle>
          <a:p>
            <a:r>
              <a:rPr lang="en-US" sz="1800" b="1" dirty="0">
                <a:ln w="10541" cmpd="sng">
                  <a:noFill/>
                  <a:prstDash val="solid"/>
                </a:ln>
                <a:solidFill>
                  <a:srgbClr val="132B51"/>
                </a:solidFill>
                <a:latin typeface="Century Gothic" panose="020B0502020202020204" pitchFamily="34" charset="0"/>
              </a:rPr>
              <a:t>123 Horizon Ridge Drive</a:t>
            </a:r>
          </a:p>
          <a:p>
            <a:r>
              <a:rPr lang="en-US" sz="1800" dirty="0">
                <a:ln w="10541" cmpd="sng">
                  <a:noFill/>
                  <a:prstDash val="solid"/>
                </a:ln>
                <a:solidFill>
                  <a:srgbClr val="132B51"/>
                </a:solidFill>
                <a:latin typeface="Century Gothic" panose="020B0502020202020204" pitchFamily="34" charset="0"/>
              </a:rPr>
              <a:t>Cane Bay Plantation</a:t>
            </a:r>
          </a:p>
          <a:p>
            <a:r>
              <a:rPr lang="en-US" sz="1800" dirty="0">
                <a:ln w="10541" cmpd="sng">
                  <a:noFill/>
                  <a:prstDash val="solid"/>
                </a:ln>
                <a:solidFill>
                  <a:srgbClr val="132B51"/>
                </a:solidFill>
                <a:latin typeface="Century Gothic" panose="020B0502020202020204" pitchFamily="34" charset="0"/>
              </a:rPr>
              <a:t>Summerville, SC 29486</a:t>
            </a:r>
          </a:p>
        </p:txBody>
      </p:sp>
      <p:pic>
        <p:nvPicPr>
          <p:cNvPr id="14" name="Graphic 13" descr="House outline">
            <a:extLst>
              <a:ext uri="{FF2B5EF4-FFF2-40B4-BE49-F238E27FC236}">
                <a16:creationId xmlns:a16="http://schemas.microsoft.com/office/drawing/2014/main" id="{947B179B-DEFE-62A9-D0D2-868FE7F4397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418169" y="3429000"/>
            <a:ext cx="914400" cy="914400"/>
          </a:xfrm>
          <a:prstGeom prst="rect">
            <a:avLst/>
          </a:prstGeom>
        </p:spPr>
      </p:pic>
      <p:sp>
        <p:nvSpPr>
          <p:cNvPr id="22" name="TextBox 21">
            <a:extLst>
              <a:ext uri="{FF2B5EF4-FFF2-40B4-BE49-F238E27FC236}">
                <a16:creationId xmlns:a16="http://schemas.microsoft.com/office/drawing/2014/main" id="{0DC15555-7811-2481-EB66-437213A9A6D3}"/>
              </a:ext>
            </a:extLst>
          </p:cNvPr>
          <p:cNvSpPr txBox="1"/>
          <p:nvPr/>
        </p:nvSpPr>
        <p:spPr>
          <a:xfrm>
            <a:off x="0" y="4580344"/>
            <a:ext cx="1371600" cy="369332"/>
          </a:xfrm>
          <a:prstGeom prst="rect">
            <a:avLst/>
          </a:prstGeom>
          <a:noFill/>
        </p:spPr>
        <p:txBody>
          <a:bodyPr wrap="square">
            <a:spAutoFit/>
          </a:bodyPr>
          <a:lstStyle/>
          <a:p>
            <a:pPr algn="ctr"/>
            <a:r>
              <a:rPr lang="en-US" dirty="0">
                <a:ln w="10541" cmpd="sng">
                  <a:noFill/>
                  <a:prstDash val="solid"/>
                </a:ln>
                <a:solidFill>
                  <a:srgbClr val="132B51"/>
                </a:solidFill>
                <a:latin typeface="Century Gothic" panose="020B0502020202020204" pitchFamily="34" charset="0"/>
              </a:rPr>
              <a:t>5 BED</a:t>
            </a:r>
          </a:p>
        </p:txBody>
      </p:sp>
      <p:pic>
        <p:nvPicPr>
          <p:cNvPr id="11" name="Graphic 10" descr="Bed outline">
            <a:extLst>
              <a:ext uri="{FF2B5EF4-FFF2-40B4-BE49-F238E27FC236}">
                <a16:creationId xmlns:a16="http://schemas.microsoft.com/office/drawing/2014/main" id="{3648319F-E2C7-5E08-D5D3-32BCBC20C63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79476" y="3975352"/>
            <a:ext cx="612648" cy="612648"/>
          </a:xfrm>
          <a:prstGeom prst="rect">
            <a:avLst/>
          </a:prstGeom>
        </p:spPr>
      </p:pic>
      <p:sp>
        <p:nvSpPr>
          <p:cNvPr id="27" name="TextBox 26">
            <a:extLst>
              <a:ext uri="{FF2B5EF4-FFF2-40B4-BE49-F238E27FC236}">
                <a16:creationId xmlns:a16="http://schemas.microsoft.com/office/drawing/2014/main" id="{B784781E-6931-0A33-C868-46D42D87E573}"/>
              </a:ext>
            </a:extLst>
          </p:cNvPr>
          <p:cNvSpPr txBox="1"/>
          <p:nvPr/>
        </p:nvSpPr>
        <p:spPr>
          <a:xfrm>
            <a:off x="1714501" y="4580345"/>
            <a:ext cx="1371600" cy="369332"/>
          </a:xfrm>
          <a:prstGeom prst="rect">
            <a:avLst/>
          </a:prstGeom>
          <a:noFill/>
        </p:spPr>
        <p:txBody>
          <a:bodyPr wrap="square">
            <a:spAutoFit/>
          </a:bodyPr>
          <a:lstStyle/>
          <a:p>
            <a:pPr algn="ctr"/>
            <a:r>
              <a:rPr lang="en-US" dirty="0">
                <a:ln w="10541" cmpd="sng">
                  <a:noFill/>
                  <a:prstDash val="solid"/>
                </a:ln>
                <a:solidFill>
                  <a:srgbClr val="132B51"/>
                </a:solidFill>
                <a:latin typeface="Century Gothic" panose="020B0502020202020204" pitchFamily="34" charset="0"/>
              </a:rPr>
              <a:t>3 BATH</a:t>
            </a:r>
          </a:p>
        </p:txBody>
      </p:sp>
      <p:pic>
        <p:nvPicPr>
          <p:cNvPr id="13" name="Graphic 12" descr="Bathtub outline">
            <a:extLst>
              <a:ext uri="{FF2B5EF4-FFF2-40B4-BE49-F238E27FC236}">
                <a16:creationId xmlns:a16="http://schemas.microsoft.com/office/drawing/2014/main" id="{97855D56-DCC8-1EDF-C44E-8EAA55CD5E0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093976" y="3975352"/>
            <a:ext cx="612648" cy="612648"/>
          </a:xfrm>
          <a:prstGeom prst="rect">
            <a:avLst/>
          </a:prstGeom>
        </p:spPr>
      </p:pic>
      <p:pic>
        <p:nvPicPr>
          <p:cNvPr id="15" name="Graphic 14" descr="House outline">
            <a:extLst>
              <a:ext uri="{FF2B5EF4-FFF2-40B4-BE49-F238E27FC236}">
                <a16:creationId xmlns:a16="http://schemas.microsoft.com/office/drawing/2014/main" id="{F90703AE-6211-0097-43D8-4647ADA162B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22976" y="3975352"/>
            <a:ext cx="612648" cy="612648"/>
          </a:xfrm>
          <a:prstGeom prst="rect">
            <a:avLst/>
          </a:prstGeom>
        </p:spPr>
      </p:pic>
      <p:sp>
        <p:nvSpPr>
          <p:cNvPr id="4" name="Title 1">
            <a:extLst>
              <a:ext uri="{FF2B5EF4-FFF2-40B4-BE49-F238E27FC236}">
                <a16:creationId xmlns:a16="http://schemas.microsoft.com/office/drawing/2014/main" id="{7264C889-88F0-C99F-94F5-DDF12A5D8855}"/>
              </a:ext>
            </a:extLst>
          </p:cNvPr>
          <p:cNvSpPr txBox="1">
            <a:spLocks/>
          </p:cNvSpPr>
          <p:nvPr/>
        </p:nvSpPr>
        <p:spPr>
          <a:xfrm>
            <a:off x="6858000" y="4583917"/>
            <a:ext cx="1371600" cy="365760"/>
          </a:xfrm>
          <a:prstGeom prst="rect">
            <a:avLst/>
          </a:prstGeom>
        </p:spPr>
        <p:txBody>
          <a:bodyPr vert="horz" lIns="91440" tIns="45720" rIns="91440" bIns="45720" rtlCol="0" anchor="ctr">
            <a:noAutofit/>
            <a:scene3d>
              <a:camera prst="orthographicFront"/>
              <a:lightRig rig="soft" dir="t">
                <a:rot lat="0" lon="0" rev="17220000"/>
              </a:lightRig>
            </a:scene3d>
            <a:sp3d prstMaterial="softEdge"/>
          </a:bodyPr>
          <a:lstStyle>
            <a:lvl1pPr algn="ctr" defTabSz="822960" rtl="0" eaLnBrk="1" latinLnBrk="0" hangingPunct="1">
              <a:lnSpc>
                <a:spcPct val="90000"/>
              </a:lnSpc>
              <a:spcBef>
                <a:spcPct val="0"/>
              </a:spcBef>
              <a:buNone/>
              <a:defRPr sz="5400" kern="1200">
                <a:solidFill>
                  <a:schemeClr val="tx1"/>
                </a:solidFill>
                <a:latin typeface="+mj-lt"/>
                <a:ea typeface="+mj-ea"/>
                <a:cs typeface="+mj-cs"/>
              </a:defRPr>
            </a:lvl1pPr>
          </a:lstStyle>
          <a:p>
            <a:r>
              <a:rPr lang="en-US" sz="1800" dirty="0">
                <a:ln w="10541" cmpd="sng">
                  <a:noFill/>
                  <a:prstDash val="solid"/>
                </a:ln>
                <a:solidFill>
                  <a:srgbClr val="132B51"/>
                </a:solidFill>
                <a:latin typeface="Century Gothic" panose="020B0502020202020204" pitchFamily="34" charset="0"/>
              </a:rPr>
              <a:t>$399,999</a:t>
            </a:r>
          </a:p>
        </p:txBody>
      </p:sp>
      <p:pic>
        <p:nvPicPr>
          <p:cNvPr id="10" name="Graphic 9" descr="Money outline">
            <a:extLst>
              <a:ext uri="{FF2B5EF4-FFF2-40B4-BE49-F238E27FC236}">
                <a16:creationId xmlns:a16="http://schemas.microsoft.com/office/drawing/2014/main" id="{EF5F22F0-029B-80B0-70B8-43EE400743C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237476" y="3975352"/>
            <a:ext cx="612648" cy="612648"/>
          </a:xfrm>
          <a:prstGeom prst="rect">
            <a:avLst/>
          </a:prstGeom>
        </p:spPr>
      </p:pic>
      <p:sp>
        <p:nvSpPr>
          <p:cNvPr id="29" name="TextBox 28">
            <a:extLst>
              <a:ext uri="{FF2B5EF4-FFF2-40B4-BE49-F238E27FC236}">
                <a16:creationId xmlns:a16="http://schemas.microsoft.com/office/drawing/2014/main" id="{DD2F4026-C3EC-351D-7271-BBBCCD4A886F}"/>
              </a:ext>
            </a:extLst>
          </p:cNvPr>
          <p:cNvSpPr txBox="1"/>
          <p:nvPr/>
        </p:nvSpPr>
        <p:spPr>
          <a:xfrm>
            <a:off x="3429001" y="4580345"/>
            <a:ext cx="1371600" cy="369332"/>
          </a:xfrm>
          <a:prstGeom prst="rect">
            <a:avLst/>
          </a:prstGeom>
          <a:noFill/>
        </p:spPr>
        <p:txBody>
          <a:bodyPr wrap="square">
            <a:spAutoFit/>
          </a:bodyPr>
          <a:lstStyle/>
          <a:p>
            <a:pPr algn="ctr"/>
            <a:r>
              <a:rPr lang="en-US" dirty="0">
                <a:ln w="10541" cmpd="sng">
                  <a:noFill/>
                  <a:prstDash val="solid"/>
                </a:ln>
                <a:solidFill>
                  <a:srgbClr val="132B51"/>
                </a:solidFill>
                <a:latin typeface="Century Gothic" panose="020B0502020202020204" pitchFamily="34" charset="0"/>
              </a:rPr>
              <a:t>2,384 SF</a:t>
            </a:r>
          </a:p>
        </p:txBody>
      </p:sp>
      <p:pic>
        <p:nvPicPr>
          <p:cNvPr id="30" name="Graphic 29" descr="Blueprint outline">
            <a:extLst>
              <a:ext uri="{FF2B5EF4-FFF2-40B4-BE49-F238E27FC236}">
                <a16:creationId xmlns:a16="http://schemas.microsoft.com/office/drawing/2014/main" id="{88EA6266-BAD4-5E9E-2F90-4C31C6727FF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808476" y="3975352"/>
            <a:ext cx="612648" cy="612648"/>
          </a:xfrm>
          <a:prstGeom prst="rect">
            <a:avLst/>
          </a:prstGeom>
        </p:spPr>
      </p:pic>
      <p:sp>
        <p:nvSpPr>
          <p:cNvPr id="50" name="TextBox 49">
            <a:extLst>
              <a:ext uri="{FF2B5EF4-FFF2-40B4-BE49-F238E27FC236}">
                <a16:creationId xmlns:a16="http://schemas.microsoft.com/office/drawing/2014/main" id="{978C4103-F980-9415-8D0D-333BB973D8EB}"/>
              </a:ext>
            </a:extLst>
          </p:cNvPr>
          <p:cNvSpPr txBox="1"/>
          <p:nvPr/>
        </p:nvSpPr>
        <p:spPr>
          <a:xfrm>
            <a:off x="-4417740" y="4419600"/>
            <a:ext cx="4069081" cy="369332"/>
          </a:xfrm>
          <a:prstGeom prst="rect">
            <a:avLst/>
          </a:prstGeom>
          <a:noFill/>
        </p:spPr>
        <p:txBody>
          <a:bodyPr wrap="square">
            <a:spAutoFit/>
          </a:bodyPr>
          <a:lstStyle/>
          <a:p>
            <a:pPr algn="ctr"/>
            <a:r>
              <a:rPr lang="en-US" dirty="0">
                <a:solidFill>
                  <a:schemeClr val="bg1"/>
                </a:solidFill>
                <a:latin typeface="Century Gothic" panose="020B0502020202020204" pitchFamily="34" charset="0"/>
              </a:rPr>
              <a:t>Sat 10-12 &amp; Sun 10-12</a:t>
            </a:r>
          </a:p>
        </p:txBody>
      </p:sp>
      <p:sp>
        <p:nvSpPr>
          <p:cNvPr id="51" name="TextBox 50">
            <a:extLst>
              <a:ext uri="{FF2B5EF4-FFF2-40B4-BE49-F238E27FC236}">
                <a16:creationId xmlns:a16="http://schemas.microsoft.com/office/drawing/2014/main" id="{2592A8AE-A0B2-5194-E85C-1DF5BB4F6E00}"/>
              </a:ext>
            </a:extLst>
          </p:cNvPr>
          <p:cNvSpPr txBox="1"/>
          <p:nvPr/>
        </p:nvSpPr>
        <p:spPr>
          <a:xfrm>
            <a:off x="-4417741" y="3899212"/>
            <a:ext cx="4038604" cy="646331"/>
          </a:xfrm>
          <a:prstGeom prst="rect">
            <a:avLst/>
          </a:prstGeom>
          <a:noFill/>
        </p:spPr>
        <p:txBody>
          <a:bodyPr wrap="square">
            <a:spAutoFit/>
          </a:bodyPr>
          <a:lstStyle/>
          <a:p>
            <a:pPr algn="ctr"/>
            <a:r>
              <a:rPr lang="en-US" sz="3600" dirty="0">
                <a:solidFill>
                  <a:schemeClr val="bg1"/>
                </a:solidFill>
                <a:latin typeface="Cochocib Script Latin Pro" panose="02000503000000020003" pitchFamily="2" charset="0"/>
              </a:rPr>
              <a:t>Open House</a:t>
            </a:r>
            <a:endParaRPr lang="en-US" sz="3600" dirty="0">
              <a:solidFill>
                <a:schemeClr val="bg1"/>
              </a:solidFill>
              <a:latin typeface="Century Gothic" panose="020B0502020202020204" pitchFamily="34" charset="0"/>
            </a:endParaRPr>
          </a:p>
        </p:txBody>
      </p:sp>
      <p:pic>
        <p:nvPicPr>
          <p:cNvPr id="5" name="Picture 8">
            <a:extLst>
              <a:ext uri="{FF2B5EF4-FFF2-40B4-BE49-F238E27FC236}">
                <a16:creationId xmlns:a16="http://schemas.microsoft.com/office/drawing/2014/main" id="{C6D4F511-9F41-ACF3-0C6B-0F633BCC6495}"/>
              </a:ext>
            </a:extLst>
          </p:cNvPr>
          <p:cNvPicPr preferRelativeResize="0">
            <a:picLocks noChangeAspect="1" noChangeArrowheads="1"/>
          </p:cNvPicPr>
          <p:nvPr/>
        </p:nvPicPr>
        <p:blipFill>
          <a:blip r:embed="rId12">
            <a:extLst>
              <a:ext uri="{28A0092B-C50C-407E-A947-70E740481C1C}">
                <a14:useLocalDpi xmlns:a14="http://schemas.microsoft.com/office/drawing/2010/main" val="0"/>
              </a:ext>
            </a:extLst>
          </a:blip>
          <a:srcRect t="2135" b="2135"/>
          <a:stretch/>
        </p:blipFill>
        <p:spPr bwMode="auto">
          <a:xfrm>
            <a:off x="4160520" y="1189661"/>
            <a:ext cx="4069080" cy="2596896"/>
          </a:xfrm>
          <a:prstGeom prst="rect">
            <a:avLst/>
          </a:prstGeom>
          <a:ln w="12700">
            <a:solidFill>
              <a:schemeClr val="bg1"/>
            </a:solidFill>
          </a:ln>
          <a:effectLst/>
          <a:extLst>
            <a:ext uri="{909E8E84-426E-40DD-AFC4-6F175D3DCCD1}">
              <a14:hiddenFill xmlns:a14="http://schemas.microsoft.com/office/drawing/2010/main">
                <a:solidFill>
                  <a:schemeClr val="accent1"/>
                </a:solidFill>
              </a14:hiddenFill>
            </a:ext>
          </a:extLst>
        </p:spPr>
      </p:pic>
      <p:pic>
        <p:nvPicPr>
          <p:cNvPr id="9" name="Picture 8">
            <a:extLst>
              <a:ext uri="{FF2B5EF4-FFF2-40B4-BE49-F238E27FC236}">
                <a16:creationId xmlns:a16="http://schemas.microsoft.com/office/drawing/2014/main" id="{C9912556-D356-B5F9-378E-BE498B29C273}"/>
              </a:ext>
            </a:extLst>
          </p:cNvPr>
          <p:cNvPicPr preferRelativeResize="0">
            <a:picLocks/>
          </p:cNvPicPr>
          <p:nvPr/>
        </p:nvPicPr>
        <p:blipFill>
          <a:blip r:embed="rId13" cstate="print">
            <a:extLst>
              <a:ext uri="{28A0092B-C50C-407E-A947-70E740481C1C}">
                <a14:useLocalDpi xmlns:a14="http://schemas.microsoft.com/office/drawing/2010/main" val="0"/>
              </a:ext>
            </a:extLst>
          </a:blip>
          <a:srcRect/>
          <a:stretch/>
        </p:blipFill>
        <p:spPr>
          <a:xfrm>
            <a:off x="2793492" y="8229600"/>
            <a:ext cx="2642616" cy="1755648"/>
          </a:xfrm>
          <a:prstGeom prst="rect">
            <a:avLst/>
          </a:prstGeom>
          <a:ln w="12700">
            <a:solidFill>
              <a:schemeClr val="bg1"/>
            </a:solidFill>
          </a:ln>
          <a:effectLst/>
        </p:spPr>
      </p:pic>
      <p:pic>
        <p:nvPicPr>
          <p:cNvPr id="12" name="Picture 11">
            <a:extLst>
              <a:ext uri="{FF2B5EF4-FFF2-40B4-BE49-F238E27FC236}">
                <a16:creationId xmlns:a16="http://schemas.microsoft.com/office/drawing/2014/main" id="{2DF1A24B-A7AD-F47C-A12D-E0A87766F46C}"/>
              </a:ext>
            </a:extLst>
          </p:cNvPr>
          <p:cNvPicPr preferRelativeResize="0">
            <a:picLocks/>
          </p:cNvPicPr>
          <p:nvPr/>
        </p:nvPicPr>
        <p:blipFill>
          <a:blip r:embed="rId14" cstate="print">
            <a:extLst>
              <a:ext uri="{28A0092B-C50C-407E-A947-70E740481C1C}">
                <a14:useLocalDpi xmlns:a14="http://schemas.microsoft.com/office/drawing/2010/main" val="0"/>
              </a:ext>
            </a:extLst>
          </a:blip>
          <a:srcRect/>
          <a:stretch/>
        </p:blipFill>
        <p:spPr>
          <a:xfrm>
            <a:off x="5586984" y="8229600"/>
            <a:ext cx="2642616" cy="1755648"/>
          </a:xfrm>
          <a:prstGeom prst="rect">
            <a:avLst/>
          </a:prstGeom>
          <a:ln w="12700">
            <a:solidFill>
              <a:schemeClr val="bg1"/>
            </a:solidFill>
          </a:ln>
          <a:effectLst/>
        </p:spPr>
      </p:pic>
      <p:pic>
        <p:nvPicPr>
          <p:cNvPr id="16" name="Picture 15">
            <a:extLst>
              <a:ext uri="{FF2B5EF4-FFF2-40B4-BE49-F238E27FC236}">
                <a16:creationId xmlns:a16="http://schemas.microsoft.com/office/drawing/2014/main" id="{9D2C14D8-D55F-4068-AE2C-9E7D2303E68A}"/>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0" y="10142225"/>
            <a:ext cx="2642616" cy="1755648"/>
          </a:xfrm>
          <a:prstGeom prst="rect">
            <a:avLst/>
          </a:prstGeom>
          <a:ln w="12700">
            <a:solidFill>
              <a:schemeClr val="bg1"/>
            </a:solidFill>
          </a:ln>
          <a:effectLst/>
        </p:spPr>
      </p:pic>
      <p:pic>
        <p:nvPicPr>
          <p:cNvPr id="19" name="Picture 18">
            <a:extLst>
              <a:ext uri="{FF2B5EF4-FFF2-40B4-BE49-F238E27FC236}">
                <a16:creationId xmlns:a16="http://schemas.microsoft.com/office/drawing/2014/main" id="{1268843C-7AFF-3065-EF94-669560C7ED1E}"/>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2793492" y="10142225"/>
            <a:ext cx="2642616" cy="1755648"/>
          </a:xfrm>
          <a:prstGeom prst="rect">
            <a:avLst/>
          </a:prstGeom>
          <a:ln w="12700">
            <a:solidFill>
              <a:schemeClr val="bg1"/>
            </a:solidFill>
          </a:ln>
          <a:effectLst/>
        </p:spPr>
      </p:pic>
      <p:pic>
        <p:nvPicPr>
          <p:cNvPr id="25" name="Picture 24">
            <a:extLst>
              <a:ext uri="{FF2B5EF4-FFF2-40B4-BE49-F238E27FC236}">
                <a16:creationId xmlns:a16="http://schemas.microsoft.com/office/drawing/2014/main" id="{676EA26C-F4AA-711D-894A-187D987882C1}"/>
              </a:ext>
            </a:extLst>
          </p:cNvPr>
          <p:cNvPicPr preferRelativeResize="0">
            <a:picLocks/>
          </p:cNvPicPr>
          <p:nvPr/>
        </p:nvPicPr>
        <p:blipFill>
          <a:blip r:embed="rId17" cstate="print">
            <a:extLst>
              <a:ext uri="{28A0092B-C50C-407E-A947-70E740481C1C}">
                <a14:useLocalDpi xmlns:a14="http://schemas.microsoft.com/office/drawing/2010/main" val="0"/>
              </a:ext>
            </a:extLst>
          </a:blip>
          <a:srcRect/>
          <a:stretch/>
        </p:blipFill>
        <p:spPr>
          <a:xfrm>
            <a:off x="5586984" y="10142225"/>
            <a:ext cx="2642616" cy="1755648"/>
          </a:xfrm>
          <a:prstGeom prst="rect">
            <a:avLst/>
          </a:prstGeom>
          <a:ln w="12700">
            <a:solidFill>
              <a:schemeClr val="bg1"/>
            </a:solidFill>
          </a:ln>
          <a:effectLst/>
        </p:spPr>
      </p:pic>
      <p:sp>
        <p:nvSpPr>
          <p:cNvPr id="28" name="Rectangle 27">
            <a:extLst>
              <a:ext uri="{FF2B5EF4-FFF2-40B4-BE49-F238E27FC236}">
                <a16:creationId xmlns:a16="http://schemas.microsoft.com/office/drawing/2014/main" id="{64993325-13A2-D24A-ED58-74C8503D3BE9}"/>
              </a:ext>
            </a:extLst>
          </p:cNvPr>
          <p:cNvSpPr/>
          <p:nvPr/>
        </p:nvSpPr>
        <p:spPr>
          <a:xfrm>
            <a:off x="3238500" y="9962112"/>
            <a:ext cx="1752600" cy="215444"/>
          </a:xfrm>
          <a:prstGeom prst="rect">
            <a:avLst/>
          </a:prstGeom>
          <a:ln>
            <a:noFill/>
          </a:ln>
        </p:spPr>
        <p:txBody>
          <a:bodyPr wrap="square" anchor="ctr">
            <a:spAutoFit/>
          </a:bodyPr>
          <a:lstStyle/>
          <a:p>
            <a:pPr algn="ctr"/>
            <a:r>
              <a:rPr lang="en-US" sz="800" b="1" i="1" dirty="0">
                <a:solidFill>
                  <a:schemeClr val="tx2">
                    <a:lumMod val="60000"/>
                    <a:lumOff val="40000"/>
                  </a:schemeClr>
                </a:solidFill>
                <a:latin typeface="Century Gothic" panose="020B0502020202020204" pitchFamily="34" charset="0"/>
              </a:rPr>
              <a:t>Some images AI modified</a:t>
            </a:r>
            <a:endParaRPr lang="en-US" sz="600" b="1" i="1" dirty="0">
              <a:solidFill>
                <a:schemeClr val="tx2">
                  <a:lumMod val="60000"/>
                  <a:lumOff val="40000"/>
                </a:schemeClr>
              </a:solidFill>
              <a:latin typeface="Century Gothic" panose="020B0502020202020204" pitchFamily="34" charset="0"/>
            </a:endParaRPr>
          </a:p>
        </p:txBody>
      </p:sp>
      <p:sp>
        <p:nvSpPr>
          <p:cNvPr id="33" name="Title 1">
            <a:extLst>
              <a:ext uri="{FF2B5EF4-FFF2-40B4-BE49-F238E27FC236}">
                <a16:creationId xmlns:a16="http://schemas.microsoft.com/office/drawing/2014/main" id="{363DA156-85B7-F829-3E4D-C096FEFB4983}"/>
              </a:ext>
            </a:extLst>
          </p:cNvPr>
          <p:cNvSpPr txBox="1">
            <a:spLocks/>
          </p:cNvSpPr>
          <p:nvPr/>
        </p:nvSpPr>
        <p:spPr>
          <a:xfrm>
            <a:off x="-4260455" y="1661624"/>
            <a:ext cx="4069079" cy="369332"/>
          </a:xfrm>
          <a:prstGeom prst="rect">
            <a:avLst/>
          </a:prstGeom>
        </p:spPr>
        <p:txBody>
          <a:bodyPr vert="horz" lIns="91440" tIns="45720" rIns="91440" bIns="45720" rtlCol="0" anchor="ctr">
            <a:noAutofit/>
            <a:scene3d>
              <a:camera prst="orthographicFront"/>
              <a:lightRig rig="soft" dir="t">
                <a:rot lat="0" lon="0" rev="17220000"/>
              </a:lightRig>
            </a:scene3d>
            <a:sp3d prstMaterial="softEdge"/>
          </a:bodyPr>
          <a:lstStyle>
            <a:lvl1pPr algn="ctr" defTabSz="822960" rtl="0" eaLnBrk="1" latinLnBrk="0" hangingPunct="1">
              <a:lnSpc>
                <a:spcPct val="90000"/>
              </a:lnSpc>
              <a:spcBef>
                <a:spcPct val="0"/>
              </a:spcBef>
              <a:buNone/>
              <a:defRPr sz="5400" kern="1200">
                <a:solidFill>
                  <a:schemeClr val="tx1"/>
                </a:solidFill>
                <a:latin typeface="+mj-lt"/>
                <a:ea typeface="+mj-ea"/>
                <a:cs typeface="+mj-cs"/>
              </a:defRPr>
            </a:lvl1pPr>
          </a:lstStyle>
          <a:p>
            <a:r>
              <a:rPr lang="en-US" sz="1800" dirty="0">
                <a:ln w="10541" cmpd="sng">
                  <a:noFill/>
                  <a:prstDash val="solid"/>
                </a:ln>
                <a:solidFill>
                  <a:schemeClr val="bg1"/>
                </a:solidFill>
                <a:latin typeface="Century Gothic" panose="020B0502020202020204" pitchFamily="34" charset="0"/>
              </a:rPr>
              <a:t>*</a:t>
            </a:r>
            <a:r>
              <a:rPr lang="en-US" sz="1800" i="1" dirty="0">
                <a:ln w="10541" cmpd="sng">
                  <a:noFill/>
                  <a:prstDash val="solid"/>
                </a:ln>
                <a:solidFill>
                  <a:schemeClr val="bg1"/>
                </a:solidFill>
                <a:latin typeface="Century Gothic" panose="020B0502020202020204" pitchFamily="34" charset="0"/>
              </a:rPr>
              <a:t>with purchase of home</a:t>
            </a:r>
          </a:p>
        </p:txBody>
      </p:sp>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1227</TotalTime>
  <Words>278</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Century Gothic</vt:lpstr>
      <vt:lpstr>Cochocib Script Latin Pro</vt:lpstr>
      <vt:lpstr>Rastanty Cortez</vt:lpstr>
      <vt:lpstr>Office 2013 - 2022 Theme</vt:lpstr>
      <vt:lpstr>#25030603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146</cp:revision>
  <dcterms:created xsi:type="dcterms:W3CDTF">2006-08-16T00:00:00Z</dcterms:created>
  <dcterms:modified xsi:type="dcterms:W3CDTF">2026-03-20T15:51:20Z</dcterms:modified>
</cp:coreProperties>
</file>