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8229600" cy="128016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2B51"/>
    <a:srgbClr val="329F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25" d="100"/>
          <a:sy n="125" d="100"/>
        </p:scale>
        <p:origin x="3564" y="198"/>
      </p:cViewPr>
      <p:guideLst>
        <p:guide orient="horz" pos="4032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2095078"/>
            <a:ext cx="6995160" cy="4456853"/>
          </a:xfrm>
        </p:spPr>
        <p:txBody>
          <a:bodyPr anchor="b"/>
          <a:lstStyle>
            <a:lvl1pPr algn="ct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6723804"/>
            <a:ext cx="6172200" cy="3090756"/>
          </a:xfrm>
        </p:spPr>
        <p:txBody>
          <a:bodyPr/>
          <a:lstStyle>
            <a:lvl1pPr marL="0" indent="0" algn="ctr">
              <a:buNone/>
              <a:defRPr sz="2160"/>
            </a:lvl1pPr>
            <a:lvl2pPr marL="411480" indent="0" algn="ctr">
              <a:buNone/>
              <a:defRPr sz="1800"/>
            </a:lvl2pPr>
            <a:lvl3pPr marL="822960" indent="0" algn="ctr">
              <a:buNone/>
              <a:defRPr sz="1620"/>
            </a:lvl3pPr>
            <a:lvl4pPr marL="1234440" indent="0" algn="ctr">
              <a:buNone/>
              <a:defRPr sz="1440"/>
            </a:lvl4pPr>
            <a:lvl5pPr marL="1645920" indent="0" algn="ctr">
              <a:buNone/>
              <a:defRPr sz="1440"/>
            </a:lvl5pPr>
            <a:lvl6pPr marL="2057400" indent="0" algn="ctr">
              <a:buNone/>
              <a:defRPr sz="1440"/>
            </a:lvl6pPr>
            <a:lvl7pPr marL="2468880" indent="0" algn="ctr">
              <a:buNone/>
              <a:defRPr sz="1440"/>
            </a:lvl7pPr>
            <a:lvl8pPr marL="2880360" indent="0" algn="ctr">
              <a:buNone/>
              <a:defRPr sz="1440"/>
            </a:lvl8pPr>
            <a:lvl9pPr marL="3291840" indent="0" algn="ctr">
              <a:buNone/>
              <a:defRPr sz="14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5867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322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889308" y="681567"/>
            <a:ext cx="1774508" cy="1084876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5785" y="681567"/>
            <a:ext cx="5220653" cy="1084876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903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718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1499" y="3191514"/>
            <a:ext cx="7098030" cy="5325109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1499" y="8567000"/>
            <a:ext cx="7098030" cy="2800349"/>
          </a:xfrm>
        </p:spPr>
        <p:txBody>
          <a:bodyPr/>
          <a:lstStyle>
            <a:lvl1pPr marL="0" indent="0">
              <a:buNone/>
              <a:defRPr sz="2160">
                <a:solidFill>
                  <a:schemeClr val="tx1"/>
                </a:solidFill>
              </a:defRPr>
            </a:lvl1pPr>
            <a:lvl2pPr marL="41148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822960" indent="0">
              <a:buNone/>
              <a:defRPr sz="1620">
                <a:solidFill>
                  <a:schemeClr val="tx1">
                    <a:tint val="75000"/>
                  </a:schemeClr>
                </a:solidFill>
              </a:defRPr>
            </a:lvl3pPr>
            <a:lvl4pPr marL="12344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4pPr>
            <a:lvl5pPr marL="164592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5pPr>
            <a:lvl6pPr marL="205740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6pPr>
            <a:lvl7pPr marL="246888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7pPr>
            <a:lvl8pPr marL="288036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8pPr>
            <a:lvl9pPr marL="3291840" indent="0">
              <a:buNone/>
              <a:defRPr sz="14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269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5785" y="3407833"/>
            <a:ext cx="3497580" cy="81224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66235" y="3407833"/>
            <a:ext cx="3497580" cy="81224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040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681570"/>
            <a:ext cx="7098030" cy="247438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6858" y="3138171"/>
            <a:ext cx="3481506" cy="1537969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6858" y="4676140"/>
            <a:ext cx="3481506" cy="68778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66235" y="3138171"/>
            <a:ext cx="3498652" cy="1537969"/>
          </a:xfrm>
        </p:spPr>
        <p:txBody>
          <a:bodyPr anchor="b"/>
          <a:lstStyle>
            <a:lvl1pPr marL="0" indent="0">
              <a:buNone/>
              <a:defRPr sz="2160" b="1"/>
            </a:lvl1pPr>
            <a:lvl2pPr marL="411480" indent="0">
              <a:buNone/>
              <a:defRPr sz="1800" b="1"/>
            </a:lvl2pPr>
            <a:lvl3pPr marL="822960" indent="0">
              <a:buNone/>
              <a:defRPr sz="1620" b="1"/>
            </a:lvl3pPr>
            <a:lvl4pPr marL="1234440" indent="0">
              <a:buNone/>
              <a:defRPr sz="1440" b="1"/>
            </a:lvl4pPr>
            <a:lvl5pPr marL="1645920" indent="0">
              <a:buNone/>
              <a:defRPr sz="1440" b="1"/>
            </a:lvl5pPr>
            <a:lvl6pPr marL="2057400" indent="0">
              <a:buNone/>
              <a:defRPr sz="1440" b="1"/>
            </a:lvl6pPr>
            <a:lvl7pPr marL="2468880" indent="0">
              <a:buNone/>
              <a:defRPr sz="1440" b="1"/>
            </a:lvl7pPr>
            <a:lvl8pPr marL="2880360" indent="0">
              <a:buNone/>
              <a:defRPr sz="1440" b="1"/>
            </a:lvl8pPr>
            <a:lvl9pPr marL="3291840" indent="0">
              <a:buNone/>
              <a:defRPr sz="14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66235" y="4676140"/>
            <a:ext cx="3498652" cy="68778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0890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074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626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853440"/>
            <a:ext cx="2654260" cy="298704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8652" y="1843196"/>
            <a:ext cx="4166235" cy="9097433"/>
          </a:xfrm>
        </p:spPr>
        <p:txBody>
          <a:bodyPr/>
          <a:lstStyle>
            <a:lvl1pPr>
              <a:defRPr sz="2880"/>
            </a:lvl1pPr>
            <a:lvl2pPr>
              <a:defRPr sz="2520"/>
            </a:lvl2pPr>
            <a:lvl3pPr>
              <a:defRPr sz="216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3840480"/>
            <a:ext cx="2654260" cy="7114964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266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6857" y="853440"/>
            <a:ext cx="2654260" cy="2987040"/>
          </a:xfrm>
        </p:spPr>
        <p:txBody>
          <a:bodyPr anchor="b"/>
          <a:lstStyle>
            <a:lvl1pPr>
              <a:defRPr sz="28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498652" y="1843196"/>
            <a:ext cx="4166235" cy="9097433"/>
          </a:xfrm>
        </p:spPr>
        <p:txBody>
          <a:bodyPr anchor="t"/>
          <a:lstStyle>
            <a:lvl1pPr marL="0" indent="0">
              <a:buNone/>
              <a:defRPr sz="2880"/>
            </a:lvl1pPr>
            <a:lvl2pPr marL="411480" indent="0">
              <a:buNone/>
              <a:defRPr sz="2520"/>
            </a:lvl2pPr>
            <a:lvl3pPr marL="822960" indent="0">
              <a:buNone/>
              <a:defRPr sz="2160"/>
            </a:lvl3pPr>
            <a:lvl4pPr marL="1234440" indent="0">
              <a:buNone/>
              <a:defRPr sz="1800"/>
            </a:lvl4pPr>
            <a:lvl5pPr marL="1645920" indent="0">
              <a:buNone/>
              <a:defRPr sz="1800"/>
            </a:lvl5pPr>
            <a:lvl6pPr marL="2057400" indent="0">
              <a:buNone/>
              <a:defRPr sz="1800"/>
            </a:lvl6pPr>
            <a:lvl7pPr marL="2468880" indent="0">
              <a:buNone/>
              <a:defRPr sz="1800"/>
            </a:lvl7pPr>
            <a:lvl8pPr marL="2880360" indent="0">
              <a:buNone/>
              <a:defRPr sz="1800"/>
            </a:lvl8pPr>
            <a:lvl9pPr marL="3291840" indent="0">
              <a:buNone/>
              <a:defRPr sz="1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6857" y="3840480"/>
            <a:ext cx="2654260" cy="7114964"/>
          </a:xfrm>
        </p:spPr>
        <p:txBody>
          <a:bodyPr/>
          <a:lstStyle>
            <a:lvl1pPr marL="0" indent="0">
              <a:buNone/>
              <a:defRPr sz="1440"/>
            </a:lvl1pPr>
            <a:lvl2pPr marL="411480" indent="0">
              <a:buNone/>
              <a:defRPr sz="1260"/>
            </a:lvl2pPr>
            <a:lvl3pPr marL="822960" indent="0">
              <a:buNone/>
              <a:defRPr sz="1080"/>
            </a:lvl3pPr>
            <a:lvl4pPr marL="1234440" indent="0">
              <a:buNone/>
              <a:defRPr sz="900"/>
            </a:lvl4pPr>
            <a:lvl5pPr marL="1645920" indent="0">
              <a:buNone/>
              <a:defRPr sz="900"/>
            </a:lvl5pPr>
            <a:lvl6pPr marL="2057400" indent="0">
              <a:buNone/>
              <a:defRPr sz="900"/>
            </a:lvl6pPr>
            <a:lvl7pPr marL="2468880" indent="0">
              <a:buNone/>
              <a:defRPr sz="900"/>
            </a:lvl7pPr>
            <a:lvl8pPr marL="2880360" indent="0">
              <a:buNone/>
              <a:defRPr sz="900"/>
            </a:lvl8pPr>
            <a:lvl9pPr marL="329184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152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65785" y="681570"/>
            <a:ext cx="7098030" cy="247438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5785" y="3407833"/>
            <a:ext cx="7098030" cy="812249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5785" y="11865189"/>
            <a:ext cx="185166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26055" y="11865189"/>
            <a:ext cx="277749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12155" y="11865189"/>
            <a:ext cx="185166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607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822960" rtl="0" eaLnBrk="1" latinLnBrk="0" hangingPunct="1">
        <a:lnSpc>
          <a:spcPct val="90000"/>
        </a:lnSpc>
        <a:spcBef>
          <a:spcPct val="0"/>
        </a:spcBef>
        <a:buNone/>
        <a:defRPr sz="39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5740" indent="-205740" algn="l" defTabSz="82296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172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2160" kern="1200">
          <a:solidFill>
            <a:schemeClr val="tx1"/>
          </a:solidFill>
          <a:latin typeface="+mn-lt"/>
          <a:ea typeface="+mn-ea"/>
          <a:cs typeface="+mn-cs"/>
        </a:defRPr>
      </a:lvl2pPr>
      <a:lvl3pPr marL="10287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4401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85166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26314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67462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308610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497580" indent="-205740" algn="l" defTabSz="82296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5pPr>
      <a:lvl6pPr marL="205740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7pPr>
      <a:lvl8pPr marL="288036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8pPr>
      <a:lvl9pPr marL="3291840" algn="l" defTabSz="822960" rtl="0" eaLnBrk="1" latinLnBrk="0" hangingPunct="1">
        <a:defRPr sz="16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svg"/><Relationship Id="rId13" Type="http://schemas.openxmlformats.org/officeDocument/2006/relationships/image" Target="../media/image12.png"/><Relationship Id="rId18" Type="http://schemas.openxmlformats.org/officeDocument/2006/relationships/image" Target="../media/image17.jpg"/><Relationship Id="rId3" Type="http://schemas.openxmlformats.org/officeDocument/2006/relationships/image" Target="../media/image2.jpg"/><Relationship Id="rId21" Type="http://schemas.openxmlformats.org/officeDocument/2006/relationships/image" Target="../media/image20.jpg"/><Relationship Id="rId7" Type="http://schemas.openxmlformats.org/officeDocument/2006/relationships/image" Target="../media/image6.png"/><Relationship Id="rId12" Type="http://schemas.openxmlformats.org/officeDocument/2006/relationships/image" Target="../media/image11.svg"/><Relationship Id="rId17" Type="http://schemas.openxmlformats.org/officeDocument/2006/relationships/image" Target="../media/image16.jpg"/><Relationship Id="rId2" Type="http://schemas.openxmlformats.org/officeDocument/2006/relationships/image" Target="../media/image1.png"/><Relationship Id="rId16" Type="http://schemas.openxmlformats.org/officeDocument/2006/relationships/image" Target="../media/image15.svg"/><Relationship Id="rId20" Type="http://schemas.openxmlformats.org/officeDocument/2006/relationships/image" Target="../media/image19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png"/><Relationship Id="rId5" Type="http://schemas.openxmlformats.org/officeDocument/2006/relationships/image" Target="../media/image4.jpg"/><Relationship Id="rId15" Type="http://schemas.openxmlformats.org/officeDocument/2006/relationships/image" Target="../media/image14.png"/><Relationship Id="rId10" Type="http://schemas.openxmlformats.org/officeDocument/2006/relationships/image" Target="../media/image9.svg"/><Relationship Id="rId19" Type="http://schemas.openxmlformats.org/officeDocument/2006/relationships/image" Target="../media/image18.jpg"/><Relationship Id="rId4" Type="http://schemas.openxmlformats.org/officeDocument/2006/relationships/image" Target="../media/image3.jpg"/><Relationship Id="rId9" Type="http://schemas.openxmlformats.org/officeDocument/2006/relationships/image" Target="../media/image8.png"/><Relationship Id="rId14" Type="http://schemas.openxmlformats.org/officeDocument/2006/relationships/image" Target="../media/image13.svg"/><Relationship Id="rId22" Type="http://schemas.openxmlformats.org/officeDocument/2006/relationships/image" Target="../media/image2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0E001D43-D48D-56FA-00CD-B8FAA1846B55}"/>
              </a:ext>
            </a:extLst>
          </p:cNvPr>
          <p:cNvSpPr/>
          <p:nvPr/>
        </p:nvSpPr>
        <p:spPr>
          <a:xfrm>
            <a:off x="205740" y="149076"/>
            <a:ext cx="3657600" cy="951963"/>
          </a:xfrm>
          <a:prstGeom prst="rect">
            <a:avLst/>
          </a:prstGeom>
          <a:solidFill>
            <a:schemeClr val="tx2"/>
          </a:solidFill>
          <a:ln>
            <a:solidFill>
              <a:srgbClr val="132B5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4E0CFE29-825E-4073-B33D-6DFBA098F673}"/>
              </a:ext>
            </a:extLst>
          </p:cNvPr>
          <p:cNvSpPr/>
          <p:nvPr/>
        </p:nvSpPr>
        <p:spPr>
          <a:xfrm>
            <a:off x="10081148" y="2030956"/>
            <a:ext cx="45719" cy="4223434"/>
          </a:xfrm>
          <a:prstGeom prst="rect">
            <a:avLst/>
          </a:prstGeom>
          <a:solidFill>
            <a:srgbClr val="329F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8D16A90-743F-4783-930C-A315DD94EBD7}"/>
              </a:ext>
            </a:extLst>
          </p:cNvPr>
          <p:cNvSpPr/>
          <p:nvPr/>
        </p:nvSpPr>
        <p:spPr>
          <a:xfrm>
            <a:off x="0" y="3875179"/>
            <a:ext cx="8229600" cy="4223434"/>
          </a:xfrm>
          <a:prstGeom prst="rect">
            <a:avLst/>
          </a:prstGeom>
          <a:solidFill>
            <a:srgbClr val="132B51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0" y="4580867"/>
            <a:ext cx="1371600" cy="365760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1800" dirty="0">
                <a:ln w="10541" cmpd="sng">
                  <a:noFill/>
                  <a:prstDash val="solid"/>
                </a:ln>
                <a:solidFill>
                  <a:srgbClr val="132B51"/>
                </a:solidFill>
                <a:latin typeface="Century Gothic" panose="020B0502020202020204" pitchFamily="34" charset="0"/>
              </a:rPr>
              <a:t>#25030603</a:t>
            </a:r>
            <a:endParaRPr lang="en-US" sz="1600" dirty="0">
              <a:ln w="10541" cmpd="sng">
                <a:noFill/>
                <a:prstDash val="solid"/>
              </a:ln>
              <a:solidFill>
                <a:srgbClr val="132B51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" y="5028897"/>
            <a:ext cx="6194943" cy="3009451"/>
          </a:xfrm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tx2"/>
                </a:solidFill>
                <a:latin typeface="Century Gothic" panose="020B0502020202020204" pitchFamily="34" charset="0"/>
              </a:rPr>
              <a:t>Welcome to what feels like a brand-new home in Pine Hills at Cane Bay! This community offers some of the best amenities in all of Cane Bay, including resort-style pools, an incredible spiral water slide, playgrounds, bike paths, walking trails, a campsite, and so much more. This spacious Robie floor plan features 9' ceilings, gas cooking and heating, 5 bedrooms and 3 full bathrooms. The first floor includes a private guest suite, while the second floor offers the owner's suite, three additional bedrooms, and a generous loft. The kitchen is an absolute dream—complete with a massive center island and an oversized walk-in pantry. The backyard is fully fenced, the home has gutters installed, window blinds are already in place, and the refrigerator conveys. It's truly move-in ready from day one!</a:t>
            </a:r>
          </a:p>
          <a:p>
            <a:r>
              <a:rPr lang="en-US" sz="1400" dirty="0">
                <a:solidFill>
                  <a:schemeClr val="tx2"/>
                </a:solidFill>
                <a:latin typeface="Century Gothic" panose="020B0502020202020204" pitchFamily="34" charset="0"/>
              </a:rPr>
              <a:t>You'll love the convenience of living in Cane Bay, where shopping, restaurants, grocery stores, and everyday essentials are just minutes away. This home checks all the boxes!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" y="-76200"/>
            <a:ext cx="406907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5400" dirty="0">
                <a:ln w="3175">
                  <a:noFill/>
                </a:ln>
                <a:solidFill>
                  <a:schemeClr val="bg1"/>
                </a:solidFill>
                <a:latin typeface="Rastanty Cortez" panose="02000506000000020003" pitchFamily="2" charset="0"/>
              </a:rPr>
              <a:t>Catered Open House</a:t>
            </a:r>
            <a:endParaRPr lang="en-US" i="1" dirty="0">
              <a:ln w="3175">
                <a:noFill/>
              </a:ln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A98F47A6-9892-F61B-305C-7CB88A8AE7FD}"/>
              </a:ext>
            </a:extLst>
          </p:cNvPr>
          <p:cNvGrpSpPr/>
          <p:nvPr/>
        </p:nvGrpSpPr>
        <p:grpSpPr>
          <a:xfrm>
            <a:off x="6194942" y="5578890"/>
            <a:ext cx="2017176" cy="1909465"/>
            <a:chOff x="6194942" y="5029200"/>
            <a:chExt cx="2017176" cy="1909465"/>
          </a:xfrm>
        </p:grpSpPr>
        <p:sp>
          <p:nvSpPr>
            <p:cNvPr id="17" name="Rectangle 16"/>
            <p:cNvSpPr/>
            <p:nvPr/>
          </p:nvSpPr>
          <p:spPr>
            <a:xfrm>
              <a:off x="6194942" y="5029200"/>
              <a:ext cx="2017176" cy="1257011"/>
            </a:xfrm>
            <a:prstGeom prst="rect">
              <a:avLst/>
            </a:prstGeom>
            <a:ln>
              <a:noFill/>
            </a:ln>
          </p:spPr>
          <p:txBody>
            <a:bodyPr wrap="square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1600" b="1" dirty="0">
                  <a:solidFill>
                    <a:schemeClr val="tx2"/>
                  </a:solidFill>
                  <a:latin typeface="Century Gothic" panose="020B0502020202020204" pitchFamily="34" charset="0"/>
                </a:rPr>
                <a:t>Meg H. Kandik</a:t>
              </a:r>
            </a:p>
            <a:p>
              <a:pPr algn="ctr">
                <a:lnSpc>
                  <a:spcPct val="150000"/>
                </a:lnSpc>
              </a:pPr>
              <a:r>
                <a:rPr lang="pt-BR" sz="1200" b="1" dirty="0">
                  <a:solidFill>
                    <a:schemeClr val="tx2"/>
                  </a:solidFill>
                  <a:latin typeface="Century Gothic" panose="020B0502020202020204" pitchFamily="34" charset="0"/>
                </a:rPr>
                <a:t>843-814-5137</a:t>
              </a:r>
            </a:p>
            <a:p>
              <a:pPr algn="ctr">
                <a:lnSpc>
                  <a:spcPct val="150000"/>
                </a:lnSpc>
              </a:pPr>
              <a:r>
                <a:rPr lang="pt-BR" sz="1200" b="1" dirty="0">
                  <a:solidFill>
                    <a:schemeClr val="tx2"/>
                  </a:solidFill>
                  <a:latin typeface="Century Gothic" panose="020B0502020202020204" pitchFamily="34" charset="0"/>
                </a:rPr>
                <a:t>Meg@HolyCityRE.com</a:t>
              </a:r>
            </a:p>
            <a:p>
              <a:pPr algn="ctr">
                <a:lnSpc>
                  <a:spcPct val="150000"/>
                </a:lnSpc>
              </a:pPr>
              <a:r>
                <a:rPr lang="en-US" sz="1200" b="1" dirty="0">
                  <a:solidFill>
                    <a:schemeClr val="tx2"/>
                  </a:solidFill>
                  <a:latin typeface="Century Gothic" panose="020B0502020202020204" pitchFamily="34" charset="0"/>
                </a:rPr>
                <a:t>www.holycityre.com </a:t>
              </a: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6327230" y="6477000"/>
              <a:ext cx="1752600" cy="461665"/>
            </a:xfrm>
            <a:prstGeom prst="rect">
              <a:avLst/>
            </a:prstGeom>
            <a:ln>
              <a:noFill/>
            </a:ln>
          </p:spPr>
          <p:txBody>
            <a:bodyPr wrap="square" anchor="ctr">
              <a:spAutoFit/>
            </a:bodyPr>
            <a:lstStyle/>
            <a:p>
              <a:pPr algn="ctr"/>
              <a:r>
                <a:rPr lang="en-US" sz="800" b="1" dirty="0">
                  <a:solidFill>
                    <a:schemeClr val="tx2"/>
                  </a:solidFill>
                  <a:latin typeface="Century Gothic" panose="020B0502020202020204" pitchFamily="34" charset="0"/>
                </a:rPr>
                <a:t>Brand Name Real Estate</a:t>
              </a:r>
            </a:p>
            <a:p>
              <a:pPr algn="ctr"/>
              <a:r>
                <a:rPr lang="en-US" sz="800" b="1" dirty="0">
                  <a:solidFill>
                    <a:schemeClr val="tx2"/>
                  </a:solidFill>
                  <a:latin typeface="Century Gothic" panose="020B0502020202020204" pitchFamily="34" charset="0"/>
                </a:rPr>
                <a:t>4 Carriage Ln</a:t>
              </a:r>
            </a:p>
            <a:p>
              <a:pPr algn="ctr"/>
              <a:r>
                <a:rPr lang="en-US" sz="800" b="1" dirty="0">
                  <a:solidFill>
                    <a:schemeClr val="tx2"/>
                  </a:solidFill>
                  <a:latin typeface="Century Gothic" panose="020B0502020202020204" pitchFamily="34" charset="0"/>
                </a:rPr>
                <a:t>Charleston 29407</a:t>
              </a:r>
              <a:endParaRPr lang="en-US" sz="600" b="1" dirty="0">
                <a:solidFill>
                  <a:schemeClr val="tx2"/>
                </a:solidFill>
                <a:latin typeface="Century Gothic" panose="020B0502020202020204" pitchFamily="34" charset="0"/>
              </a:endParaRPr>
            </a:p>
          </p:txBody>
        </p:sp>
      </p:grpSp>
      <p:pic>
        <p:nvPicPr>
          <p:cNvPr id="20" name="Picture 1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774905" y="7315794"/>
            <a:ext cx="1590562" cy="722554"/>
          </a:xfrm>
          <a:prstGeom prst="rect">
            <a:avLst/>
          </a:prstGeom>
          <a:ln w="12700">
            <a:noFill/>
          </a:ln>
          <a:effectLst/>
        </p:spPr>
      </p:pic>
      <p:pic>
        <p:nvPicPr>
          <p:cNvPr id="31" name="Picture 30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5998"/>
          <a:stretch/>
        </p:blipFill>
        <p:spPr>
          <a:xfrm>
            <a:off x="10824181" y="4297252"/>
            <a:ext cx="1492010" cy="1505616"/>
          </a:xfrm>
          <a:prstGeom prst="flowChartConnector">
            <a:avLst/>
          </a:prstGeom>
          <a:ln w="63500" cap="rnd">
            <a:noFill/>
          </a:ln>
          <a:effectLst/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pic>
        <p:nvPicPr>
          <p:cNvPr id="24" name="Picture 23"/>
          <p:cNvPicPr preferRelativeResize="0"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8232685"/>
            <a:ext cx="2647188" cy="1757469"/>
          </a:xfrm>
          <a:prstGeom prst="rect">
            <a:avLst/>
          </a:prstGeom>
          <a:ln w="12700">
            <a:solidFill>
              <a:schemeClr val="bg1"/>
            </a:solidFill>
          </a:ln>
          <a:effectLst/>
        </p:spPr>
      </p:pic>
      <p:pic>
        <p:nvPicPr>
          <p:cNvPr id="1032" name="Picture 8"/>
          <p:cNvPicPr preferRelativeResize="0"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085" b="2085"/>
          <a:stretch/>
        </p:blipFill>
        <p:spPr bwMode="auto">
          <a:xfrm>
            <a:off x="0" y="1189661"/>
            <a:ext cx="4069080" cy="2596896"/>
          </a:xfrm>
          <a:prstGeom prst="rect">
            <a:avLst/>
          </a:prstGeom>
          <a:ln w="12700">
            <a:solidFill>
              <a:schemeClr val="bg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36" name="Rectangle 35">
            <a:extLst>
              <a:ext uri="{FF2B5EF4-FFF2-40B4-BE49-F238E27FC236}">
                <a16:creationId xmlns:a16="http://schemas.microsoft.com/office/drawing/2014/main" id="{52D57ABD-AAC8-F952-61D0-C344E6762C77}"/>
              </a:ext>
            </a:extLst>
          </p:cNvPr>
          <p:cNvSpPr/>
          <p:nvPr/>
        </p:nvSpPr>
        <p:spPr>
          <a:xfrm>
            <a:off x="9123634" y="5867401"/>
            <a:ext cx="45998" cy="3165111"/>
          </a:xfrm>
          <a:prstGeom prst="rect">
            <a:avLst/>
          </a:prstGeom>
          <a:solidFill>
            <a:srgbClr val="329F5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74DE84C-E31E-7FA4-F091-4F14E357FEEE}"/>
              </a:ext>
            </a:extLst>
          </p:cNvPr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327" t="21041" r="25667" b="45352"/>
          <a:stretch/>
        </p:blipFill>
        <p:spPr>
          <a:xfrm>
            <a:off x="12039600" y="9678585"/>
            <a:ext cx="804672" cy="812010"/>
          </a:xfrm>
          <a:prstGeom prst="flowChartConnector">
            <a:avLst/>
          </a:prstGeom>
          <a:ln w="63500" cap="rnd">
            <a:noFill/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id="{64783D91-640A-B49A-E896-5D6C1B1CCE4F}"/>
              </a:ext>
            </a:extLst>
          </p:cNvPr>
          <p:cNvSpPr/>
          <p:nvPr/>
        </p:nvSpPr>
        <p:spPr>
          <a:xfrm>
            <a:off x="8977743" y="9678586"/>
            <a:ext cx="3061856" cy="615553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solidFill>
                  <a:schemeClr val="bg1"/>
                </a:solidFill>
                <a:latin typeface="Century Gothic" panose="020B0502020202020204" pitchFamily="34" charset="0"/>
              </a:rPr>
              <a:t>Matt </a:t>
            </a:r>
            <a:r>
              <a:rPr lang="en-US" sz="1600" b="1" dirty="0" err="1">
                <a:solidFill>
                  <a:schemeClr val="bg1"/>
                </a:solidFill>
                <a:latin typeface="Century Gothic" panose="020B0502020202020204" pitchFamily="34" charset="0"/>
              </a:rPr>
              <a:t>Kimes</a:t>
            </a:r>
            <a:endParaRPr lang="en-US" sz="16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pt-BR" sz="900" b="1" dirty="0">
                <a:solidFill>
                  <a:schemeClr val="bg1"/>
                </a:solidFill>
                <a:latin typeface="Century Gothic" panose="020B0502020202020204" pitchFamily="34" charset="0"/>
              </a:rPr>
              <a:t>843-860-1669 | mattkimeshomes@gmail.com</a:t>
            </a:r>
          </a:p>
          <a:p>
            <a:pPr algn="ctr"/>
            <a:r>
              <a:rPr lang="pt-BR" sz="900" b="1" dirty="0">
                <a:solidFill>
                  <a:schemeClr val="bg1"/>
                </a:solidFill>
                <a:latin typeface="Century Gothic" panose="020B0502020202020204" pitchFamily="34" charset="0"/>
              </a:rPr>
              <a:t>www.mattkimeshomes.com</a:t>
            </a:r>
            <a:endParaRPr lang="en-US" sz="900" b="1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59901030-0892-379E-94A1-6A3E10379868}"/>
              </a:ext>
            </a:extLst>
          </p:cNvPr>
          <p:cNvSpPr txBox="1">
            <a:spLocks/>
          </p:cNvSpPr>
          <p:nvPr/>
        </p:nvSpPr>
        <p:spPr>
          <a:xfrm>
            <a:off x="4160522" y="149076"/>
            <a:ext cx="4051598" cy="10668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>
            <a:lvl1pPr algn="ctr" defTabSz="8229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b="1" dirty="0">
                <a:ln w="10541" cmpd="sng">
                  <a:noFill/>
                  <a:prstDash val="solid"/>
                </a:ln>
                <a:solidFill>
                  <a:srgbClr val="132B51"/>
                </a:solidFill>
                <a:latin typeface="Century Gothic" panose="020B0502020202020204" pitchFamily="34" charset="0"/>
              </a:rPr>
              <a:t>123 Horizon Ridge Drive</a:t>
            </a:r>
          </a:p>
          <a:p>
            <a:r>
              <a:rPr lang="en-US" sz="1800" dirty="0">
                <a:ln w="10541" cmpd="sng">
                  <a:noFill/>
                  <a:prstDash val="solid"/>
                </a:ln>
                <a:solidFill>
                  <a:srgbClr val="132B51"/>
                </a:solidFill>
                <a:latin typeface="Century Gothic" panose="020B0502020202020204" pitchFamily="34" charset="0"/>
              </a:rPr>
              <a:t>Cane Bay Plantation</a:t>
            </a:r>
          </a:p>
          <a:p>
            <a:r>
              <a:rPr lang="en-US" sz="1800" dirty="0">
                <a:ln w="10541" cmpd="sng">
                  <a:noFill/>
                  <a:prstDash val="solid"/>
                </a:ln>
                <a:solidFill>
                  <a:srgbClr val="132B51"/>
                </a:solidFill>
                <a:latin typeface="Century Gothic" panose="020B0502020202020204" pitchFamily="34" charset="0"/>
              </a:rPr>
              <a:t>Summerville, SC 29486</a:t>
            </a:r>
          </a:p>
        </p:txBody>
      </p:sp>
      <p:pic>
        <p:nvPicPr>
          <p:cNvPr id="14" name="Graphic 13" descr="House outline">
            <a:extLst>
              <a:ext uri="{FF2B5EF4-FFF2-40B4-BE49-F238E27FC236}">
                <a16:creationId xmlns:a16="http://schemas.microsoft.com/office/drawing/2014/main" id="{947B179B-DEFE-62A9-D0D2-868FE7F4397A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8418169" y="3429000"/>
            <a:ext cx="914400" cy="914400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0DC15555-7811-2481-EB66-437213A9A6D3}"/>
              </a:ext>
            </a:extLst>
          </p:cNvPr>
          <p:cNvSpPr txBox="1"/>
          <p:nvPr/>
        </p:nvSpPr>
        <p:spPr>
          <a:xfrm>
            <a:off x="0" y="4580344"/>
            <a:ext cx="13716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>
                <a:ln w="10541" cmpd="sng">
                  <a:noFill/>
                  <a:prstDash val="solid"/>
                </a:ln>
                <a:solidFill>
                  <a:srgbClr val="132B51"/>
                </a:solidFill>
                <a:latin typeface="Century Gothic" panose="020B0502020202020204" pitchFamily="34" charset="0"/>
              </a:rPr>
              <a:t>5 BED</a:t>
            </a:r>
          </a:p>
        </p:txBody>
      </p:sp>
      <p:pic>
        <p:nvPicPr>
          <p:cNvPr id="11" name="Graphic 10" descr="Bed outline">
            <a:extLst>
              <a:ext uri="{FF2B5EF4-FFF2-40B4-BE49-F238E27FC236}">
                <a16:creationId xmlns:a16="http://schemas.microsoft.com/office/drawing/2014/main" id="{3648319F-E2C7-5E08-D5D3-32BCBC20C630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379476" y="3975352"/>
            <a:ext cx="612648" cy="612648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B784781E-6931-0A33-C868-46D42D87E573}"/>
              </a:ext>
            </a:extLst>
          </p:cNvPr>
          <p:cNvSpPr txBox="1"/>
          <p:nvPr/>
        </p:nvSpPr>
        <p:spPr>
          <a:xfrm>
            <a:off x="1714501" y="4580345"/>
            <a:ext cx="13716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>
                <a:ln w="10541" cmpd="sng">
                  <a:noFill/>
                  <a:prstDash val="solid"/>
                </a:ln>
                <a:solidFill>
                  <a:srgbClr val="132B51"/>
                </a:solidFill>
                <a:latin typeface="Century Gothic" panose="020B0502020202020204" pitchFamily="34" charset="0"/>
              </a:rPr>
              <a:t>3 BATH</a:t>
            </a:r>
          </a:p>
        </p:txBody>
      </p:sp>
      <p:pic>
        <p:nvPicPr>
          <p:cNvPr id="13" name="Graphic 12" descr="Bathtub outline">
            <a:extLst>
              <a:ext uri="{FF2B5EF4-FFF2-40B4-BE49-F238E27FC236}">
                <a16:creationId xmlns:a16="http://schemas.microsoft.com/office/drawing/2014/main" id="{97855D56-DCC8-1EDF-C44E-8EAA55CD5E01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2093976" y="3975352"/>
            <a:ext cx="612648" cy="612648"/>
          </a:xfrm>
          <a:prstGeom prst="rect">
            <a:avLst/>
          </a:prstGeom>
        </p:spPr>
      </p:pic>
      <p:pic>
        <p:nvPicPr>
          <p:cNvPr id="15" name="Graphic 14" descr="House outline">
            <a:extLst>
              <a:ext uri="{FF2B5EF4-FFF2-40B4-BE49-F238E27FC236}">
                <a16:creationId xmlns:a16="http://schemas.microsoft.com/office/drawing/2014/main" id="{F90703AE-6211-0097-43D8-4647ADA162B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5522976" y="3975352"/>
            <a:ext cx="612648" cy="612648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7264C889-88F0-C99F-94F5-DDF12A5D8855}"/>
              </a:ext>
            </a:extLst>
          </p:cNvPr>
          <p:cNvSpPr txBox="1">
            <a:spLocks/>
          </p:cNvSpPr>
          <p:nvPr/>
        </p:nvSpPr>
        <p:spPr>
          <a:xfrm>
            <a:off x="6858000" y="4583917"/>
            <a:ext cx="1371600" cy="36576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>
            <a:lvl1pPr algn="ctr" defTabSz="8229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dirty="0">
                <a:ln w="10541" cmpd="sng">
                  <a:noFill/>
                  <a:prstDash val="solid"/>
                </a:ln>
                <a:solidFill>
                  <a:srgbClr val="132B51"/>
                </a:solidFill>
                <a:latin typeface="Century Gothic" panose="020B0502020202020204" pitchFamily="34" charset="0"/>
              </a:rPr>
              <a:t>$409,999</a:t>
            </a:r>
          </a:p>
        </p:txBody>
      </p:sp>
      <p:pic>
        <p:nvPicPr>
          <p:cNvPr id="10" name="Graphic 9" descr="Money outline">
            <a:extLst>
              <a:ext uri="{FF2B5EF4-FFF2-40B4-BE49-F238E27FC236}">
                <a16:creationId xmlns:a16="http://schemas.microsoft.com/office/drawing/2014/main" id="{EF5F22F0-029B-80B0-70B8-43EE400743CB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7237476" y="3975352"/>
            <a:ext cx="612648" cy="612648"/>
          </a:xfrm>
          <a:prstGeom prst="rect">
            <a:avLst/>
          </a:prstGeom>
        </p:spPr>
      </p:pic>
      <p:sp>
        <p:nvSpPr>
          <p:cNvPr id="29" name="TextBox 28">
            <a:extLst>
              <a:ext uri="{FF2B5EF4-FFF2-40B4-BE49-F238E27FC236}">
                <a16:creationId xmlns:a16="http://schemas.microsoft.com/office/drawing/2014/main" id="{DD2F4026-C3EC-351D-7271-BBBCCD4A886F}"/>
              </a:ext>
            </a:extLst>
          </p:cNvPr>
          <p:cNvSpPr txBox="1"/>
          <p:nvPr/>
        </p:nvSpPr>
        <p:spPr>
          <a:xfrm>
            <a:off x="3429001" y="4580345"/>
            <a:ext cx="13716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>
                <a:ln w="10541" cmpd="sng">
                  <a:noFill/>
                  <a:prstDash val="solid"/>
                </a:ln>
                <a:solidFill>
                  <a:srgbClr val="132B51"/>
                </a:solidFill>
                <a:latin typeface="Century Gothic" panose="020B0502020202020204" pitchFamily="34" charset="0"/>
              </a:rPr>
              <a:t>2,384 SF</a:t>
            </a:r>
          </a:p>
        </p:txBody>
      </p:sp>
      <p:pic>
        <p:nvPicPr>
          <p:cNvPr id="30" name="Graphic 29" descr="Blueprint outline">
            <a:extLst>
              <a:ext uri="{FF2B5EF4-FFF2-40B4-BE49-F238E27FC236}">
                <a16:creationId xmlns:a16="http://schemas.microsoft.com/office/drawing/2014/main" id="{88EA6266-BAD4-5E9E-2F90-4C31C6727FFB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3808476" y="3975352"/>
            <a:ext cx="612648" cy="612648"/>
          </a:xfrm>
          <a:prstGeom prst="rect">
            <a:avLst/>
          </a:prstGeom>
        </p:spPr>
      </p:pic>
      <p:sp>
        <p:nvSpPr>
          <p:cNvPr id="50" name="TextBox 49">
            <a:extLst>
              <a:ext uri="{FF2B5EF4-FFF2-40B4-BE49-F238E27FC236}">
                <a16:creationId xmlns:a16="http://schemas.microsoft.com/office/drawing/2014/main" id="{978C4103-F980-9415-8D0D-333BB973D8EB}"/>
              </a:ext>
            </a:extLst>
          </p:cNvPr>
          <p:cNvSpPr txBox="1"/>
          <p:nvPr/>
        </p:nvSpPr>
        <p:spPr>
          <a:xfrm>
            <a:off x="-4417740" y="4419600"/>
            <a:ext cx="406908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latin typeface="Century Gothic" panose="020B0502020202020204" pitchFamily="34" charset="0"/>
              </a:rPr>
              <a:t>Sat 10-12 &amp; Sun 10-12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2592A8AE-A0B2-5194-E85C-1DF5BB4F6E00}"/>
              </a:ext>
            </a:extLst>
          </p:cNvPr>
          <p:cNvSpPr txBox="1"/>
          <p:nvPr/>
        </p:nvSpPr>
        <p:spPr>
          <a:xfrm>
            <a:off x="-4417741" y="3899212"/>
            <a:ext cx="403860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dirty="0">
                <a:solidFill>
                  <a:schemeClr val="bg1"/>
                </a:solidFill>
                <a:latin typeface="Cochocib Script Latin Pro" panose="02000503000000020003" pitchFamily="2" charset="0"/>
              </a:rPr>
              <a:t>Open House</a:t>
            </a:r>
            <a:endParaRPr lang="en-US" sz="3600" dirty="0">
              <a:solidFill>
                <a:schemeClr val="bg1"/>
              </a:solidFill>
              <a:latin typeface="Century Gothic" panose="020B0502020202020204" pitchFamily="34" charset="0"/>
            </a:endParaRPr>
          </a:p>
        </p:txBody>
      </p:sp>
      <p:pic>
        <p:nvPicPr>
          <p:cNvPr id="5" name="Picture 8">
            <a:extLst>
              <a:ext uri="{FF2B5EF4-FFF2-40B4-BE49-F238E27FC236}">
                <a16:creationId xmlns:a16="http://schemas.microsoft.com/office/drawing/2014/main" id="{C6D4F511-9F41-ACF3-0C6B-0F633BCC6495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35" b="2135"/>
          <a:stretch/>
        </p:blipFill>
        <p:spPr bwMode="auto">
          <a:xfrm>
            <a:off x="4160520" y="1189661"/>
            <a:ext cx="4069080" cy="2596896"/>
          </a:xfrm>
          <a:prstGeom prst="rect">
            <a:avLst/>
          </a:prstGeom>
          <a:ln w="12700">
            <a:solidFill>
              <a:schemeClr val="bg1"/>
            </a:solidFill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9912556-D356-B5F9-378E-BE498B29C273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792068" y="8229600"/>
            <a:ext cx="2645464" cy="1763642"/>
          </a:xfrm>
          <a:prstGeom prst="rect">
            <a:avLst/>
          </a:prstGeom>
          <a:ln w="12700">
            <a:solidFill>
              <a:schemeClr val="bg1"/>
            </a:solidFill>
          </a:ln>
          <a:effectLst/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2DF1A24B-A7AD-F47C-A12D-E0A87766F46C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82412" y="8236317"/>
            <a:ext cx="2647188" cy="1750206"/>
          </a:xfrm>
          <a:prstGeom prst="rect">
            <a:avLst/>
          </a:prstGeom>
          <a:ln w="12700">
            <a:solidFill>
              <a:schemeClr val="bg1"/>
            </a:solidFill>
          </a:ln>
          <a:effectLst/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9D2C14D8-D55F-4068-AE2C-9E7D2303E68A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10142225"/>
            <a:ext cx="2647188" cy="1757469"/>
          </a:xfrm>
          <a:prstGeom prst="rect">
            <a:avLst/>
          </a:prstGeom>
          <a:ln w="12700">
            <a:solidFill>
              <a:schemeClr val="bg1"/>
            </a:solidFill>
          </a:ln>
          <a:effectLst/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1268843C-7AFF-3065-EF94-669560C7ED1E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792068" y="10146427"/>
            <a:ext cx="2645464" cy="1749067"/>
          </a:xfrm>
          <a:prstGeom prst="rect">
            <a:avLst/>
          </a:prstGeom>
          <a:ln w="12700">
            <a:solidFill>
              <a:schemeClr val="bg1"/>
            </a:solidFill>
          </a:ln>
          <a:effectLst/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676EA26C-F4AA-711D-894A-187D987882C1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582412" y="10145857"/>
            <a:ext cx="2647188" cy="1750206"/>
          </a:xfrm>
          <a:prstGeom prst="rect">
            <a:avLst/>
          </a:prstGeom>
          <a:ln w="12700">
            <a:solidFill>
              <a:schemeClr val="bg1"/>
            </a:solidFill>
          </a:ln>
          <a:effectLst/>
        </p:spPr>
      </p:pic>
      <p:sp>
        <p:nvSpPr>
          <p:cNvPr id="28" name="Rectangle 27">
            <a:extLst>
              <a:ext uri="{FF2B5EF4-FFF2-40B4-BE49-F238E27FC236}">
                <a16:creationId xmlns:a16="http://schemas.microsoft.com/office/drawing/2014/main" id="{64993325-13A2-D24A-ED58-74C8503D3BE9}"/>
              </a:ext>
            </a:extLst>
          </p:cNvPr>
          <p:cNvSpPr/>
          <p:nvPr/>
        </p:nvSpPr>
        <p:spPr>
          <a:xfrm>
            <a:off x="3238500" y="9962112"/>
            <a:ext cx="1752600" cy="215444"/>
          </a:xfrm>
          <a:prstGeom prst="rect">
            <a:avLst/>
          </a:prstGeom>
          <a:ln>
            <a:noFill/>
          </a:ln>
        </p:spPr>
        <p:txBody>
          <a:bodyPr wrap="square" anchor="ctr">
            <a:spAutoFit/>
          </a:bodyPr>
          <a:lstStyle/>
          <a:p>
            <a:pPr algn="ctr"/>
            <a:r>
              <a:rPr lang="en-US" sz="800" b="1" i="1" dirty="0">
                <a:solidFill>
                  <a:schemeClr val="tx2">
                    <a:lumMod val="60000"/>
                    <a:lumOff val="40000"/>
                  </a:schemeClr>
                </a:solidFill>
                <a:latin typeface="Century Gothic" panose="020B0502020202020204" pitchFamily="34" charset="0"/>
              </a:rPr>
              <a:t>Some images AI modified</a:t>
            </a:r>
            <a:endParaRPr lang="en-US" sz="600" b="1" i="1" dirty="0">
              <a:solidFill>
                <a:schemeClr val="tx2">
                  <a:lumMod val="60000"/>
                  <a:lumOff val="4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363DA156-85B7-F829-3E4D-C096FEFB4983}"/>
              </a:ext>
            </a:extLst>
          </p:cNvPr>
          <p:cNvSpPr txBox="1">
            <a:spLocks/>
          </p:cNvSpPr>
          <p:nvPr/>
        </p:nvSpPr>
        <p:spPr>
          <a:xfrm>
            <a:off x="1" y="738500"/>
            <a:ext cx="4069079" cy="3693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>
            <a:lvl1pPr algn="ctr" defTabSz="8229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dirty="0">
                <a:ln w="10541" cmpd="sng">
                  <a:noFill/>
                  <a:prstDash val="solid"/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Saturday 2/21 12pm-2pm</a:t>
            </a:r>
          </a:p>
        </p:txBody>
      </p:sp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1201</TotalTime>
  <Words>264</Words>
  <Application>Microsoft Office PowerPoint</Application>
  <PresentationFormat>Custom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Century Gothic</vt:lpstr>
      <vt:lpstr>Cochocib Script Latin Pro</vt:lpstr>
      <vt:lpstr>Rastanty Cortez</vt:lpstr>
      <vt:lpstr>Office 2013 - 2022 Theme</vt:lpstr>
      <vt:lpstr>#25030603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144</cp:revision>
  <dcterms:created xsi:type="dcterms:W3CDTF">2006-08-16T00:00:00Z</dcterms:created>
  <dcterms:modified xsi:type="dcterms:W3CDTF">2026-02-17T18:26:30Z</dcterms:modified>
</cp:coreProperties>
</file>