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3" d="100"/>
          <a:sy n="63" d="100"/>
        </p:scale>
        <p:origin x="2986" y="29"/>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81792" y="3182325"/>
            <a:ext cx="5551616" cy="2194560"/>
          </a:xfrm>
          <a:solidFill>
            <a:srgbClr val="FFFFFF"/>
          </a:solidFill>
          <a:ln w="38100">
            <a:solidFill>
              <a:srgbClr val="404040"/>
            </a:solidFill>
          </a:ln>
        </p:spPr>
        <p:txBody>
          <a:bodyPr lIns="274320" rIns="274320" anchor="ctr" anchorCtr="1">
            <a:normAutofit/>
          </a:bodyPr>
          <a:lstStyle>
            <a:lvl1pPr algn="ctr">
              <a:defRPr sz="2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1617117" y="5803392"/>
            <a:ext cx="4080967" cy="1653192"/>
          </a:xfrm>
          <a:noFill/>
        </p:spPr>
        <p:txBody>
          <a:bodyPr>
            <a:normAutofit/>
          </a:bodyPr>
          <a:lstStyle>
            <a:lvl1pPr marL="0" indent="0" algn="ctr">
              <a:buNone/>
              <a:defRPr sz="1520">
                <a:solidFill>
                  <a:schemeClr val="tx1">
                    <a:lumMod val="75000"/>
                    <a:lumOff val="25000"/>
                  </a:schemeClr>
                </a:solidFill>
              </a:defRPr>
            </a:lvl1pPr>
            <a:lvl2pPr marL="365760" indent="0" algn="ctr">
              <a:buNone/>
              <a:defRPr sz="152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5/10/2023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950208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79826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91867" y="1249680"/>
            <a:ext cx="843173" cy="664464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84837" y="1249680"/>
            <a:ext cx="3772939" cy="664464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67019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5/10/2023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9514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85139" y="3182325"/>
            <a:ext cx="5552237" cy="2194560"/>
          </a:xfrm>
          <a:solidFill>
            <a:srgbClr val="FFFFFF"/>
          </a:solidFill>
          <a:ln w="38100">
            <a:solidFill>
              <a:srgbClr val="404040"/>
            </a:solidFill>
          </a:ln>
        </p:spPr>
        <p:txBody>
          <a:bodyPr lIns="274320" rIns="274320" anchor="ctr" anchorCtr="1">
            <a:normAutofit/>
          </a:bodyPr>
          <a:lstStyle>
            <a:lvl1pPr>
              <a:defRPr sz="2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1617117" y="5803287"/>
            <a:ext cx="4080967" cy="1686776"/>
          </a:xfrm>
        </p:spPr>
        <p:txBody>
          <a:bodyPr anchor="t" anchorCtr="1">
            <a:normAutofit/>
          </a:bodyPr>
          <a:lstStyle>
            <a:lvl1pPr marL="0" indent="0">
              <a:buNone/>
              <a:defRPr sz="1520">
                <a:solidFill>
                  <a:schemeClr val="tx1"/>
                </a:solidFill>
              </a:defRPr>
            </a:lvl1pPr>
            <a:lvl2pPr marL="365760" indent="0">
              <a:buNone/>
              <a:defRPr sz="152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5/10/2023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43395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81792" y="3517392"/>
            <a:ext cx="2630418" cy="41359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02990" y="3517392"/>
            <a:ext cx="2632413" cy="41359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1D8BD707-D9CF-40AE-B4C6-C98DA3205C09}" type="datetimeFigureOut">
              <a:rPr lang="en-US" smtClean="0"/>
              <a:pPr/>
              <a:t>5/10/2023</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06529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81791" y="3084579"/>
            <a:ext cx="2630419" cy="938783"/>
          </a:xfrm>
        </p:spPr>
        <p:txBody>
          <a:bodyPr anchor="b" anchorCtr="1">
            <a:normAutofit/>
          </a:bodyPr>
          <a:lstStyle>
            <a:lvl1pPr marL="0" indent="0" algn="ctr">
              <a:buNone/>
              <a:defRPr sz="1520" b="0" cap="all" spc="80" baseline="0">
                <a:solidFill>
                  <a:schemeClr val="tx2"/>
                </a:solidFill>
              </a:defRPr>
            </a:lvl1pPr>
            <a:lvl2pPr marL="365760" indent="0">
              <a:buNone/>
              <a:defRPr sz="152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881791" y="4191000"/>
            <a:ext cx="2630419" cy="34623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3802990" y="4191000"/>
            <a:ext cx="2632413" cy="3462368"/>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3802990" y="3084579"/>
            <a:ext cx="2632413" cy="938783"/>
          </a:xfrm>
        </p:spPr>
        <p:txBody>
          <a:bodyPr anchor="b" anchorCtr="1">
            <a:normAutofit/>
          </a:bodyPr>
          <a:lstStyle>
            <a:lvl1pPr marL="0" indent="0" algn="ctr">
              <a:buNone/>
              <a:defRPr sz="1520" b="0" cap="all" spc="80" baseline="0">
                <a:solidFill>
                  <a:schemeClr val="tx2"/>
                </a:solidFill>
              </a:defRPr>
            </a:lvl1pPr>
            <a:lvl2pPr marL="365760" indent="0">
              <a:buNone/>
              <a:defRPr sz="152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5/10/2023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946358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5/10/2023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46900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67399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3657600" y="0"/>
            <a:ext cx="3657600" cy="9144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12563" y="2991773"/>
            <a:ext cx="2632475" cy="1521996"/>
          </a:xfrm>
          <a:solidFill>
            <a:srgbClr val="FFFFFF"/>
          </a:solidFill>
          <a:ln>
            <a:solidFill>
              <a:srgbClr val="404040"/>
            </a:solidFill>
          </a:ln>
        </p:spPr>
        <p:txBody>
          <a:bodyPr anchor="ctr" anchorCtr="1">
            <a:normAutofit/>
          </a:bodyPr>
          <a:lstStyle>
            <a:lvl1pPr>
              <a:defRPr sz="168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4041648" y="1072896"/>
            <a:ext cx="2889504" cy="6998208"/>
          </a:xfrm>
        </p:spPr>
        <p:txBody>
          <a:bodyPr>
            <a:normAutofit/>
          </a:bodyPr>
          <a:lstStyle>
            <a:lvl1pPr>
              <a:defRPr sz="1520">
                <a:solidFill>
                  <a:schemeClr val="tx1"/>
                </a:solidFill>
              </a:defRPr>
            </a:lvl1pPr>
            <a:lvl2pPr>
              <a:defRPr sz="1280">
                <a:solidFill>
                  <a:schemeClr val="tx1"/>
                </a:solidFill>
              </a:defRPr>
            </a:lvl2pPr>
            <a:lvl3pPr>
              <a:defRPr sz="1280">
                <a:solidFill>
                  <a:schemeClr val="tx1"/>
                </a:solidFill>
              </a:defRPr>
            </a:lvl3pPr>
            <a:lvl4pPr>
              <a:defRPr sz="1280">
                <a:solidFill>
                  <a:schemeClr val="tx1"/>
                </a:solidFill>
              </a:defRPr>
            </a:lvl4pPr>
            <a:lvl5pPr>
              <a:defRPr sz="1280">
                <a:solidFill>
                  <a:schemeClr val="tx1"/>
                </a:solidFill>
              </a:defRPr>
            </a:lvl5pPr>
            <a:lvl6pPr>
              <a:defRPr sz="1280"/>
            </a:lvl6pPr>
            <a:lvl7pPr>
              <a:defRPr sz="1280"/>
            </a:lvl7pPr>
            <a:lvl8pPr>
              <a:defRPr sz="1280"/>
            </a:lvl8pPr>
            <a:lvl9pPr>
              <a:defRPr sz="12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0372" y="4733224"/>
            <a:ext cx="2276856" cy="2925381"/>
          </a:xfrm>
        </p:spPr>
        <p:txBody>
          <a:bodyPr anchor="t" anchorCtr="1">
            <a:normAutofit/>
          </a:bodyPr>
          <a:lstStyle>
            <a:lvl1pPr marL="0" indent="0" algn="ctr">
              <a:buNone/>
              <a:defRPr sz="1200">
                <a:solidFill>
                  <a:schemeClr val="tx1">
                    <a:lumMod val="85000"/>
                    <a:lumOff val="15000"/>
                  </a:schemeClr>
                </a:solidFill>
              </a:defRPr>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9" name="Date Placeholder 8"/>
          <p:cNvSpPr>
            <a:spLocks noGrp="1"/>
          </p:cNvSpPr>
          <p:nvPr>
            <p:ph type="dt" sz="half" idx="10"/>
          </p:nvPr>
        </p:nvSpPr>
        <p:spPr/>
        <p:txBody>
          <a:bodyPr/>
          <a:lstStyle/>
          <a:p>
            <a:fld id="{1D8BD707-D9CF-40AE-B4C6-C98DA3205C09}" type="datetimeFigureOut">
              <a:rPr lang="en-US" smtClean="0"/>
              <a:pPr/>
              <a:t>5/10/2023</a:t>
            </a:fld>
            <a:endParaRPr lang="en-US"/>
          </a:p>
        </p:txBody>
      </p:sp>
      <p:sp>
        <p:nvSpPr>
          <p:cNvPr id="10" name="Footer Placeholder 9"/>
          <p:cNvSpPr>
            <a:spLocks noGrp="1"/>
          </p:cNvSpPr>
          <p:nvPr>
            <p:ph type="ftr" sz="quarter" idx="11"/>
          </p:nvPr>
        </p:nvSpPr>
        <p:spPr>
          <a:xfrm>
            <a:off x="512563" y="8314944"/>
            <a:ext cx="3045118" cy="426720"/>
          </a:xfrm>
        </p:spPr>
        <p:txBody>
          <a:bodyPr>
            <a:normAutofit/>
          </a:bodyPr>
          <a:lstStyle>
            <a:lvl1pPr>
              <a:defRPr>
                <a:solidFill>
                  <a:schemeClr val="tx1">
                    <a:alpha val="70000"/>
                  </a:schemeClr>
                </a:solidFill>
              </a:defRPr>
            </a:lvl1pPr>
          </a:lstStyle>
          <a:p>
            <a:endParaRPr lang="en-US"/>
          </a:p>
        </p:txBody>
      </p:sp>
      <p:sp>
        <p:nvSpPr>
          <p:cNvPr id="11" name="Slide Number Placeholder 10"/>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83196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2064" y="2991771"/>
            <a:ext cx="2633472" cy="1524000"/>
          </a:xfrm>
          <a:solidFill>
            <a:srgbClr val="FFFFFF"/>
          </a:solidFill>
          <a:ln>
            <a:solidFill>
              <a:srgbClr val="262626"/>
            </a:solidFill>
          </a:ln>
        </p:spPr>
        <p:txBody>
          <a:bodyPr anchor="ctr" anchorCtr="1">
            <a:noAutofit/>
          </a:bodyPr>
          <a:lstStyle>
            <a:lvl1pPr>
              <a:defRPr sz="168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3657601" y="0"/>
            <a:ext cx="3661258" cy="9144000"/>
          </a:xfrm>
          <a:solidFill>
            <a:schemeClr val="bg1"/>
          </a:solidFill>
        </p:spPr>
        <p:txBody>
          <a:bodyPr anchor="t"/>
          <a:lstStyle>
            <a:lvl1pPr marL="0" indent="0">
              <a:buNone/>
              <a:defRPr sz="2560">
                <a:solidFill>
                  <a:schemeClr val="tx1"/>
                </a:solidFill>
              </a:defRPr>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90372" y="4733226"/>
            <a:ext cx="2276856" cy="2925383"/>
          </a:xfrm>
        </p:spPr>
        <p:txBody>
          <a:bodyPr anchor="t" anchorCtr="1">
            <a:normAutofit/>
          </a:bodyPr>
          <a:lstStyle>
            <a:lvl1pPr marL="0" indent="0" algn="ctr">
              <a:buNone/>
              <a:defRPr sz="1200">
                <a:solidFill>
                  <a:schemeClr val="tx1">
                    <a:lumMod val="85000"/>
                    <a:lumOff val="15000"/>
                  </a:schemeClr>
                </a:solidFill>
              </a:defRPr>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1D8BD707-D9CF-40AE-B4C6-C98DA3205C09}" type="datetimeFigureOut">
              <a:rPr lang="en-US" smtClean="0"/>
              <a:pPr/>
              <a:t>5/10/2023</a:t>
            </a:fld>
            <a:endParaRPr lang="en-US"/>
          </a:p>
        </p:txBody>
      </p:sp>
      <p:sp>
        <p:nvSpPr>
          <p:cNvPr id="9" name="Footer Placeholder 8"/>
          <p:cNvSpPr>
            <a:spLocks noGrp="1"/>
          </p:cNvSpPr>
          <p:nvPr>
            <p:ph type="ftr" sz="quarter" idx="11"/>
          </p:nvPr>
        </p:nvSpPr>
        <p:spPr>
          <a:xfrm>
            <a:off x="512064" y="8314944"/>
            <a:ext cx="3043123" cy="426720"/>
          </a:xfrm>
        </p:spPr>
        <p:txBody>
          <a:bodyPr>
            <a:normAutofit/>
          </a:bodyPr>
          <a:lstStyle>
            <a:lvl1pPr>
              <a:defRPr>
                <a:solidFill>
                  <a:schemeClr val="tx1">
                    <a:alpha val="70000"/>
                  </a:schemeClr>
                </a:solidFill>
              </a:defRPr>
            </a:lvl1pPr>
          </a:lstStyle>
          <a:p>
            <a:endParaRPr lang="en-US" dirty="0"/>
          </a:p>
        </p:txBody>
      </p:sp>
      <p:sp>
        <p:nvSpPr>
          <p:cNvPr id="10" name="Slide Number Placeholder 9"/>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29350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84836" y="1286256"/>
            <a:ext cx="4750204" cy="158496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84836" y="3517394"/>
            <a:ext cx="4750204" cy="41359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83154" y="8318422"/>
            <a:ext cx="1652248" cy="431957"/>
          </a:xfrm>
          <a:prstGeom prst="rect">
            <a:avLst/>
          </a:prstGeom>
        </p:spPr>
        <p:txBody>
          <a:bodyPr vert="horz" lIns="91440" tIns="45720" rIns="91440" bIns="45720" rtlCol="0" anchor="ctr"/>
          <a:lstStyle>
            <a:lvl1pPr algn="r">
              <a:defRPr sz="800">
                <a:solidFill>
                  <a:schemeClr val="tx1">
                    <a:alpha val="70000"/>
                  </a:schemeClr>
                </a:solidFill>
              </a:defRPr>
            </a:lvl1pPr>
          </a:lstStyle>
          <a:p>
            <a:fld id="{1D8BD707-D9CF-40AE-B4C6-C98DA3205C09}" type="datetimeFigureOut">
              <a:rPr lang="en-US" smtClean="0"/>
              <a:pPr/>
              <a:t>5/10/2023</a:t>
            </a:fld>
            <a:endParaRPr lang="en-US"/>
          </a:p>
        </p:txBody>
      </p:sp>
      <p:sp>
        <p:nvSpPr>
          <p:cNvPr id="5" name="Footer Placeholder 4"/>
          <p:cNvSpPr>
            <a:spLocks noGrp="1"/>
          </p:cNvSpPr>
          <p:nvPr>
            <p:ph type="ftr" sz="quarter" idx="3"/>
          </p:nvPr>
        </p:nvSpPr>
        <p:spPr>
          <a:xfrm>
            <a:off x="881791" y="8314944"/>
            <a:ext cx="3645331" cy="426720"/>
          </a:xfrm>
          <a:prstGeom prst="rect">
            <a:avLst/>
          </a:prstGeom>
        </p:spPr>
        <p:txBody>
          <a:bodyPr vert="horz" lIns="91440" tIns="45720" rIns="91440" bIns="45720" rtlCol="0" anchor="ctr"/>
          <a:lstStyle>
            <a:lvl1pPr algn="l">
              <a:defRPr sz="80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6592090" y="8290560"/>
            <a:ext cx="292608" cy="487680"/>
          </a:xfrm>
          <a:prstGeom prst="ellipse">
            <a:avLst/>
          </a:prstGeom>
          <a:solidFill>
            <a:srgbClr val="1D1D1D">
              <a:alpha val="69804"/>
            </a:srgbClr>
          </a:solidFill>
        </p:spPr>
        <p:txBody>
          <a:bodyPr vert="horz" lIns="18288" tIns="45720" rIns="18288" bIns="45720" rtlCol="0" anchor="ctr">
            <a:noAutofit/>
          </a:bodyPr>
          <a:lstStyle>
            <a:lvl1pPr algn="ctr">
              <a:defRPr sz="880" spc="0" baseline="0">
                <a:solidFill>
                  <a:srgbClr val="FFFFFF"/>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79135212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731520" rtl="0" eaLnBrk="1" latinLnBrk="0" hangingPunct="1">
        <a:lnSpc>
          <a:spcPct val="90000"/>
        </a:lnSpc>
        <a:spcBef>
          <a:spcPct val="0"/>
        </a:spcBef>
        <a:buNone/>
        <a:defRPr sz="2080" kern="1200" cap="all" spc="160" baseline="0">
          <a:solidFill>
            <a:schemeClr val="tx1">
              <a:lumMod val="85000"/>
              <a:lumOff val="15000"/>
            </a:schemeClr>
          </a:solidFill>
          <a:latin typeface="+mj-lt"/>
          <a:ea typeface="+mj-ea"/>
          <a:cs typeface="+mj-cs"/>
        </a:defRPr>
      </a:lvl1pPr>
    </p:titleStyle>
    <p:bodyStyle>
      <a:lvl1pPr marL="182880" indent="-182880" algn="l" defTabSz="731520" rtl="0" eaLnBrk="1" latinLnBrk="0" hangingPunct="1">
        <a:lnSpc>
          <a:spcPct val="100000"/>
        </a:lnSpc>
        <a:spcBef>
          <a:spcPts val="800"/>
        </a:spcBef>
        <a:buClr>
          <a:schemeClr val="accent2"/>
        </a:buClr>
        <a:buFont typeface="Arial" panose="020B0604020202020204" pitchFamily="34" charset="0"/>
        <a:buChar char="•"/>
        <a:defRPr sz="1440" kern="1200">
          <a:solidFill>
            <a:schemeClr val="tx1">
              <a:lumMod val="85000"/>
              <a:lumOff val="15000"/>
            </a:schemeClr>
          </a:solidFill>
          <a:latin typeface="+mn-lt"/>
          <a:ea typeface="+mn-ea"/>
          <a:cs typeface="+mn-cs"/>
        </a:defRPr>
      </a:lvl1pPr>
      <a:lvl2pPr marL="365760" indent="-182880" algn="l" defTabSz="731520" rtl="0" eaLnBrk="1" latinLnBrk="0" hangingPunct="1">
        <a:lnSpc>
          <a:spcPct val="100000"/>
        </a:lnSpc>
        <a:spcBef>
          <a:spcPts val="800"/>
        </a:spcBef>
        <a:buClr>
          <a:schemeClr val="accent2"/>
        </a:buClr>
        <a:buFont typeface="Arial" panose="020B0604020202020204" pitchFamily="34" charset="0"/>
        <a:buChar char="•"/>
        <a:defRPr sz="1280" kern="1200">
          <a:solidFill>
            <a:schemeClr val="tx1">
              <a:lumMod val="85000"/>
              <a:lumOff val="15000"/>
            </a:schemeClr>
          </a:solidFill>
          <a:latin typeface="+mn-lt"/>
          <a:ea typeface="+mn-ea"/>
          <a:cs typeface="+mn-cs"/>
        </a:defRPr>
      </a:lvl2pPr>
      <a:lvl3pPr marL="548640" indent="-182880" algn="l" defTabSz="731520" rtl="0" eaLnBrk="1" latinLnBrk="0" hangingPunct="1">
        <a:lnSpc>
          <a:spcPct val="100000"/>
        </a:lnSpc>
        <a:spcBef>
          <a:spcPts val="800"/>
        </a:spcBef>
        <a:buClr>
          <a:schemeClr val="accent2"/>
        </a:buClr>
        <a:buFont typeface="Arial" panose="020B0604020202020204" pitchFamily="34" charset="0"/>
        <a:buChar char="•"/>
        <a:defRPr sz="1280" kern="1200">
          <a:solidFill>
            <a:schemeClr val="tx1">
              <a:lumMod val="85000"/>
              <a:lumOff val="15000"/>
            </a:schemeClr>
          </a:solidFill>
          <a:latin typeface="+mn-lt"/>
          <a:ea typeface="+mn-ea"/>
          <a:cs typeface="+mn-cs"/>
        </a:defRPr>
      </a:lvl3pPr>
      <a:lvl4pPr marL="731520" indent="-182880" algn="l" defTabSz="731520" rtl="0" eaLnBrk="1" latinLnBrk="0" hangingPunct="1">
        <a:lnSpc>
          <a:spcPct val="100000"/>
        </a:lnSpc>
        <a:spcBef>
          <a:spcPts val="800"/>
        </a:spcBef>
        <a:buClr>
          <a:schemeClr val="accent2"/>
        </a:buClr>
        <a:buFont typeface="Arial" panose="020B0604020202020204" pitchFamily="34" charset="0"/>
        <a:buChar char="•"/>
        <a:defRPr sz="1280" kern="1200">
          <a:solidFill>
            <a:schemeClr val="tx1">
              <a:lumMod val="85000"/>
              <a:lumOff val="15000"/>
            </a:schemeClr>
          </a:solidFill>
          <a:latin typeface="+mn-lt"/>
          <a:ea typeface="+mn-ea"/>
          <a:cs typeface="+mn-cs"/>
        </a:defRPr>
      </a:lvl4pPr>
      <a:lvl5pPr marL="914400" indent="-182880" algn="l" defTabSz="731520" rtl="0" eaLnBrk="1" latinLnBrk="0" hangingPunct="1">
        <a:lnSpc>
          <a:spcPct val="100000"/>
        </a:lnSpc>
        <a:spcBef>
          <a:spcPts val="800"/>
        </a:spcBef>
        <a:buClr>
          <a:schemeClr val="accent2"/>
        </a:buClr>
        <a:buFont typeface="Arial" panose="020B0604020202020204" pitchFamily="34" charset="0"/>
        <a:buChar char="•"/>
        <a:defRPr sz="1280" kern="1200">
          <a:solidFill>
            <a:schemeClr val="tx1">
              <a:lumMod val="85000"/>
              <a:lumOff val="15000"/>
            </a:schemeClr>
          </a:solidFill>
          <a:latin typeface="+mn-lt"/>
          <a:ea typeface="+mn-ea"/>
          <a:cs typeface="+mn-cs"/>
        </a:defRPr>
      </a:lvl5pPr>
      <a:lvl6pPr marL="1051560" indent="-182880" algn="l" defTabSz="731520" rtl="0" eaLnBrk="1" latinLnBrk="0" hangingPunct="1">
        <a:lnSpc>
          <a:spcPct val="100000"/>
        </a:lnSpc>
        <a:spcBef>
          <a:spcPts val="800"/>
        </a:spcBef>
        <a:buClr>
          <a:schemeClr val="accent2"/>
        </a:buClr>
        <a:buFont typeface="Arial" panose="020B0604020202020204" pitchFamily="34" charset="0"/>
        <a:buChar char="•"/>
        <a:defRPr sz="1280" kern="1200">
          <a:solidFill>
            <a:schemeClr val="tx1"/>
          </a:solidFill>
          <a:latin typeface="+mn-lt"/>
          <a:ea typeface="+mn-ea"/>
          <a:cs typeface="+mn-cs"/>
        </a:defRPr>
      </a:lvl6pPr>
      <a:lvl7pPr marL="1188720" indent="-182880" algn="l" defTabSz="731520" rtl="0" eaLnBrk="1" latinLnBrk="0" hangingPunct="1">
        <a:lnSpc>
          <a:spcPct val="100000"/>
        </a:lnSpc>
        <a:spcBef>
          <a:spcPts val="800"/>
        </a:spcBef>
        <a:buClr>
          <a:schemeClr val="accent2"/>
        </a:buClr>
        <a:buFont typeface="Arial" panose="020B0604020202020204" pitchFamily="34" charset="0"/>
        <a:buChar char="•"/>
        <a:defRPr sz="1280" kern="1200">
          <a:solidFill>
            <a:schemeClr val="tx1"/>
          </a:solidFill>
          <a:latin typeface="+mn-lt"/>
          <a:ea typeface="+mn-ea"/>
          <a:cs typeface="+mn-cs"/>
        </a:defRPr>
      </a:lvl7pPr>
      <a:lvl8pPr marL="1325880" indent="-182880" algn="l" defTabSz="731520" rtl="0" eaLnBrk="1" latinLnBrk="0" hangingPunct="1">
        <a:lnSpc>
          <a:spcPct val="100000"/>
        </a:lnSpc>
        <a:spcBef>
          <a:spcPts val="800"/>
        </a:spcBef>
        <a:buClr>
          <a:schemeClr val="accent2"/>
        </a:buClr>
        <a:buFont typeface="Arial" panose="020B0604020202020204" pitchFamily="34" charset="0"/>
        <a:buChar char="•"/>
        <a:defRPr sz="1280" kern="1200" baseline="0">
          <a:solidFill>
            <a:schemeClr val="tx1"/>
          </a:solidFill>
          <a:latin typeface="+mn-lt"/>
          <a:ea typeface="+mn-ea"/>
          <a:cs typeface="+mn-cs"/>
        </a:defRPr>
      </a:lvl8pPr>
      <a:lvl9pPr marL="1463040" indent="-182880" algn="l" defTabSz="731520" rtl="0" eaLnBrk="1" latinLnBrk="0" hangingPunct="1">
        <a:lnSpc>
          <a:spcPct val="100000"/>
        </a:lnSpc>
        <a:spcBef>
          <a:spcPts val="800"/>
        </a:spcBef>
        <a:buClr>
          <a:schemeClr val="accent2"/>
        </a:buClr>
        <a:buFont typeface="Arial" panose="020B0604020202020204" pitchFamily="34" charset="0"/>
        <a:buChar char="•"/>
        <a:defRPr sz="1280" kern="1200" baseline="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hyperlink" Target="https://video214.com/play/fv3EWVHtg0YGwTs6pDaO4g/s/dark" TargetMode="External"/><Relationship Id="rId7"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s://www.longandfoster.com/MariAnneStabenau" TargetMode="External"/><Relationship Id="rId11" Type="http://schemas.openxmlformats.org/officeDocument/2006/relationships/image" Target="../media/image7.png"/><Relationship Id="rId5" Type="http://schemas.openxmlformats.org/officeDocument/2006/relationships/hyperlink" Target="mailto:mstabenau@sc.rr.com" TargetMode="External"/><Relationship Id="rId10" Type="http://schemas.openxmlformats.org/officeDocument/2006/relationships/image" Target="../media/image6.jpeg"/><Relationship Id="rId4" Type="http://schemas.openxmlformats.org/officeDocument/2006/relationships/image" Target="../media/image2.jpeg"/><Relationship Id="rId9"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24691" y="0"/>
            <a:ext cx="7065818" cy="1581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8"/>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097652" y="774668"/>
            <a:ext cx="5119896" cy="3413264"/>
          </a:xfrm>
          <a:prstGeom prst="rect">
            <a:avLst/>
          </a:prstGeom>
          <a:ln>
            <a:noFill/>
          </a:ln>
          <a:effectLst>
            <a:outerShdw blurRad="63500" sx="102000" sy="102000" algn="ctr" rotWithShape="0">
              <a:prstClr val="black">
                <a:alpha val="40000"/>
              </a:prstClr>
            </a:outerShdw>
          </a:effectLst>
        </p:spPr>
      </p:pic>
      <p:sp>
        <p:nvSpPr>
          <p:cNvPr id="21" name="Rectangle 20"/>
          <p:cNvSpPr/>
          <p:nvPr/>
        </p:nvSpPr>
        <p:spPr>
          <a:xfrm>
            <a:off x="0" y="8117615"/>
            <a:ext cx="7315200" cy="1026385"/>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8"/>
          </a:p>
        </p:txBody>
      </p:sp>
      <p:sp>
        <p:nvSpPr>
          <p:cNvPr id="2" name="Title 1"/>
          <p:cNvSpPr>
            <a:spLocks noGrp="1"/>
          </p:cNvSpPr>
          <p:nvPr>
            <p:ph type="ctrTitle"/>
          </p:nvPr>
        </p:nvSpPr>
        <p:spPr>
          <a:xfrm>
            <a:off x="381000" y="76200"/>
            <a:ext cx="6553200" cy="553895"/>
          </a:xfrm>
          <a:ln w="3175">
            <a:solidFill>
              <a:srgbClr val="002060"/>
            </a:solidFill>
          </a:ln>
        </p:spPr>
        <p:txBody>
          <a:bodyPr anchor="ctr">
            <a:noAutofit/>
            <a:scene3d>
              <a:camera prst="orthographicFront"/>
              <a:lightRig rig="soft" dir="t">
                <a:rot lat="0" lon="0" rev="17220000"/>
              </a:lightRig>
            </a:scene3d>
            <a:sp3d prstMaterial="softEdge"/>
          </a:bodyPr>
          <a:lstStyle/>
          <a:p>
            <a:r>
              <a:rPr lang="en-US" sz="1800" cap="none" dirty="0">
                <a:ln w="10541" cmpd="sng">
                  <a:noFill/>
                  <a:prstDash val="solid"/>
                </a:ln>
                <a:solidFill>
                  <a:srgbClr val="002060"/>
                </a:solidFill>
                <a:effectLst/>
              </a:rPr>
              <a:t>123 Stagecoach Lane</a:t>
            </a:r>
            <a:br>
              <a:rPr lang="en-US" sz="1800" cap="none" dirty="0">
                <a:ln w="10541" cmpd="sng">
                  <a:noFill/>
                  <a:prstDash val="solid"/>
                </a:ln>
                <a:solidFill>
                  <a:srgbClr val="002060"/>
                </a:solidFill>
                <a:effectLst/>
              </a:rPr>
            </a:br>
            <a:r>
              <a:rPr lang="en-US" sz="1200" cap="none" dirty="0">
                <a:ln w="10541" cmpd="sng">
                  <a:noFill/>
                  <a:prstDash val="solid"/>
                </a:ln>
                <a:solidFill>
                  <a:srgbClr val="002060"/>
                </a:solidFill>
                <a:effectLst/>
              </a:rPr>
              <a:t>Carriage Hill | Summerville, SC 29483 | MLS# 23008773 | $575,000</a:t>
            </a:r>
            <a:endParaRPr lang="en-US" sz="1100" i="1" cap="none" dirty="0">
              <a:ln w="10541" cmpd="sng">
                <a:noFill/>
                <a:prstDash val="solid"/>
              </a:ln>
              <a:solidFill>
                <a:srgbClr val="002060"/>
              </a:solidFill>
              <a:effectLst/>
            </a:endParaRPr>
          </a:p>
        </p:txBody>
      </p:sp>
      <p:sp>
        <p:nvSpPr>
          <p:cNvPr id="3" name="Subtitle 2"/>
          <p:cNvSpPr>
            <a:spLocks noGrp="1"/>
          </p:cNvSpPr>
          <p:nvPr>
            <p:ph type="subTitle" idx="1"/>
          </p:nvPr>
        </p:nvSpPr>
        <p:spPr>
          <a:xfrm>
            <a:off x="117410" y="4294911"/>
            <a:ext cx="7080381" cy="2512212"/>
          </a:xfrm>
          <a:noFill/>
        </p:spPr>
        <p:txBody>
          <a:bodyPr anchor="ctr">
            <a:noAutofit/>
          </a:bodyPr>
          <a:lstStyle/>
          <a:p>
            <a:r>
              <a:rPr lang="en-US" sz="1050" dirty="0">
                <a:solidFill>
                  <a:srgbClr val="002060"/>
                </a:solidFill>
                <a:latin typeface="+mj-lt"/>
                <a:ea typeface="Verdana" panose="020B0604030504040204" pitchFamily="34" charset="0"/>
                <a:cs typeface="Verdana" panose="020B0604030504040204" pitchFamily="34" charset="0"/>
              </a:rPr>
              <a:t>This gorgeous house in the small subdivision of Carriage Hill has so much to offer! Live the proverbial Lowcountry lifestyle in this 5-bedroom, 2-garage home with Hardie Plank siding, located on a .38 acre private lot, which backs up to a 21-acre estate. The eat-in kitchen is at the heart of the home, and offers a gas stove, granite countertops, a large kitchen island, and a butler's pantry, all open to the family room with a gas fireplace. It also includes a comfy breakfast nook for the family, as well as a lovely dining room for guests. The book door opens out to a generous screened in porch, which itself opens out to a paver patio, complete with a fire pit and privacy trellis, perfect for entertaining or stretching out on a quiet Saturday morning. In addition to the five bedrooms, the house also boasts an additional flex space, perfect for an office. The homeowner has made many upgrades: In ground sprinklers, architectural gutters, and Lutron Maestro Dimmers and LED lighting throughout, as well as Reliance Controls 10 Circuit Transfer switch, to keep the home running in the case of power loss. The home is also very energy efficient, with a radiant barrier, and gas water heater. Nearby amenities include close proximity to Pine Forest Country Club, Pinewood Prep, as well as being near to I-26 and Historic Downtown Summerville, which caters to both cosmopolitan tastes and small-town sensibilities, with its array of restaurants, galleries, and year-round community events.</a:t>
            </a:r>
          </a:p>
          <a:p>
            <a:r>
              <a:rPr lang="en-US" sz="1050" dirty="0">
                <a:solidFill>
                  <a:srgbClr val="10253F"/>
                </a:solidFill>
                <a:latin typeface="+mj-lt"/>
                <a:ea typeface="Verdana" panose="020B0604030504040204" pitchFamily="34" charset="0"/>
                <a:cs typeface="Verdana" panose="020B0604030504040204" pitchFamily="34" charset="0"/>
                <a:hlinkClick r:id="rId3"/>
              </a:rPr>
              <a:t>Video Tour</a:t>
            </a:r>
            <a:endParaRPr lang="en-US" sz="1050" dirty="0">
              <a:solidFill>
                <a:srgbClr val="10253F"/>
              </a:solidFill>
              <a:latin typeface="+mj-lt"/>
              <a:ea typeface="Verdana" panose="020B0604030504040204" pitchFamily="34" charset="0"/>
              <a:cs typeface="Verdana" panose="020B0604030504040204" pitchFamily="34" charset="0"/>
            </a:endParaRPr>
          </a:p>
        </p:txBody>
      </p:sp>
      <p:pic>
        <p:nvPicPr>
          <p:cNvPr id="14" name="Picture 13"/>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5943600" y="8234552"/>
            <a:ext cx="1253004" cy="833248"/>
          </a:xfrm>
          <a:prstGeom prst="rect">
            <a:avLst/>
          </a:prstGeom>
        </p:spPr>
      </p:pic>
      <p:sp>
        <p:nvSpPr>
          <p:cNvPr id="17" name="Rectangle 16"/>
          <p:cNvSpPr/>
          <p:nvPr/>
        </p:nvSpPr>
        <p:spPr>
          <a:xfrm>
            <a:off x="124692" y="8248310"/>
            <a:ext cx="7065817" cy="805733"/>
          </a:xfrm>
          <a:prstGeom prst="rect">
            <a:avLst/>
          </a:prstGeom>
        </p:spPr>
        <p:txBody>
          <a:bodyPr wrap="square">
            <a:spAutoFit/>
          </a:bodyPr>
          <a:lstStyle/>
          <a:p>
            <a:pPr algn="ctr"/>
            <a:r>
              <a:rPr lang="en-US" sz="1636" dirty="0">
                <a:solidFill>
                  <a:srgbClr val="002060"/>
                </a:solidFill>
                <a:latin typeface="+mj-lt"/>
              </a:rPr>
              <a:t>Mari-</a:t>
            </a:r>
            <a:r>
              <a:rPr lang="en-US" sz="1636" dirty="0" err="1">
                <a:solidFill>
                  <a:srgbClr val="002060"/>
                </a:solidFill>
                <a:latin typeface="+mj-lt"/>
              </a:rPr>
              <a:t>anne</a:t>
            </a:r>
            <a:r>
              <a:rPr lang="en-US" sz="1636" dirty="0">
                <a:solidFill>
                  <a:srgbClr val="002060"/>
                </a:solidFill>
                <a:latin typeface="+mj-lt"/>
              </a:rPr>
              <a:t> </a:t>
            </a:r>
            <a:r>
              <a:rPr lang="en-US" sz="1636" dirty="0" err="1">
                <a:solidFill>
                  <a:srgbClr val="002060"/>
                </a:solidFill>
                <a:latin typeface="+mj-lt"/>
              </a:rPr>
              <a:t>Stabenau</a:t>
            </a:r>
            <a:br>
              <a:rPr lang="en-US" sz="1636" dirty="0">
                <a:solidFill>
                  <a:srgbClr val="002060"/>
                </a:solidFill>
                <a:latin typeface="+mj-lt"/>
              </a:rPr>
            </a:br>
            <a:r>
              <a:rPr lang="en-US" sz="1000" dirty="0">
                <a:solidFill>
                  <a:srgbClr val="002060"/>
                </a:solidFill>
                <a:latin typeface="+mj-lt"/>
              </a:rPr>
              <a:t>843-813-0085</a:t>
            </a:r>
          </a:p>
          <a:p>
            <a:pPr algn="ctr"/>
            <a:r>
              <a:rPr lang="en-US" sz="1000" dirty="0">
                <a:solidFill>
                  <a:srgbClr val="002060"/>
                </a:solidFill>
                <a:latin typeface="+mj-lt"/>
                <a:hlinkClick r:id="rId5"/>
              </a:rPr>
              <a:t>mstabenau@sc.rr.com</a:t>
            </a:r>
            <a:endParaRPr lang="en-US" sz="1000" dirty="0">
              <a:solidFill>
                <a:srgbClr val="002060"/>
              </a:solidFill>
              <a:latin typeface="+mj-lt"/>
            </a:endParaRPr>
          </a:p>
          <a:p>
            <a:pPr algn="ctr"/>
            <a:r>
              <a:rPr lang="en-US" sz="1000" dirty="0">
                <a:solidFill>
                  <a:srgbClr val="002060"/>
                </a:solidFill>
                <a:latin typeface="+mj-lt"/>
                <a:hlinkClick r:id="rId6"/>
              </a:rPr>
              <a:t>My Website</a:t>
            </a:r>
            <a:endParaRPr lang="en-US" sz="1000" dirty="0">
              <a:solidFill>
                <a:srgbClr val="002060"/>
              </a:solidFill>
              <a:latin typeface="+mj-lt"/>
            </a:endParaRPr>
          </a:p>
        </p:txBody>
      </p:sp>
      <p:sp>
        <p:nvSpPr>
          <p:cNvPr id="23" name="Rectangle 22"/>
          <p:cNvSpPr/>
          <p:nvPr/>
        </p:nvSpPr>
        <p:spPr>
          <a:xfrm>
            <a:off x="7384473" y="4294910"/>
            <a:ext cx="2540684" cy="350545"/>
          </a:xfrm>
          <a:prstGeom prst="rect">
            <a:avLst/>
          </a:prstGeom>
          <a:noFill/>
        </p:spPr>
        <p:txBody>
          <a:bodyPr wrap="square">
            <a:spAutoFit/>
          </a:bodyPr>
          <a:lstStyle/>
          <a:p>
            <a:pPr algn="r"/>
            <a:r>
              <a:rPr lang="en-US" sz="1678" i="1">
                <a:solidFill>
                  <a:schemeClr val="bg1"/>
                </a:solidFill>
                <a:effectLst>
                  <a:outerShdw blurRad="50800" dist="38100" dir="5400000" algn="t" rotWithShape="0">
                    <a:prstClr val="black">
                      <a:alpha val="40000"/>
                    </a:prstClr>
                  </a:outerShdw>
                </a:effectLst>
              </a:rPr>
              <a:t>Fantastic Rental Property</a:t>
            </a:r>
          </a:p>
        </p:txBody>
      </p:sp>
      <p:sp>
        <p:nvSpPr>
          <p:cNvPr id="30" name="Rectangle 29"/>
          <p:cNvSpPr/>
          <p:nvPr/>
        </p:nvSpPr>
        <p:spPr>
          <a:xfrm>
            <a:off x="-2351950" y="350809"/>
            <a:ext cx="5129900" cy="595804"/>
          </a:xfrm>
          <a:prstGeom prst="rect">
            <a:avLst/>
          </a:prstGeom>
          <a:noFill/>
        </p:spPr>
        <p:txBody>
          <a:bodyPr wrap="square">
            <a:spAutoFit/>
          </a:bodyPr>
          <a:lstStyle/>
          <a:p>
            <a:r>
              <a:rPr lang="en-US" sz="1636" b="1" i="1" dirty="0">
                <a:ln w="3175">
                  <a:noFill/>
                </a:ln>
                <a:solidFill>
                  <a:schemeClr val="tx2"/>
                </a:solidFill>
                <a:effectLst>
                  <a:outerShdw blurRad="50800" dist="38100" dir="2700000" algn="tl" rotWithShape="0">
                    <a:prstClr val="black">
                      <a:alpha val="40000"/>
                    </a:prstClr>
                  </a:outerShdw>
                </a:effectLst>
              </a:rPr>
              <a:t>Stunning Ocean Views </a:t>
            </a:r>
          </a:p>
          <a:p>
            <a:r>
              <a:rPr lang="en-US" sz="1636" b="1" i="1" dirty="0">
                <a:ln w="3175">
                  <a:noFill/>
                </a:ln>
                <a:solidFill>
                  <a:schemeClr val="tx2"/>
                </a:solidFill>
                <a:effectLst>
                  <a:outerShdw blurRad="50800" dist="38100" dir="2700000" algn="tl" rotWithShape="0">
                    <a:prstClr val="black">
                      <a:alpha val="40000"/>
                    </a:prstClr>
                  </a:outerShdw>
                </a:effectLst>
              </a:rPr>
              <a:t>in Seabrook</a:t>
            </a:r>
          </a:p>
        </p:txBody>
      </p:sp>
      <p:grpSp>
        <p:nvGrpSpPr>
          <p:cNvPr id="7" name="Group 6">
            <a:extLst>
              <a:ext uri="{FF2B5EF4-FFF2-40B4-BE49-F238E27FC236}">
                <a16:creationId xmlns:a16="http://schemas.microsoft.com/office/drawing/2014/main" id="{69D53639-2FBA-5000-6902-985E100735A8}"/>
              </a:ext>
            </a:extLst>
          </p:cNvPr>
          <p:cNvGrpSpPr/>
          <p:nvPr/>
        </p:nvGrpSpPr>
        <p:grpSpPr>
          <a:xfrm>
            <a:off x="117410" y="6929316"/>
            <a:ext cx="7080381" cy="1071684"/>
            <a:chOff x="0" y="6760486"/>
            <a:chExt cx="7080381" cy="1071684"/>
          </a:xfrm>
        </p:grpSpPr>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827171" y="6760486"/>
              <a:ext cx="1600200" cy="1070984"/>
            </a:xfrm>
            <a:prstGeom prst="rect">
              <a:avLst/>
            </a:prstGeom>
            <a:ln>
              <a:noFill/>
            </a:ln>
            <a:effectLst>
              <a:outerShdw blurRad="63500" sx="102000" sy="102000" algn="ctr" rotWithShape="0">
                <a:prstClr val="black">
                  <a:alpha val="40000"/>
                </a:prstClr>
              </a:outerShdw>
            </a:effectLst>
          </p:spPr>
        </p:pic>
        <p:pic>
          <p:nvPicPr>
            <p:cNvPr id="6" name="Picture 5"/>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5480181" y="6760486"/>
              <a:ext cx="1600200" cy="1066106"/>
            </a:xfrm>
            <a:prstGeom prst="rect">
              <a:avLst/>
            </a:prstGeom>
            <a:ln>
              <a:noFill/>
            </a:ln>
            <a:effectLst>
              <a:outerShdw blurRad="63500" sx="102000" sy="102000" algn="ctr" rotWithShape="0">
                <a:prstClr val="black">
                  <a:alpha val="40000"/>
                </a:prstClr>
              </a:outerShdw>
            </a:effectLst>
          </p:spPr>
        </p:pic>
        <p:pic>
          <p:nvPicPr>
            <p:cNvPr id="33" name="Picture 32"/>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6760486"/>
              <a:ext cx="1600200" cy="1071684"/>
            </a:xfrm>
            <a:prstGeom prst="rect">
              <a:avLst/>
            </a:prstGeom>
            <a:ln>
              <a:no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3653159" y="6760486"/>
              <a:ext cx="1600200" cy="1070284"/>
            </a:xfrm>
            <a:prstGeom prst="rect">
              <a:avLst/>
            </a:prstGeom>
            <a:ln>
              <a:noFill/>
            </a:ln>
            <a:effectLst>
              <a:outerShdw blurRad="63500" sx="102000" sy="102000" algn="ctr" rotWithShape="0">
                <a:prstClr val="black">
                  <a:alpha val="40000"/>
                </a:prstClr>
              </a:outerShdw>
            </a:effectLst>
          </p:spPr>
        </p:pic>
      </p:grpSp>
      <p:grpSp>
        <p:nvGrpSpPr>
          <p:cNvPr id="11" name="Group 10">
            <a:extLst>
              <a:ext uri="{FF2B5EF4-FFF2-40B4-BE49-F238E27FC236}">
                <a16:creationId xmlns:a16="http://schemas.microsoft.com/office/drawing/2014/main" id="{9E737DAA-37DD-49DC-3DAC-C47E101C3AB2}"/>
              </a:ext>
            </a:extLst>
          </p:cNvPr>
          <p:cNvGrpSpPr/>
          <p:nvPr/>
        </p:nvGrpSpPr>
        <p:grpSpPr>
          <a:xfrm>
            <a:off x="117410" y="8290133"/>
            <a:ext cx="1353099" cy="722087"/>
            <a:chOff x="94701" y="8369332"/>
            <a:chExt cx="1353099" cy="722087"/>
          </a:xfrm>
        </p:grpSpPr>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96917" y="8369332"/>
              <a:ext cx="1148667" cy="210213"/>
            </a:xfrm>
            <a:prstGeom prst="rect">
              <a:avLst/>
            </a:prstGeom>
          </p:spPr>
        </p:pic>
        <p:sp>
          <p:nvSpPr>
            <p:cNvPr id="10" name="TextBox 9">
              <a:extLst>
                <a:ext uri="{FF2B5EF4-FFF2-40B4-BE49-F238E27FC236}">
                  <a16:creationId xmlns:a16="http://schemas.microsoft.com/office/drawing/2014/main" id="{F375738C-E33D-72DC-528D-CB44E551B70D}"/>
                </a:ext>
              </a:extLst>
            </p:cNvPr>
            <p:cNvSpPr txBox="1"/>
            <p:nvPr/>
          </p:nvSpPr>
          <p:spPr>
            <a:xfrm>
              <a:off x="94701" y="8629754"/>
              <a:ext cx="1353099" cy="461665"/>
            </a:xfrm>
            <a:prstGeom prst="rect">
              <a:avLst/>
            </a:prstGeom>
            <a:noFill/>
          </p:spPr>
          <p:txBody>
            <a:bodyPr wrap="square">
              <a:spAutoFit/>
            </a:bodyPr>
            <a:lstStyle/>
            <a:p>
              <a:pPr algn="ctr"/>
              <a:r>
                <a:rPr lang="en-US" sz="800" dirty="0"/>
                <a:t>Long &amp; Foster Real Estate</a:t>
              </a:r>
            </a:p>
            <a:p>
              <a:pPr algn="ctr"/>
              <a:r>
                <a:rPr lang="en-US" sz="800" dirty="0"/>
                <a:t>112 W. Doty Ave., Suite C</a:t>
              </a:r>
            </a:p>
            <a:p>
              <a:pPr algn="ctr"/>
              <a:r>
                <a:rPr lang="en-US" sz="800" dirty="0"/>
                <a:t>Summerville, SC 29483</a:t>
              </a:r>
            </a:p>
          </p:txBody>
        </p:sp>
      </p:grpSp>
    </p:spTree>
    <p:extLst>
      <p:ext uri="{BB962C8B-B14F-4D97-AF65-F5344CB8AC3E}">
        <p14:creationId xmlns:p14="http://schemas.microsoft.com/office/powerpoint/2010/main" val="4127950344"/>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71C241A9-A460-4AD1-916F-25308628A5BC}"/>
    </a:ext>
  </a:extLst>
</a:theme>
</file>

<file path=docProps/app.xml><?xml version="1.0" encoding="utf-8"?>
<Properties xmlns="http://schemas.openxmlformats.org/officeDocument/2006/extended-properties" xmlns:vt="http://schemas.openxmlformats.org/officeDocument/2006/docPropsVTypes">
  <Template>Parcel</Template>
  <TotalTime>243</TotalTime>
  <Words>344</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Gill Sans MT</vt:lpstr>
      <vt:lpstr>Parcel</vt:lpstr>
      <vt:lpstr>123 Stagecoach Lane Carriage Hill | Summerville, SC 29483 | MLS# 23008773 | $575,000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55</cp:revision>
  <dcterms:created xsi:type="dcterms:W3CDTF">2006-08-16T00:00:00Z</dcterms:created>
  <dcterms:modified xsi:type="dcterms:W3CDTF">2023-05-10T14:28:31Z</dcterms:modified>
</cp:coreProperties>
</file>