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ttlrealtor@gmail.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800692" y="3602"/>
            <a:ext cx="6628217" cy="4418811"/>
          </a:xfrm>
          <a:prstGeom prst="rect">
            <a:avLst/>
          </a:prstGeom>
          <a:ln w="12700" cap="sq">
            <a:noFill/>
            <a:miter lim="800000"/>
          </a:ln>
          <a:effectLst/>
        </p:spPr>
      </p:pic>
      <p:sp>
        <p:nvSpPr>
          <p:cNvPr id="3" name="Subtitle 2"/>
          <p:cNvSpPr>
            <a:spLocks noGrp="1"/>
          </p:cNvSpPr>
          <p:nvPr>
            <p:ph type="subTitle" idx="1"/>
          </p:nvPr>
        </p:nvSpPr>
        <p:spPr>
          <a:xfrm>
            <a:off x="228601" y="5791198"/>
            <a:ext cx="7770915" cy="1921954"/>
          </a:xfrm>
        </p:spPr>
        <p:txBody>
          <a:bodyPr anchor="ctr">
            <a:noAutofit/>
          </a:bodyPr>
          <a:lstStyle/>
          <a:p>
            <a:r>
              <a:rPr lang="en-US" sz="1300" dirty="0">
                <a:solidFill>
                  <a:schemeClr val="accent1">
                    <a:lumMod val="75000"/>
                  </a:schemeClr>
                </a:solidFill>
                <a:latin typeface="Cambria" panose="02040503050406030204" pitchFamily="18" charset="0"/>
              </a:rPr>
              <a:t>A lake runs beside it, around it, and behind it! Imagine beautiful lake views to enjoy everyday from your window, while sitting on the patio with your tea or coffee, or as you walk up to your front door. Well cared for home sits on the most unique and beautiful lot in all of Charleston National. It is a nature lover and an artist's dream home. Fish from your backyard. Let your imagination take you away! Club membership in Charleston National is FREE, Golf membership extra. Home offers Storm Doors, Dishwasher, Stove, Refrigerator/Freezer w ice maker, and built in microwave that convey. Washer/Dryer stay for buyer's convenience. New HVAC 2017 - Heil Coastal Exterior units with Heil Handlers in attic comes with a 10-year transferable warranty. New Roof 2013 Architectural Shingles with 30#felt</a:t>
            </a:r>
            <a:endParaRPr lang="en-US" sz="1300" i="1" dirty="0">
              <a:solidFill>
                <a:schemeClr val="accent1">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632987" y="9004141"/>
            <a:ext cx="1097280"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7115" y="9057106"/>
            <a:ext cx="7772400" cy="707886"/>
          </a:xfrm>
          <a:prstGeom prst="rect">
            <a:avLst/>
          </a:prstGeom>
        </p:spPr>
        <p:txBody>
          <a:bodyPr wrap="square">
            <a:spAutoFit/>
          </a:bodyPr>
          <a:lstStyle/>
          <a:p>
            <a:pPr algn="ctr"/>
            <a:r>
              <a:rPr lang="en-US" sz="1600" b="1" dirty="0">
                <a:latin typeface="Cambria" panose="02040503050406030204" pitchFamily="18" charset="0"/>
              </a:rPr>
              <a:t>Christine DeCocker</a:t>
            </a:r>
          </a:p>
          <a:p>
            <a:pPr algn="ctr"/>
            <a:r>
              <a:rPr lang="pt-BR" sz="1200" dirty="0">
                <a:latin typeface="Cambria" panose="02040503050406030204" pitchFamily="18" charset="0"/>
              </a:rPr>
              <a:t>(843) 860-9972</a:t>
            </a:r>
          </a:p>
          <a:p>
            <a:pPr algn="ctr"/>
            <a:r>
              <a:rPr lang="pt-BR" sz="1200" dirty="0">
                <a:latin typeface="Cambria" panose="02040503050406030204" pitchFamily="18" charset="0"/>
                <a:hlinkClick r:id="rId4"/>
              </a:rPr>
              <a:t>ttlrealtor@gmail.com</a:t>
            </a:r>
            <a:r>
              <a:rPr lang="pt-BR"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227115"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227115" y="3619381"/>
            <a:ext cx="7772400" cy="769441"/>
          </a:xfrm>
          <a:prstGeom prst="rect">
            <a:avLst/>
          </a:prstGeom>
        </p:spPr>
        <p:txBody>
          <a:bodyPr wrap="square">
            <a:spAutoFit/>
          </a:bodyPr>
          <a:lstStyle/>
          <a:p>
            <a:pPr algn="ctr"/>
            <a:r>
              <a:rPr lang="en-US" sz="2800" b="1" dirty="0">
                <a:solidFill>
                  <a:schemeClr val="bg1"/>
                </a:solidFill>
                <a:effectLst>
                  <a:innerShdw blurRad="63500" dist="50800" dir="13500000">
                    <a:prstClr val="black">
                      <a:alpha val="50000"/>
                    </a:prstClr>
                  </a:innerShdw>
                </a:effectLst>
                <a:latin typeface="Cambria" panose="02040503050406030204" pitchFamily="18" charset="0"/>
              </a:rPr>
              <a:t>1244 Old Course Lane</a:t>
            </a:r>
          </a:p>
          <a:p>
            <a:pPr algn="ctr"/>
            <a:r>
              <a:rPr lang="en-US" sz="1600" b="1" dirty="0">
                <a:solidFill>
                  <a:schemeClr val="bg1"/>
                </a:solidFill>
                <a:effectLst>
                  <a:innerShdw blurRad="63500" dist="50800" dir="13500000">
                    <a:prstClr val="black">
                      <a:alpha val="50000"/>
                    </a:prstClr>
                  </a:innerShdw>
                </a:effectLst>
                <a:latin typeface="Cambria" panose="02040503050406030204" pitchFamily="18" charset="0"/>
              </a:rPr>
              <a:t>Charleston National ~ Mt Pleasant ~ MLS# 20003004 ~ $419,900</a:t>
            </a:r>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6797958" y="9004141"/>
            <a:ext cx="542544" cy="813816"/>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32887" y="7713154"/>
            <a:ext cx="1622553" cy="1081702"/>
          </a:xfrm>
          <a:prstGeom prst="rect">
            <a:avLst/>
          </a:prstGeom>
          <a:ln w="12700" cap="sq">
            <a:noFill/>
            <a:miter lim="800000"/>
          </a:ln>
          <a:effectLst/>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0351" y="7713154"/>
            <a:ext cx="1622553" cy="1081702"/>
          </a:xfrm>
          <a:prstGeom prst="rect">
            <a:avLst/>
          </a:prstGeom>
          <a:ln w="12700" cap="sq">
            <a:noFill/>
            <a:miter lim="800000"/>
          </a:ln>
          <a:effectLst/>
        </p:spPr>
      </p:pic>
      <p:pic>
        <p:nvPicPr>
          <p:cNvPr id="34" name="Picture 33"/>
          <p:cNvPicPr>
            <a:picLocks noChangeAspect="1"/>
          </p:cNvPicPr>
          <p:nvPr/>
        </p:nvPicPr>
        <p:blipFill rotWithShape="1">
          <a:blip r:embed="rId8">
            <a:extLst>
              <a:ext uri="{28A0092B-C50C-407E-A947-70E740481C1C}">
                <a14:useLocalDpi xmlns:a14="http://schemas.microsoft.com/office/drawing/2010/main" val="0"/>
              </a:ext>
            </a:extLst>
          </a:blip>
          <a:srcRect l="9436" r="6189"/>
          <a:stretch/>
        </p:blipFill>
        <p:spPr>
          <a:xfrm>
            <a:off x="6257954" y="7713154"/>
            <a:ext cx="1622553" cy="1081701"/>
          </a:xfrm>
          <a:prstGeom prst="rect">
            <a:avLst/>
          </a:prstGeom>
          <a:ln w="12700" cap="sq">
            <a:noFill/>
            <a:miter lim="800000"/>
          </a:ln>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295422" y="7713155"/>
            <a:ext cx="1622552" cy="1081701"/>
          </a:xfrm>
          <a:prstGeom prst="rect">
            <a:avLst/>
          </a:prstGeom>
          <a:ln w="12700" cap="sq">
            <a:noFill/>
            <a:miter lim="800000"/>
          </a:ln>
          <a:effectLst/>
        </p:spPr>
      </p:pic>
      <p:sp>
        <p:nvSpPr>
          <p:cNvPr id="10" name="Rectangle 9"/>
          <p:cNvSpPr/>
          <p:nvPr/>
        </p:nvSpPr>
        <p:spPr>
          <a:xfrm>
            <a:off x="8313457" y="2331984"/>
            <a:ext cx="4242209" cy="523220"/>
          </a:xfrm>
          <a:prstGeom prst="rect">
            <a:avLst/>
          </a:prstGeom>
          <a:noFill/>
        </p:spPr>
        <p:txBody>
          <a:bodyPr wrap="square" lIns="91440" tIns="45720" rIns="91440" bIns="45720" anchor="ctr">
            <a:spAutoFit/>
          </a:bodyPr>
          <a:lstStyle/>
          <a:p>
            <a:pPr algn="ctr"/>
            <a:r>
              <a:rPr lang="en-US" sz="2800" b="1" i="1" dirty="0">
                <a:ln w="3175">
                  <a:solidFill>
                    <a:srgbClr val="FFC000"/>
                  </a:solidFill>
                  <a:prstDash val="solid"/>
                </a:ln>
                <a:solidFill>
                  <a:srgbClr val="FFFF00"/>
                </a:solidFill>
                <a:effectLst>
                  <a:outerShdw blurRad="50800" dist="38100" dir="5400000" algn="t" rotWithShape="0">
                    <a:prstClr val="black">
                      <a:alpha val="40000"/>
                    </a:prstClr>
                  </a:outerShdw>
                </a:effectLst>
                <a:latin typeface="Cambria" panose="02040503050406030204" pitchFamily="18" charset="0"/>
              </a:rPr>
              <a:t>New Price!</a:t>
            </a:r>
          </a:p>
        </p:txBody>
      </p:sp>
      <p:sp>
        <p:nvSpPr>
          <p:cNvPr id="11" name="Rectangle 10">
            <a:extLst>
              <a:ext uri="{FF2B5EF4-FFF2-40B4-BE49-F238E27FC236}">
                <a16:creationId xmlns:a16="http://schemas.microsoft.com/office/drawing/2014/main" id="{BDC58176-B2DB-400F-9EEC-D2C7603097CE}"/>
              </a:ext>
            </a:extLst>
          </p:cNvPr>
          <p:cNvSpPr/>
          <p:nvPr/>
        </p:nvSpPr>
        <p:spPr>
          <a:xfrm>
            <a:off x="800691" y="1"/>
            <a:ext cx="6628217" cy="954107"/>
          </a:xfrm>
          <a:prstGeom prst="rect">
            <a:avLst/>
          </a:prstGeom>
        </p:spPr>
        <p:txBody>
          <a:bodyPr wrap="square">
            <a:spAutoFit/>
          </a:bodyPr>
          <a:lstStyle/>
          <a:p>
            <a:r>
              <a:rPr lang="en-US" sz="2800" b="1" i="1" dirty="0">
                <a:ln w="3175">
                  <a:noFill/>
                </a:ln>
                <a:solidFill>
                  <a:schemeClr val="bg1"/>
                </a:solidFill>
                <a:effectLst>
                  <a:innerShdw blurRad="63500" dist="50800" dir="13500000">
                    <a:prstClr val="black">
                      <a:alpha val="50000"/>
                    </a:prstClr>
                  </a:innerShdw>
                </a:effectLst>
                <a:latin typeface="Cambria" panose="02040503050406030204" pitchFamily="18" charset="0"/>
              </a:rPr>
              <a:t>Buy the View…</a:t>
            </a:r>
          </a:p>
          <a:p>
            <a:r>
              <a:rPr lang="en-US" sz="2800" b="1" i="1" dirty="0">
                <a:ln w="3175">
                  <a:noFill/>
                </a:ln>
                <a:solidFill>
                  <a:schemeClr val="bg1"/>
                </a:solidFill>
                <a:effectLst>
                  <a:innerShdw blurRad="63500" dist="50800" dir="13500000">
                    <a:prstClr val="black">
                      <a:alpha val="50000"/>
                    </a:prstClr>
                  </a:innerShdw>
                </a:effectLst>
                <a:latin typeface="Cambria" panose="02040503050406030204" pitchFamily="18" charset="0"/>
              </a:rPr>
              <a:t>The House is Free!</a:t>
            </a:r>
            <a:endParaRPr lang="en-US" sz="2800" dirty="0">
              <a:ln w="3175">
                <a:noFill/>
              </a:ln>
              <a:solidFill>
                <a:schemeClr val="bg1"/>
              </a:solidFill>
              <a:effectLst>
                <a:innerShdw blurRad="63500" dist="50800" dir="13500000">
                  <a:prstClr val="black">
                    <a:alpha val="50000"/>
                  </a:prstClr>
                </a:innerShdw>
              </a:effectLst>
            </a:endParaRPr>
          </a:p>
        </p:txBody>
      </p:sp>
      <p:pic>
        <p:nvPicPr>
          <p:cNvPr id="15" name="Picture 14">
            <a:extLst>
              <a:ext uri="{FF2B5EF4-FFF2-40B4-BE49-F238E27FC236}">
                <a16:creationId xmlns:a16="http://schemas.microsoft.com/office/drawing/2014/main" id="{0C412F48-A596-4DFC-BBCE-D77A42BAF01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32887" y="4709498"/>
            <a:ext cx="1622553" cy="1081702"/>
          </a:xfrm>
          <a:prstGeom prst="rect">
            <a:avLst/>
          </a:prstGeom>
          <a:ln w="12700" cap="sq">
            <a:noFill/>
            <a:miter lim="800000"/>
          </a:ln>
          <a:effectLst/>
        </p:spPr>
      </p:pic>
      <p:pic>
        <p:nvPicPr>
          <p:cNvPr id="16" name="Picture 15">
            <a:extLst>
              <a:ext uri="{FF2B5EF4-FFF2-40B4-BE49-F238E27FC236}">
                <a16:creationId xmlns:a16="http://schemas.microsoft.com/office/drawing/2014/main" id="{A548E063-E013-4E48-A5F1-41BA4EE329F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70351" y="4709498"/>
            <a:ext cx="1622553" cy="1081702"/>
          </a:xfrm>
          <a:prstGeom prst="rect">
            <a:avLst/>
          </a:prstGeom>
          <a:ln w="12700" cap="sq">
            <a:noFill/>
            <a:miter lim="800000"/>
          </a:ln>
          <a:effectLst/>
        </p:spPr>
      </p:pic>
      <p:pic>
        <p:nvPicPr>
          <p:cNvPr id="17" name="Picture 16">
            <a:extLst>
              <a:ext uri="{FF2B5EF4-FFF2-40B4-BE49-F238E27FC236}">
                <a16:creationId xmlns:a16="http://schemas.microsoft.com/office/drawing/2014/main" id="{6D28E444-5731-4894-8427-C44068666F0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257955" y="4709498"/>
            <a:ext cx="1622550" cy="1081700"/>
          </a:xfrm>
          <a:prstGeom prst="rect">
            <a:avLst/>
          </a:prstGeom>
          <a:ln w="12700" cap="sq">
            <a:noFill/>
            <a:miter lim="800000"/>
          </a:ln>
          <a:effectLst/>
        </p:spPr>
      </p:pic>
      <p:pic>
        <p:nvPicPr>
          <p:cNvPr id="18" name="Picture 17">
            <a:extLst>
              <a:ext uri="{FF2B5EF4-FFF2-40B4-BE49-F238E27FC236}">
                <a16:creationId xmlns:a16="http://schemas.microsoft.com/office/drawing/2014/main" id="{0DFD8CA4-44CB-4DB5-8F67-CE27D0E358F3}"/>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4295422" y="4709498"/>
            <a:ext cx="1622552" cy="1081701"/>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210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51</cp:revision>
  <dcterms:created xsi:type="dcterms:W3CDTF">2006-08-16T00:00:00Z</dcterms:created>
  <dcterms:modified xsi:type="dcterms:W3CDTF">2020-02-20T21:46:28Z</dcterms:modified>
</cp:coreProperties>
</file>