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67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4" d="100"/>
          <a:sy n="54" d="100"/>
        </p:scale>
        <p:origin x="2682"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9832" y="1930402"/>
            <a:ext cx="4965726" cy="4439441"/>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649832" y="6369840"/>
            <a:ext cx="4965726" cy="1148560"/>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1114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833" y="6400783"/>
            <a:ext cx="4965725" cy="755651"/>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49832" y="914400"/>
            <a:ext cx="4965726" cy="48542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649832" y="7156433"/>
            <a:ext cx="4965725" cy="658283"/>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1075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49832" y="1930400"/>
            <a:ext cx="4965726" cy="26416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649832" y="4876800"/>
            <a:ext cx="4965726" cy="31496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3632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6057" y="1930401"/>
            <a:ext cx="4500787" cy="3090199"/>
          </a:xfrm>
        </p:spPr>
        <p:txBody>
          <a:bodyPr/>
          <a:lstStyle>
            <a:lvl1pPr>
              <a:defRPr sz="3600"/>
            </a:lvl1pPr>
          </a:lstStyle>
          <a:p>
            <a:r>
              <a:rPr lang="en-US"/>
              <a:t>Click to edit Master title style</a:t>
            </a:r>
            <a:endParaRPr lang="en-US" dirty="0"/>
          </a:p>
        </p:txBody>
      </p:sp>
      <p:sp>
        <p:nvSpPr>
          <p:cNvPr id="14" name="Text Placeholder 3"/>
          <p:cNvSpPr>
            <a:spLocks noGrp="1"/>
          </p:cNvSpPr>
          <p:nvPr>
            <p:ph type="body" sz="half" idx="13"/>
          </p:nvPr>
        </p:nvSpPr>
        <p:spPr>
          <a:xfrm>
            <a:off x="1090898" y="5020599"/>
            <a:ext cx="4087403" cy="456232"/>
          </a:xfrm>
        </p:spPr>
        <p:txBody>
          <a:bodyPr anchor="t">
            <a:normAutofit/>
          </a:bodyPr>
          <a:lstStyle>
            <a:lvl1pPr marL="0" indent="0">
              <a:buNone/>
              <a:defRPr lang="en-US" sz="1050" b="0" i="0" kern="1200" cap="small" dirty="0">
                <a:solidFill>
                  <a:schemeClr val="accent1"/>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0" name="Text Placeholder 3"/>
          <p:cNvSpPr>
            <a:spLocks noGrp="1"/>
          </p:cNvSpPr>
          <p:nvPr>
            <p:ph type="body" sz="half" idx="2"/>
          </p:nvPr>
        </p:nvSpPr>
        <p:spPr>
          <a:xfrm>
            <a:off x="649832" y="5800876"/>
            <a:ext cx="4965726" cy="22352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9" name="TextBox 8"/>
          <p:cNvSpPr txBox="1"/>
          <p:nvPr/>
        </p:nvSpPr>
        <p:spPr>
          <a:xfrm>
            <a:off x="505423" y="1295005"/>
            <a:ext cx="451193"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t>“</a:t>
            </a:r>
          </a:p>
        </p:txBody>
      </p:sp>
      <p:sp>
        <p:nvSpPr>
          <p:cNvPr id="13" name="TextBox 12"/>
          <p:cNvSpPr txBox="1"/>
          <p:nvPr/>
        </p:nvSpPr>
        <p:spPr>
          <a:xfrm>
            <a:off x="5249768" y="3485050"/>
            <a:ext cx="451193"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1104050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49831" y="4165601"/>
            <a:ext cx="4965727" cy="220424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649832" y="6369841"/>
            <a:ext cx="4965726" cy="11472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4300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356126" y="2641600"/>
            <a:ext cx="1658044"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6" name="Text Placeholder 3"/>
          <p:cNvSpPr>
            <a:spLocks noGrp="1"/>
          </p:cNvSpPr>
          <p:nvPr>
            <p:ph type="body" sz="half" idx="15"/>
          </p:nvPr>
        </p:nvSpPr>
        <p:spPr>
          <a:xfrm>
            <a:off x="367106" y="3556000"/>
            <a:ext cx="1647063" cy="478578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2185128" y="2641600"/>
            <a:ext cx="1652066"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9" name="Text Placeholder 3"/>
          <p:cNvSpPr>
            <a:spLocks noGrp="1"/>
          </p:cNvSpPr>
          <p:nvPr>
            <p:ph type="body" sz="half" idx="16"/>
          </p:nvPr>
        </p:nvSpPr>
        <p:spPr>
          <a:xfrm>
            <a:off x="2179190" y="3556000"/>
            <a:ext cx="1658003" cy="478578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4008688" y="2641600"/>
            <a:ext cx="1649744"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Text Placeholder 3"/>
          <p:cNvSpPr>
            <a:spLocks noGrp="1"/>
          </p:cNvSpPr>
          <p:nvPr>
            <p:ph type="body" sz="half" idx="17"/>
          </p:nvPr>
        </p:nvSpPr>
        <p:spPr>
          <a:xfrm>
            <a:off x="4008688" y="3556000"/>
            <a:ext cx="1649744" cy="478578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17" name="Straight Connector 16"/>
          <p:cNvCxnSpPr/>
          <p:nvPr/>
        </p:nvCxnSpPr>
        <p:spPr>
          <a:xfrm>
            <a:off x="2096501" y="2844800"/>
            <a:ext cx="0" cy="52832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917273" y="2844800"/>
            <a:ext cx="0" cy="5289176"/>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11/1/2018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3093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367106" y="5667932"/>
            <a:ext cx="1654209"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9" name="Picture Placeholder 2"/>
          <p:cNvSpPr>
            <a:spLocks noGrp="1" noChangeAspect="1"/>
          </p:cNvSpPr>
          <p:nvPr>
            <p:ph type="pic" idx="15"/>
          </p:nvPr>
        </p:nvSpPr>
        <p:spPr>
          <a:xfrm>
            <a:off x="367106" y="2946400"/>
            <a:ext cx="1654209" cy="203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367106" y="6436283"/>
            <a:ext cx="1654209" cy="87891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2188344" y="5667932"/>
            <a:ext cx="1648850"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0" name="Picture Placeholder 2"/>
          <p:cNvSpPr>
            <a:spLocks noGrp="1" noChangeAspect="1"/>
          </p:cNvSpPr>
          <p:nvPr>
            <p:ph type="pic" idx="21"/>
          </p:nvPr>
        </p:nvSpPr>
        <p:spPr>
          <a:xfrm>
            <a:off x="2188343" y="2946400"/>
            <a:ext cx="1648850" cy="203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2187582" y="6436282"/>
            <a:ext cx="1651034" cy="87891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4008688" y="5667932"/>
            <a:ext cx="1649744"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1" name="Picture Placeholder 2"/>
          <p:cNvSpPr>
            <a:spLocks noGrp="1" noChangeAspect="1"/>
          </p:cNvSpPr>
          <p:nvPr>
            <p:ph type="pic" idx="22"/>
          </p:nvPr>
        </p:nvSpPr>
        <p:spPr>
          <a:xfrm>
            <a:off x="4008687" y="2946400"/>
            <a:ext cx="1649744" cy="203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4008619" y="6436279"/>
            <a:ext cx="1651928" cy="87891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17" name="Straight Connector 16"/>
          <p:cNvCxnSpPr/>
          <p:nvPr/>
        </p:nvCxnSpPr>
        <p:spPr>
          <a:xfrm>
            <a:off x="2096501" y="2844800"/>
            <a:ext cx="0" cy="52832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917273" y="2844800"/>
            <a:ext cx="0" cy="5289176"/>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11/1/2018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3520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3106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72337" y="573619"/>
            <a:ext cx="986095" cy="7768167"/>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367106" y="1030940"/>
            <a:ext cx="4176609" cy="731084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0398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0759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9833" y="3815646"/>
            <a:ext cx="4965725" cy="255419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649832" y="6369841"/>
            <a:ext cx="4965726" cy="1147200"/>
          </a:xfrm>
        </p:spPr>
        <p:txBody>
          <a:bodyPr anchor="t"/>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3583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0775" y="2747435"/>
            <a:ext cx="2473585" cy="559435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181482" y="2741458"/>
            <a:ext cx="2473586" cy="5600327"/>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4723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20775" y="2540000"/>
            <a:ext cx="2473584"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0775" y="3352800"/>
            <a:ext cx="2473585" cy="49889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181482" y="2540000"/>
            <a:ext cx="2473585"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181482" y="3352800"/>
            <a:ext cx="2473585" cy="49889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806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pPr/>
              <a:t>11/1/2018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8835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pPr/>
              <a:t>11/1/2018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1805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831" y="1930400"/>
            <a:ext cx="1913597" cy="193040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2692048" y="1930400"/>
            <a:ext cx="2923510" cy="6096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9831" y="4172375"/>
            <a:ext cx="1913597" cy="38607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pPr/>
              <a:t>11/1/2018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5633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42" y="2472256"/>
            <a:ext cx="2865506" cy="2099744"/>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10138" y="1524000"/>
            <a:ext cx="1800694" cy="609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649831" y="4876800"/>
            <a:ext cx="2861046" cy="18288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5212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4724574" y="2235200"/>
            <a:ext cx="2114550" cy="37592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4267374" y="-609600"/>
            <a:ext cx="1200150" cy="21336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4724574" y="8128000"/>
            <a:ext cx="742950" cy="13208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15491" y="3556000"/>
            <a:ext cx="3143250" cy="5588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841" y="3860800"/>
            <a:ext cx="1771650" cy="31496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5809233" y="0"/>
            <a:ext cx="514350" cy="146594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363533" y="603624"/>
            <a:ext cx="5291535" cy="1867373"/>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620775" y="2737234"/>
            <a:ext cx="5033741" cy="55939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5332317" y="2505054"/>
            <a:ext cx="1320799" cy="171494"/>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1D8BD707-D9CF-40AE-B4C6-C98DA3205C09}" type="datetimeFigureOut">
              <a:rPr lang="en-US" smtClean="0"/>
              <a:pPr/>
              <a:t>11/1/2018</a:t>
            </a:fld>
            <a:endParaRPr lang="en-US"/>
          </a:p>
        </p:txBody>
      </p:sp>
      <p:sp>
        <p:nvSpPr>
          <p:cNvPr id="5" name="Footer Placeholder 4"/>
          <p:cNvSpPr>
            <a:spLocks noGrp="1"/>
          </p:cNvSpPr>
          <p:nvPr>
            <p:ph type="ftr" sz="quarter" idx="3"/>
          </p:nvPr>
        </p:nvSpPr>
        <p:spPr>
          <a:xfrm rot="5400000">
            <a:off x="3549228" y="4417854"/>
            <a:ext cx="5146393" cy="171495"/>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5824824" y="394315"/>
            <a:ext cx="471610" cy="1023583"/>
          </a:xfrm>
          <a:prstGeom prst="rect">
            <a:avLst/>
          </a:prstGeom>
        </p:spPr>
        <p:txBody>
          <a:bodyPr vert="horz" lIns="91440" tIns="45720" rIns="91440" bIns="45720" rtlCol="0" anchor="b"/>
          <a:lstStyle>
            <a:lvl1pPr algn="ctr">
              <a:defRPr sz="2101" b="0" i="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23479229"/>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8419" y="827520"/>
            <a:ext cx="3102338" cy="2071101"/>
          </a:xfrm>
          <a:prstGeom prst="rect">
            <a:avLst/>
          </a:prstGeom>
          <a:effectLst>
            <a:outerShdw blurRad="50800" dist="38100" dir="2700000" algn="tl" rotWithShape="0">
              <a:prstClr val="black">
                <a:alpha val="40000"/>
              </a:prstClr>
            </a:outerShdw>
          </a:effectLst>
        </p:spPr>
      </p:pic>
      <p:sp>
        <p:nvSpPr>
          <p:cNvPr id="2" name="Title 1"/>
          <p:cNvSpPr>
            <a:spLocks noGrp="1"/>
          </p:cNvSpPr>
          <p:nvPr>
            <p:ph type="ctrTitle"/>
          </p:nvPr>
        </p:nvSpPr>
        <p:spPr>
          <a:xfrm>
            <a:off x="0" y="1"/>
            <a:ext cx="6856946" cy="685800"/>
          </a:xfrm>
        </p:spPr>
        <p:txBody>
          <a:bodyPr>
            <a:noAutofit/>
          </a:bodyPr>
          <a:lstStyle/>
          <a:p>
            <a:r>
              <a:rPr lang="en-US" sz="2700" i="1">
                <a:solidFill>
                  <a:schemeClr val="tx1"/>
                </a:solidFill>
                <a:effectLst>
                  <a:outerShdw blurRad="50800" dist="38100" dir="5400000" algn="t" rotWithShape="0">
                    <a:prstClr val="black">
                      <a:alpha val="40000"/>
                    </a:prstClr>
                  </a:outerShdw>
                </a:effectLst>
                <a:latin typeface="Trebuchet MS" panose="020B0603020202020204" pitchFamily="34" charset="0"/>
              </a:rPr>
              <a:t>New to </a:t>
            </a:r>
            <a:r>
              <a:rPr lang="en-US" sz="2700" i="1" dirty="0">
                <a:solidFill>
                  <a:schemeClr val="tx1"/>
                </a:solidFill>
                <a:effectLst>
                  <a:outerShdw blurRad="50800" dist="38100" dir="5400000" algn="t" rotWithShape="0">
                    <a:prstClr val="black">
                      <a:alpha val="40000"/>
                    </a:prstClr>
                  </a:outerShdw>
                </a:effectLst>
                <a:latin typeface="Trebuchet MS" panose="020B0603020202020204" pitchFamily="34" charset="0"/>
              </a:rPr>
              <a:t>the Market!</a:t>
            </a:r>
            <a:br>
              <a:rPr lang="en-US" sz="2700" i="1" dirty="0">
                <a:solidFill>
                  <a:schemeClr val="tx1"/>
                </a:solidFill>
                <a:effectLst>
                  <a:outerShdw blurRad="50800" dist="38100" dir="5400000" algn="t" rotWithShape="0">
                    <a:prstClr val="black">
                      <a:alpha val="40000"/>
                    </a:prstClr>
                  </a:outerShdw>
                </a:effectLst>
                <a:latin typeface="Trebuchet MS" panose="020B0603020202020204" pitchFamily="34" charset="0"/>
              </a:rPr>
            </a:br>
            <a:r>
              <a:rPr lang="en-US" sz="1600" i="1" dirty="0">
                <a:solidFill>
                  <a:schemeClr val="tx1"/>
                </a:solidFill>
                <a:effectLst>
                  <a:outerShdw blurRad="50800" dist="38100" dir="5400000" algn="t" rotWithShape="0">
                    <a:prstClr val="black">
                      <a:alpha val="40000"/>
                    </a:prstClr>
                  </a:outerShdw>
                </a:effectLst>
                <a:latin typeface="Trebuchet MS" panose="020B0603020202020204" pitchFamily="34" charset="0"/>
              </a:rPr>
              <a:t>West Ashley home on large lot</a:t>
            </a:r>
            <a:endParaRPr lang="en-US" sz="2700" i="1" dirty="0">
              <a:solidFill>
                <a:schemeClr val="tx1"/>
              </a:solidFill>
              <a:effectLst>
                <a:outerShdw blurRad="50800" dist="38100" dir="5400000" algn="t" rotWithShape="0">
                  <a:prstClr val="black">
                    <a:alpha val="40000"/>
                  </a:prstClr>
                </a:outerShdw>
              </a:effectLst>
              <a:latin typeface="Trebuchet MS" panose="020B0603020202020204" pitchFamily="34" charset="0"/>
            </a:endParaRPr>
          </a:p>
        </p:txBody>
      </p:sp>
      <p:sp>
        <p:nvSpPr>
          <p:cNvPr id="3" name="Subtitle 2"/>
          <p:cNvSpPr>
            <a:spLocks noGrp="1"/>
          </p:cNvSpPr>
          <p:nvPr>
            <p:ph type="subTitle" idx="1"/>
          </p:nvPr>
        </p:nvSpPr>
        <p:spPr>
          <a:xfrm>
            <a:off x="1" y="4572000"/>
            <a:ext cx="6781800" cy="2192215"/>
          </a:xfrm>
        </p:spPr>
        <p:txBody>
          <a:bodyPr numCol="1" anchor="ctr">
            <a:noAutofit/>
          </a:bodyPr>
          <a:lstStyle/>
          <a:p>
            <a:pPr algn="ctr"/>
            <a:r>
              <a:rPr lang="en-US" sz="1600" cap="none" dirty="0">
                <a:solidFill>
                  <a:schemeClr val="tx1"/>
                </a:solidFill>
                <a:latin typeface="Trebuchet MS" panose="020B0603020202020204" pitchFamily="34" charset="0"/>
              </a:rPr>
              <a:t>Welcome to 1246 Bamboo Drive in the lovely Old Towne Acres subdivision of West Ashley! This 3 bedroom, 2 bath home sits on almost a Half Acre and has a brand new roof on it. There are hardwood floors and updated tile in the kitchen! The yard is the private and gives tons of room for whatever you want it for. Great location close to everything including downtown Charleston and Folly Beach.</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8583" y="3166182"/>
            <a:ext cx="2051687" cy="136969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2133600"/>
            <a:ext cx="1685352" cy="112513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524" y="3166182"/>
            <a:ext cx="2051687" cy="1369694"/>
          </a:xfrm>
          <a:prstGeom prst="rect">
            <a:avLst/>
          </a:prstGeom>
          <a:effectLst>
            <a:outerShdw blurRad="50800" dist="38100" dir="2700000" algn="tl" rotWithShape="0">
              <a:prstClr val="black">
                <a:alpha val="40000"/>
              </a:prstClr>
            </a:outerShdw>
          </a:effectLst>
        </p:spPr>
      </p:pic>
      <p:sp>
        <p:nvSpPr>
          <p:cNvPr id="13" name="Title 1"/>
          <p:cNvSpPr txBox="1">
            <a:spLocks/>
          </p:cNvSpPr>
          <p:nvPr/>
        </p:nvSpPr>
        <p:spPr>
          <a:xfrm>
            <a:off x="0" y="699694"/>
            <a:ext cx="3148152" cy="232675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a:solidFill>
                  <a:srgbClr val="4E67C8"/>
                </a:solidFill>
                <a:effectLst>
                  <a:outerShdw blurRad="38100" dist="38100" dir="2700000" algn="tl">
                    <a:srgbClr val="000000">
                      <a:alpha val="43137"/>
                    </a:srgbClr>
                  </a:outerShdw>
                </a:effectLst>
                <a:latin typeface="Trebuchet MS" panose="020B0603020202020204" pitchFamily="34" charset="0"/>
              </a:rPr>
              <a:t>1246 Bamboo Drive</a:t>
            </a:r>
          </a:p>
          <a:p>
            <a:endParaRPr lang="en-US" sz="2000" dirty="0">
              <a:solidFill>
                <a:srgbClr val="4E67C8"/>
              </a:solidFill>
              <a:effectLst>
                <a:outerShdw blurRad="38100" dist="38100" dir="2700000" algn="tl">
                  <a:srgbClr val="000000">
                    <a:alpha val="43137"/>
                  </a:srgbClr>
                </a:outerShdw>
              </a:effectLst>
              <a:latin typeface="Trebuchet MS" panose="020B0603020202020204" pitchFamily="34" charset="0"/>
            </a:endParaRPr>
          </a:p>
          <a:p>
            <a:r>
              <a:rPr lang="en-US" sz="2000" dirty="0">
                <a:solidFill>
                  <a:srgbClr val="4E67C8"/>
                </a:solidFill>
                <a:effectLst>
                  <a:outerShdw blurRad="38100" dist="38100" dir="2700000" algn="tl">
                    <a:srgbClr val="000000">
                      <a:alpha val="43137"/>
                    </a:srgbClr>
                  </a:outerShdw>
                </a:effectLst>
                <a:latin typeface="Trebuchet MS" panose="020B0603020202020204" pitchFamily="34" charset="0"/>
              </a:rPr>
              <a:t>Old Towne Acres</a:t>
            </a:r>
          </a:p>
          <a:p>
            <a:r>
              <a:rPr lang="en-US" sz="2000" dirty="0">
                <a:solidFill>
                  <a:srgbClr val="4E67C8"/>
                </a:solidFill>
                <a:effectLst>
                  <a:outerShdw blurRad="38100" dist="38100" dir="2700000" algn="tl">
                    <a:srgbClr val="000000">
                      <a:alpha val="43137"/>
                    </a:srgbClr>
                  </a:outerShdw>
                </a:effectLst>
                <a:latin typeface="Trebuchet MS" panose="020B0603020202020204" pitchFamily="34" charset="0"/>
              </a:rPr>
              <a:t>Charleston, SC 29407</a:t>
            </a:r>
          </a:p>
          <a:p>
            <a:r>
              <a:rPr lang="en-US" sz="2000" dirty="0">
                <a:solidFill>
                  <a:srgbClr val="4E67C8"/>
                </a:solidFill>
                <a:effectLst>
                  <a:outerShdw blurRad="38100" dist="38100" dir="2700000" algn="tl">
                    <a:srgbClr val="000000">
                      <a:alpha val="43137"/>
                    </a:srgbClr>
                  </a:outerShdw>
                </a:effectLst>
                <a:latin typeface="Trebuchet MS" panose="020B0603020202020204" pitchFamily="34" charset="0"/>
              </a:rPr>
              <a:t>MLS# 18029431</a:t>
            </a:r>
          </a:p>
          <a:p>
            <a:r>
              <a:rPr lang="en-US" sz="2000" b="1" i="1" dirty="0">
                <a:solidFill>
                  <a:schemeClr val="accent1">
                    <a:lumMod val="20000"/>
                    <a:lumOff val="80000"/>
                  </a:schemeClr>
                </a:solidFill>
                <a:effectLst>
                  <a:outerShdw blurRad="38100" dist="38100" dir="2700000" algn="tl">
                    <a:srgbClr val="000000">
                      <a:alpha val="43137"/>
                    </a:srgbClr>
                  </a:outerShdw>
                </a:effectLst>
                <a:latin typeface="Trebuchet MS" panose="020B0603020202020204" pitchFamily="34" charset="0"/>
              </a:rPr>
              <a:t>Priced to Sell at $250,000</a:t>
            </a: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4211" y="8220670"/>
            <a:ext cx="598154" cy="858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86576" y="8220670"/>
            <a:ext cx="4485017" cy="923330"/>
          </a:xfrm>
          <a:prstGeom prst="rect">
            <a:avLst/>
          </a:prstGeom>
        </p:spPr>
        <p:txBody>
          <a:bodyPr wrap="square">
            <a:spAutoFit/>
          </a:bodyPr>
          <a:lstStyle/>
          <a:p>
            <a:r>
              <a:rPr lang="en-US" b="1" dirty="0">
                <a:latin typeface="Trebuchet MS" panose="020B0603020202020204" pitchFamily="34" charset="0"/>
              </a:rPr>
              <a:t>Del Shaffer </a:t>
            </a:r>
          </a:p>
          <a:p>
            <a:r>
              <a:rPr lang="en-US" dirty="0">
                <a:latin typeface="Trebuchet MS" panose="020B0603020202020204" pitchFamily="34" charset="0"/>
              </a:rPr>
              <a:t>843.408.6821 </a:t>
            </a:r>
          </a:p>
          <a:p>
            <a:r>
              <a:rPr lang="en-US" sz="1600" dirty="0">
                <a:latin typeface="Trebuchet MS" panose="020B0603020202020204" pitchFamily="34" charset="0"/>
              </a:rPr>
              <a:t>dshaffer@carolinaoneplus.com</a:t>
            </a: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1337" y="8257240"/>
            <a:ext cx="1235609" cy="850190"/>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9525" y="6765167"/>
            <a:ext cx="2051687" cy="1369694"/>
          </a:xfrm>
          <a:prstGeom prst="rect">
            <a:avLst/>
          </a:prstGeom>
          <a:effectLst>
            <a:outerShdw blurRad="50800" dist="38100" dir="2700000" algn="tl" rotWithShape="0">
              <a:prstClr val="black">
                <a:alpha val="40000"/>
              </a:prstClr>
            </a:outerShdw>
          </a:effectLst>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98584" y="6765167"/>
            <a:ext cx="2051687" cy="1369694"/>
          </a:xfrm>
          <a:prstGeom prst="rect">
            <a:avLst/>
          </a:prstGeom>
          <a:effectLst>
            <a:outerShdw blurRad="50800" dist="38100" dir="2700000" algn="tl" rotWithShape="0">
              <a:prstClr val="black">
                <a:alpha val="40000"/>
              </a:prstClr>
            </a:outerShdw>
          </a:effectLst>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07642" y="6765167"/>
            <a:ext cx="2051687" cy="1369694"/>
          </a:xfrm>
          <a:prstGeom prst="rect">
            <a:avLst/>
          </a:prstGeom>
          <a:effectLst>
            <a:outerShdw blurRad="50800" dist="38100" dir="2700000" algn="tl" rotWithShape="0">
              <a:prstClr val="black">
                <a:alpha val="40000"/>
              </a:prstClr>
            </a:outerShdw>
          </a:effectLst>
        </p:spPr>
      </p:pic>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07642" y="3166182"/>
            <a:ext cx="2051687" cy="1371600"/>
          </a:xfrm>
          <a:prstGeom prst="rect">
            <a:avLst/>
          </a:prstGeom>
          <a:effectLst>
            <a:outerShdw blurRad="50800" dist="38100" dir="2700000" algn="tl" rotWithShape="0">
              <a:prstClr val="black">
                <a:alpha val="40000"/>
              </a:prstClr>
            </a:outerShdw>
          </a:effectLst>
        </p:spPr>
      </p:pic>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69982" y="4800648"/>
            <a:ext cx="1685352" cy="1125130"/>
          </a:xfrm>
          <a:prstGeom prst="rect">
            <a:avLst/>
          </a:prstGeom>
        </p:spPr>
      </p:pic>
      <p:sp>
        <p:nvSpPr>
          <p:cNvPr id="4" name="Rectangle 3"/>
          <p:cNvSpPr/>
          <p:nvPr/>
        </p:nvSpPr>
        <p:spPr>
          <a:xfrm>
            <a:off x="7242629" y="3919430"/>
            <a:ext cx="4351756" cy="4247317"/>
          </a:xfrm>
          <a:prstGeom prst="rect">
            <a:avLst/>
          </a:prstGeom>
        </p:spPr>
        <p:txBody>
          <a:bodyPr wrap="square">
            <a:spAutoFit/>
          </a:bodyPr>
          <a:lstStyle/>
          <a:p>
            <a:pPr algn="ctr"/>
            <a:r>
              <a:rPr lang="en-US" dirty="0">
                <a:solidFill>
                  <a:schemeClr val="tx2">
                    <a:lumMod val="75000"/>
                  </a:schemeClr>
                </a:solidFill>
                <a:latin typeface="Trebuchet MS" panose="020B0603020202020204" pitchFamily="34" charset="0"/>
              </a:rPr>
              <a:t>This townhouse is the perfect LOCATION. You are close to Shem Creek, Trader Joe's and Whole Foods. </a:t>
            </a:r>
          </a:p>
          <a:p>
            <a:pPr algn="ctr"/>
            <a:endParaRPr lang="en-US" dirty="0">
              <a:solidFill>
                <a:schemeClr val="tx2">
                  <a:lumMod val="75000"/>
                </a:schemeClr>
              </a:solidFill>
              <a:latin typeface="Trebuchet MS" panose="020B0603020202020204" pitchFamily="34" charset="0"/>
            </a:endParaRPr>
          </a:p>
          <a:p>
            <a:pPr algn="ctr"/>
            <a:r>
              <a:rPr lang="en-US" dirty="0">
                <a:solidFill>
                  <a:schemeClr val="tx2">
                    <a:lumMod val="75000"/>
                  </a:schemeClr>
                </a:solidFill>
                <a:latin typeface="Trebuchet MS" panose="020B0603020202020204" pitchFamily="34" charset="0"/>
              </a:rPr>
              <a:t>This townhouse has been freshly painted and just had a new hot water heater installed. The backyard has been regraded and added new sod and a new fence. </a:t>
            </a:r>
          </a:p>
          <a:p>
            <a:pPr algn="ctr"/>
            <a:endParaRPr lang="en-US" dirty="0">
              <a:solidFill>
                <a:schemeClr val="tx2">
                  <a:lumMod val="75000"/>
                </a:schemeClr>
              </a:solidFill>
              <a:latin typeface="Trebuchet MS" panose="020B0603020202020204" pitchFamily="34" charset="0"/>
            </a:endParaRPr>
          </a:p>
          <a:p>
            <a:pPr algn="ctr"/>
            <a:r>
              <a:rPr lang="en-US" dirty="0">
                <a:solidFill>
                  <a:schemeClr val="tx2">
                    <a:lumMod val="75000"/>
                  </a:schemeClr>
                </a:solidFill>
                <a:latin typeface="Trebuchet MS" panose="020B0603020202020204" pitchFamily="34" charset="0"/>
              </a:rPr>
              <a:t>Downstairs has </a:t>
            </a:r>
            <a:r>
              <a:rPr lang="en-US" dirty="0" err="1">
                <a:solidFill>
                  <a:schemeClr val="tx2">
                    <a:lumMod val="75000"/>
                  </a:schemeClr>
                </a:solidFill>
                <a:latin typeface="Trebuchet MS" panose="020B0603020202020204" pitchFamily="34" charset="0"/>
              </a:rPr>
              <a:t>Smartcore</a:t>
            </a:r>
            <a:r>
              <a:rPr lang="en-US" dirty="0">
                <a:solidFill>
                  <a:schemeClr val="tx2">
                    <a:lumMod val="75000"/>
                  </a:schemeClr>
                </a:solidFill>
                <a:latin typeface="Trebuchet MS" panose="020B0603020202020204" pitchFamily="34" charset="0"/>
              </a:rPr>
              <a:t> luxury vinyl waterproof tile and upstairs has new carpet. Home has been inspected and repairs made. Roof was replaced in 2014 and HVAC in 2012.</a:t>
            </a:r>
          </a:p>
        </p:txBody>
      </p:sp>
    </p:spTree>
    <p:extLst>
      <p:ext uri="{BB962C8B-B14F-4D97-AF65-F5344CB8AC3E}">
        <p14:creationId xmlns:p14="http://schemas.microsoft.com/office/powerpoint/2010/main" val="1619144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1009</TotalTime>
  <Words>191</Words>
  <Application>Microsoft Office PowerPoint</Application>
  <PresentationFormat>On-screen Show (4:3)</PresentationFormat>
  <Paragraphs>16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Trebuchet MS</vt:lpstr>
      <vt:lpstr>Wingdings 3</vt:lpstr>
      <vt:lpstr>Ion</vt:lpstr>
      <vt:lpstr>New to the Market! West Ashley home on large lot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Ashley Gem</dc:title>
  <dc:creator>CVH360</dc:creator>
  <cp:lastModifiedBy>A. Thomas Price</cp:lastModifiedBy>
  <cp:revision>37</cp:revision>
  <dcterms:created xsi:type="dcterms:W3CDTF">2006-08-16T00:00:00Z</dcterms:created>
  <dcterms:modified xsi:type="dcterms:W3CDTF">2018-11-01T17:49:55Z</dcterms:modified>
</cp:coreProperties>
</file>